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754" r:id="rId2"/>
    <p:sldId id="1240" r:id="rId3"/>
    <p:sldId id="1243" r:id="rId4"/>
    <p:sldId id="1214" r:id="rId5"/>
    <p:sldId id="1215" r:id="rId6"/>
    <p:sldId id="1216" r:id="rId7"/>
    <p:sldId id="1231" r:id="rId8"/>
    <p:sldId id="1146" r:id="rId9"/>
    <p:sldId id="1147" r:id="rId10"/>
    <p:sldId id="1148" r:id="rId11"/>
    <p:sldId id="1149" r:id="rId12"/>
    <p:sldId id="1232" r:id="rId13"/>
    <p:sldId id="508" r:id="rId14"/>
    <p:sldId id="500" r:id="rId15"/>
    <p:sldId id="1109" r:id="rId16"/>
    <p:sldId id="507" r:id="rId17"/>
    <p:sldId id="449" r:id="rId18"/>
    <p:sldId id="1154" r:id="rId19"/>
    <p:sldId id="1233" r:id="rId20"/>
    <p:sldId id="1065" r:id="rId21"/>
    <p:sldId id="1234" r:id="rId22"/>
    <p:sldId id="1111" r:id="rId23"/>
    <p:sldId id="1235" r:id="rId24"/>
    <p:sldId id="1113" r:id="rId25"/>
    <p:sldId id="1114" r:id="rId26"/>
    <p:sldId id="1115" r:id="rId27"/>
    <p:sldId id="1116" r:id="rId28"/>
    <p:sldId id="1117" r:id="rId29"/>
    <p:sldId id="1118" r:id="rId30"/>
    <p:sldId id="1119" r:id="rId31"/>
    <p:sldId id="1121" r:id="rId32"/>
    <p:sldId id="1122" r:id="rId33"/>
    <p:sldId id="1123" r:id="rId34"/>
    <p:sldId id="1124" r:id="rId35"/>
    <p:sldId id="1236" r:id="rId36"/>
    <p:sldId id="1125" r:id="rId37"/>
    <p:sldId id="1127" r:id="rId38"/>
    <p:sldId id="1128" r:id="rId39"/>
    <p:sldId id="1237" r:id="rId40"/>
    <p:sldId id="1129" r:id="rId41"/>
    <p:sldId id="1131" r:id="rId42"/>
    <p:sldId id="1238" r:id="rId43"/>
    <p:sldId id="1156" r:id="rId44"/>
    <p:sldId id="1132" r:id="rId45"/>
    <p:sldId id="1134" r:id="rId46"/>
    <p:sldId id="1135" r:id="rId47"/>
    <p:sldId id="1136" r:id="rId48"/>
    <p:sldId id="1137" r:id="rId49"/>
    <p:sldId id="1239" r:id="rId50"/>
    <p:sldId id="1140" r:id="rId51"/>
    <p:sldId id="1145" r:id="rId52"/>
    <p:sldId id="1142" r:id="rId53"/>
    <p:sldId id="1143" r:id="rId54"/>
    <p:sldId id="1244" r:id="rId55"/>
    <p:sldId id="271" r:id="rId56"/>
  </p:sldIdLst>
  <p:sldSz cx="12192000" cy="6858000"/>
  <p:notesSz cx="6864350" cy="9996488"/>
  <p:custShowLst>
    <p:custShow name="Custom Show 1" id="0">
      <p:sldLst/>
    </p:custShow>
    <p:custShow name="Custom Show 2" id="1">
      <p:sldLst/>
    </p:custShow>
    <p:custShow name="Custom Show 3" id="2">
      <p:sldLst/>
    </p:custShow>
    <p:custShow name="Custom Show 4" id="3">
      <p:sldLst/>
    </p:custShow>
    <p:custShow name="Custom Show 5" id="4">
      <p:sldLst/>
    </p:custShow>
    <p:custShow name="Custom Show 6" id="5">
      <p:sldLst/>
    </p:custShow>
    <p:custShow name="Custom Show 7" id="6">
      <p:sldLst/>
    </p:custShow>
    <p:custShow name="Custom Show 8" id="7">
      <p:sldLst/>
    </p:custShow>
    <p:custShow name="Custom Show 9" id="8">
      <p:sldLst/>
    </p:custShow>
    <p:custShow name="Custom Show 10" id="9">
      <p:sldLst/>
    </p:custShow>
    <p:custShow name="Custom Show 11" id="10">
      <p:sldLst/>
    </p:custShow>
    <p:custShow name="Custom Show 12" id="11">
      <p:sldLst/>
    </p:custShow>
    <p:custShow name="Custom Show 13" id="12">
      <p:sldLst/>
    </p:custShow>
    <p:custShow name="Custom Show 14" id="13">
      <p:sldLst/>
    </p:custShow>
    <p:custShow name="Custom Show 15" id="14">
      <p:sldLst/>
    </p:custShow>
    <p:custShow name="Custom Show 16" id="15">
      <p:sldLst/>
    </p:custShow>
    <p:custShow name="Custom Show 17" id="16">
      <p:sldLst/>
    </p:custShow>
    <p:custShow name="Custom Show 18" id="17">
      <p:sldLst/>
    </p:custShow>
    <p:custShow name="Custom Show 19" id="18">
      <p:sldLst/>
    </p:custShow>
    <p:custShow name="Custom Show 20" id="19">
      <p:sldLst/>
    </p:custShow>
    <p:custShow name="Custom Show 21" id="20">
      <p:sldLst/>
    </p:custShow>
    <p:custShow name="Custom Show 22" id="21">
      <p:sldLst/>
    </p:custShow>
    <p:custShow name="Custom Show 23" id="22">
      <p:sldLst/>
    </p:custShow>
    <p:custShow name="MaxDiff" id="23">
      <p:sldLst>
        <p:sld r:id="rId14"/>
        <p:sld r:id="rId15"/>
      </p:sldLst>
    </p:custShow>
    <p:custShow name="Conjoint" id="24">
      <p:sldLst>
        <p:sld r:id="rId17"/>
        <p:sld r:id="rId18"/>
      </p:sldLst>
    </p:custShow>
    <p:custShow name="MaxDiff v anketi" id="25">
      <p:sldLst>
        <p:sld r:id="rId16"/>
      </p:sldLst>
    </p:custShow>
    <p:custShow name="Conjoint v anketi" id="26">
      <p:sldLst>
        <p:sld r:id="rId19"/>
      </p:sldLst>
    </p:custShow>
  </p:custShowLst>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jca Venek" initials="MV" lastIdx="2" clrIdx="0">
    <p:extLst>
      <p:ext uri="{19B8F6BF-5375-455C-9EA6-DF929625EA0E}">
        <p15:presenceInfo xmlns:p15="http://schemas.microsoft.com/office/powerpoint/2012/main" userId="S-1-5-21-183713617-451473426-2384013900-1202" providerId="AD"/>
      </p:ext>
    </p:extLst>
  </p:cmAuthor>
  <p:cmAuthor id="2" name="Urša Lutman Filipič" initials="ULF" lastIdx="18" clrIdx="1">
    <p:extLst>
      <p:ext uri="{19B8F6BF-5375-455C-9EA6-DF929625EA0E}">
        <p15:presenceInfo xmlns:p15="http://schemas.microsoft.com/office/powerpoint/2012/main" userId="S-1-5-21-3657989825-2061246809-1999290494-100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D4D4"/>
    <a:srgbClr val="F9A229"/>
    <a:srgbClr val="FAA61C"/>
    <a:srgbClr val="DFC8AF"/>
    <a:srgbClr val="404040"/>
    <a:srgbClr val="F2F2F2"/>
    <a:srgbClr val="D29184"/>
    <a:srgbClr val="D4E8C6"/>
    <a:srgbClr val="A1ACB3"/>
    <a:srgbClr val="C4D3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110" d="100"/>
          <a:sy n="110" d="100"/>
        </p:scale>
        <p:origin x="492" y="108"/>
      </p:cViewPr>
      <p:guideLst>
        <p:guide pos="3840"/>
        <p:guide orient="horz"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1" y="1"/>
            <a:ext cx="2974551" cy="501560"/>
          </a:xfrm>
          <a:prstGeom prst="rect">
            <a:avLst/>
          </a:prstGeom>
        </p:spPr>
        <p:txBody>
          <a:bodyPr vert="horz" lIns="96325" tIns="48163" rIns="96325" bIns="48163" rtlCol="0"/>
          <a:lstStyle>
            <a:lvl1pPr algn="l">
              <a:defRPr sz="1300"/>
            </a:lvl1pPr>
          </a:lstStyle>
          <a:p>
            <a:endParaRPr lang="sl-SI"/>
          </a:p>
        </p:txBody>
      </p:sp>
      <p:sp>
        <p:nvSpPr>
          <p:cNvPr id="3" name="Označba mesta datuma 2"/>
          <p:cNvSpPr>
            <a:spLocks noGrp="1"/>
          </p:cNvSpPr>
          <p:nvPr>
            <p:ph type="dt" idx="1"/>
          </p:nvPr>
        </p:nvSpPr>
        <p:spPr>
          <a:xfrm>
            <a:off x="3888211" y="1"/>
            <a:ext cx="2974551" cy="501560"/>
          </a:xfrm>
          <a:prstGeom prst="rect">
            <a:avLst/>
          </a:prstGeom>
        </p:spPr>
        <p:txBody>
          <a:bodyPr vert="horz" lIns="96325" tIns="48163" rIns="96325" bIns="48163" rtlCol="0"/>
          <a:lstStyle>
            <a:lvl1pPr algn="r">
              <a:defRPr sz="1300"/>
            </a:lvl1pPr>
          </a:lstStyle>
          <a:p>
            <a:fld id="{34801CCA-2D65-4344-934A-1BE87A6843E5}" type="datetimeFigureOut">
              <a:rPr lang="sl-SI" smtClean="0"/>
              <a:t>29. 03. 2019</a:t>
            </a:fld>
            <a:endParaRPr lang="sl-SI"/>
          </a:p>
        </p:txBody>
      </p:sp>
      <p:sp>
        <p:nvSpPr>
          <p:cNvPr id="4" name="Označba mesta stranske slike 3"/>
          <p:cNvSpPr>
            <a:spLocks noGrp="1" noRot="1" noChangeAspect="1"/>
          </p:cNvSpPr>
          <p:nvPr>
            <p:ph type="sldImg" idx="2"/>
          </p:nvPr>
        </p:nvSpPr>
        <p:spPr>
          <a:xfrm>
            <a:off x="433388" y="1249363"/>
            <a:ext cx="5997575" cy="3373437"/>
          </a:xfrm>
          <a:prstGeom prst="rect">
            <a:avLst/>
          </a:prstGeom>
          <a:noFill/>
          <a:ln w="12700">
            <a:solidFill>
              <a:prstClr val="black"/>
            </a:solidFill>
          </a:ln>
        </p:spPr>
        <p:txBody>
          <a:bodyPr vert="horz" lIns="96325" tIns="48163" rIns="96325" bIns="48163" rtlCol="0" anchor="ctr"/>
          <a:lstStyle/>
          <a:p>
            <a:endParaRPr lang="sl-SI"/>
          </a:p>
        </p:txBody>
      </p:sp>
      <p:sp>
        <p:nvSpPr>
          <p:cNvPr id="5" name="Označba mesta opomb 4"/>
          <p:cNvSpPr>
            <a:spLocks noGrp="1"/>
          </p:cNvSpPr>
          <p:nvPr>
            <p:ph type="body" sz="quarter" idx="3"/>
          </p:nvPr>
        </p:nvSpPr>
        <p:spPr>
          <a:xfrm>
            <a:off x="686436" y="4810810"/>
            <a:ext cx="5491480" cy="3936117"/>
          </a:xfrm>
          <a:prstGeom prst="rect">
            <a:avLst/>
          </a:prstGeom>
        </p:spPr>
        <p:txBody>
          <a:bodyPr vert="horz" lIns="96325" tIns="48163" rIns="96325" bIns="48163" rtlCol="0"/>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6" name="Označba mesta noge 5"/>
          <p:cNvSpPr>
            <a:spLocks noGrp="1"/>
          </p:cNvSpPr>
          <p:nvPr>
            <p:ph type="ftr" sz="quarter" idx="4"/>
          </p:nvPr>
        </p:nvSpPr>
        <p:spPr>
          <a:xfrm>
            <a:off x="1" y="9494929"/>
            <a:ext cx="2974551" cy="501559"/>
          </a:xfrm>
          <a:prstGeom prst="rect">
            <a:avLst/>
          </a:prstGeom>
        </p:spPr>
        <p:txBody>
          <a:bodyPr vert="horz" lIns="96325" tIns="48163" rIns="96325" bIns="48163" rtlCol="0" anchor="b"/>
          <a:lstStyle>
            <a:lvl1pPr algn="l">
              <a:defRPr sz="1300"/>
            </a:lvl1pPr>
          </a:lstStyle>
          <a:p>
            <a:endParaRPr lang="sl-SI"/>
          </a:p>
        </p:txBody>
      </p:sp>
      <p:sp>
        <p:nvSpPr>
          <p:cNvPr id="7" name="Označba mesta številke diapozitiva 6"/>
          <p:cNvSpPr>
            <a:spLocks noGrp="1"/>
          </p:cNvSpPr>
          <p:nvPr>
            <p:ph type="sldNum" sz="quarter" idx="5"/>
          </p:nvPr>
        </p:nvSpPr>
        <p:spPr>
          <a:xfrm>
            <a:off x="3888211" y="9494929"/>
            <a:ext cx="2974551" cy="501559"/>
          </a:xfrm>
          <a:prstGeom prst="rect">
            <a:avLst/>
          </a:prstGeom>
        </p:spPr>
        <p:txBody>
          <a:bodyPr vert="horz" lIns="96325" tIns="48163" rIns="96325" bIns="48163" rtlCol="0" anchor="b"/>
          <a:lstStyle>
            <a:lvl1pPr algn="r">
              <a:defRPr sz="1300"/>
            </a:lvl1pPr>
          </a:lstStyle>
          <a:p>
            <a:fld id="{B16DB4F4-AABB-4AE2-89ED-5389728D626E}" type="slidenum">
              <a:rPr lang="sl-SI" smtClean="0"/>
              <a:t>‹#›</a:t>
            </a:fld>
            <a:endParaRPr lang="sl-SI"/>
          </a:p>
        </p:txBody>
      </p:sp>
    </p:spTree>
    <p:extLst>
      <p:ext uri="{BB962C8B-B14F-4D97-AF65-F5344CB8AC3E}">
        <p14:creationId xmlns:p14="http://schemas.microsoft.com/office/powerpoint/2010/main" val="653844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A8D5A27-23CD-405F-9C33-0C0C05111A8F}"/>
              </a:ext>
            </a:extLst>
          </p:cNvPr>
          <p:cNvSpPr>
            <a:spLocks noGrp="1"/>
          </p:cNvSpPr>
          <p:nvPr>
            <p:ph type="ctrTitle"/>
          </p:nvPr>
        </p:nvSpPr>
        <p:spPr>
          <a:xfrm>
            <a:off x="1524000" y="1122363"/>
            <a:ext cx="9144000" cy="2387600"/>
          </a:xfrm>
        </p:spPr>
        <p:txBody>
          <a:bodyPr anchor="b"/>
          <a:lstStyle>
            <a:lvl1pPr algn="ctr">
              <a:defRPr sz="6000"/>
            </a:lvl1pPr>
          </a:lstStyle>
          <a:p>
            <a:r>
              <a:rPr lang="sl-SI"/>
              <a:t>Kliknite, če želite urediti slog naslova matrice</a:t>
            </a:r>
          </a:p>
        </p:txBody>
      </p:sp>
      <p:sp>
        <p:nvSpPr>
          <p:cNvPr id="3" name="Podnaslov 2">
            <a:extLst>
              <a:ext uri="{FF2B5EF4-FFF2-40B4-BE49-F238E27FC236}">
                <a16:creationId xmlns:a16="http://schemas.microsoft.com/office/drawing/2014/main" id="{DDCD4F03-66D7-483A-9135-461FD855EC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a:t>Kliknite, če želite urediti slog podnaslova matrice</a:t>
            </a:r>
          </a:p>
        </p:txBody>
      </p:sp>
      <p:sp>
        <p:nvSpPr>
          <p:cNvPr id="4" name="Označba mesta datuma 3">
            <a:extLst>
              <a:ext uri="{FF2B5EF4-FFF2-40B4-BE49-F238E27FC236}">
                <a16:creationId xmlns:a16="http://schemas.microsoft.com/office/drawing/2014/main" id="{C672A9E5-AEE1-4366-9D36-E7A003AE26AA}"/>
              </a:ext>
            </a:extLst>
          </p:cNvPr>
          <p:cNvSpPr>
            <a:spLocks noGrp="1"/>
          </p:cNvSpPr>
          <p:nvPr>
            <p:ph type="dt" sz="half" idx="10"/>
          </p:nvPr>
        </p:nvSpPr>
        <p:spPr/>
        <p:txBody>
          <a:bodyPr/>
          <a:lstStyle/>
          <a:p>
            <a:fld id="{D4B0419F-DF86-491E-8784-0ADF44CE22F8}" type="datetime1">
              <a:rPr lang="sl-SI" smtClean="0"/>
              <a:t>29. 03. 2019</a:t>
            </a:fld>
            <a:endParaRPr lang="sl-SI"/>
          </a:p>
        </p:txBody>
      </p:sp>
      <p:sp>
        <p:nvSpPr>
          <p:cNvPr id="5" name="Označba mesta noge 4">
            <a:extLst>
              <a:ext uri="{FF2B5EF4-FFF2-40B4-BE49-F238E27FC236}">
                <a16:creationId xmlns:a16="http://schemas.microsoft.com/office/drawing/2014/main" id="{BCDFE656-5406-4456-A847-430369A9A4CC}"/>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FBB4A658-4D6C-4EC5-9AC0-612DAFD2E620}"/>
              </a:ext>
            </a:extLst>
          </p:cNvPr>
          <p:cNvSpPr>
            <a:spLocks noGrp="1"/>
          </p:cNvSpPr>
          <p:nvPr>
            <p:ph type="sldNum" sz="quarter" idx="12"/>
          </p:nvPr>
        </p:nvSpPr>
        <p:spPr/>
        <p:txBody>
          <a:bodyPr/>
          <a:lstStyle/>
          <a:p>
            <a:fld id="{C64449EC-3553-4FFE-B6F3-FE4CC98C343D}" type="slidenum">
              <a:rPr lang="sl-SI" smtClean="0"/>
              <a:t>‹#›</a:t>
            </a:fld>
            <a:endParaRPr lang="sl-SI"/>
          </a:p>
        </p:txBody>
      </p:sp>
    </p:spTree>
    <p:extLst>
      <p:ext uri="{BB962C8B-B14F-4D97-AF65-F5344CB8AC3E}">
        <p14:creationId xmlns:p14="http://schemas.microsoft.com/office/powerpoint/2010/main" val="3719721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6952037-5BAD-4A70-AC45-FB5BF8242CAF}"/>
              </a:ext>
            </a:extLst>
          </p:cNvPr>
          <p:cNvSpPr>
            <a:spLocks noGrp="1"/>
          </p:cNvSpPr>
          <p:nvPr>
            <p:ph type="title"/>
          </p:nvPr>
        </p:nvSpPr>
        <p:spPr/>
        <p:txBody>
          <a:bodyPr/>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74B6C532-DC89-4C44-AEAD-64DEB020FDA7}"/>
              </a:ext>
            </a:extLst>
          </p:cNvPr>
          <p:cNvSpPr>
            <a:spLocks noGrp="1"/>
          </p:cNvSpPr>
          <p:nvPr>
            <p:ph type="body" orient="vert" idx="1"/>
          </p:nvPr>
        </p:nvSpPr>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5FC80F20-6F8B-42D5-AFA5-2016324A04BA}"/>
              </a:ext>
            </a:extLst>
          </p:cNvPr>
          <p:cNvSpPr>
            <a:spLocks noGrp="1"/>
          </p:cNvSpPr>
          <p:nvPr>
            <p:ph type="dt" sz="half" idx="10"/>
          </p:nvPr>
        </p:nvSpPr>
        <p:spPr/>
        <p:txBody>
          <a:bodyPr/>
          <a:lstStyle/>
          <a:p>
            <a:fld id="{93C39B3F-046F-405E-A4B1-0A8C29243714}" type="datetime1">
              <a:rPr lang="sl-SI" smtClean="0"/>
              <a:t>29. 03. 2019</a:t>
            </a:fld>
            <a:endParaRPr lang="sl-SI"/>
          </a:p>
        </p:txBody>
      </p:sp>
      <p:sp>
        <p:nvSpPr>
          <p:cNvPr id="5" name="Označba mesta noge 4">
            <a:extLst>
              <a:ext uri="{FF2B5EF4-FFF2-40B4-BE49-F238E27FC236}">
                <a16:creationId xmlns:a16="http://schemas.microsoft.com/office/drawing/2014/main" id="{AF242C66-42DC-4690-9489-65B3491B8C77}"/>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1007E004-265F-4D26-A479-E9101C736818}"/>
              </a:ext>
            </a:extLst>
          </p:cNvPr>
          <p:cNvSpPr>
            <a:spLocks noGrp="1"/>
          </p:cNvSpPr>
          <p:nvPr>
            <p:ph type="sldNum" sz="quarter" idx="12"/>
          </p:nvPr>
        </p:nvSpPr>
        <p:spPr/>
        <p:txBody>
          <a:bodyPr/>
          <a:lstStyle/>
          <a:p>
            <a:fld id="{C64449EC-3553-4FFE-B6F3-FE4CC98C343D}" type="slidenum">
              <a:rPr lang="sl-SI" smtClean="0"/>
              <a:t>‹#›</a:t>
            </a:fld>
            <a:endParaRPr lang="sl-SI"/>
          </a:p>
        </p:txBody>
      </p:sp>
    </p:spTree>
    <p:extLst>
      <p:ext uri="{BB962C8B-B14F-4D97-AF65-F5344CB8AC3E}">
        <p14:creationId xmlns:p14="http://schemas.microsoft.com/office/powerpoint/2010/main" val="31064177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a:extLst>
              <a:ext uri="{FF2B5EF4-FFF2-40B4-BE49-F238E27FC236}">
                <a16:creationId xmlns:a16="http://schemas.microsoft.com/office/drawing/2014/main" id="{05277FED-8AC0-4791-9BC1-8F0E99C62116}"/>
              </a:ext>
            </a:extLst>
          </p:cNvPr>
          <p:cNvSpPr>
            <a:spLocks noGrp="1"/>
          </p:cNvSpPr>
          <p:nvPr>
            <p:ph type="title" orient="vert"/>
          </p:nvPr>
        </p:nvSpPr>
        <p:spPr>
          <a:xfrm>
            <a:off x="8724900" y="365125"/>
            <a:ext cx="2628900" cy="5811838"/>
          </a:xfrm>
        </p:spPr>
        <p:txBody>
          <a:bodyPr vert="eaVert"/>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2FFD6A1D-4355-4C39-8A6E-1FE9C574B687}"/>
              </a:ext>
            </a:extLst>
          </p:cNvPr>
          <p:cNvSpPr>
            <a:spLocks noGrp="1"/>
          </p:cNvSpPr>
          <p:nvPr>
            <p:ph type="body" orient="vert" idx="1"/>
          </p:nvPr>
        </p:nvSpPr>
        <p:spPr>
          <a:xfrm>
            <a:off x="838200" y="365125"/>
            <a:ext cx="7734300" cy="5811838"/>
          </a:xfrm>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53C0660E-4F51-4DB7-B2C6-82360C77C50C}"/>
              </a:ext>
            </a:extLst>
          </p:cNvPr>
          <p:cNvSpPr>
            <a:spLocks noGrp="1"/>
          </p:cNvSpPr>
          <p:nvPr>
            <p:ph type="dt" sz="half" idx="10"/>
          </p:nvPr>
        </p:nvSpPr>
        <p:spPr/>
        <p:txBody>
          <a:bodyPr/>
          <a:lstStyle/>
          <a:p>
            <a:fld id="{C06CA6FF-DC73-415A-A239-F87B32C19414}" type="datetime1">
              <a:rPr lang="sl-SI" smtClean="0"/>
              <a:t>29. 03. 2019</a:t>
            </a:fld>
            <a:endParaRPr lang="sl-SI"/>
          </a:p>
        </p:txBody>
      </p:sp>
      <p:sp>
        <p:nvSpPr>
          <p:cNvPr id="5" name="Označba mesta noge 4">
            <a:extLst>
              <a:ext uri="{FF2B5EF4-FFF2-40B4-BE49-F238E27FC236}">
                <a16:creationId xmlns:a16="http://schemas.microsoft.com/office/drawing/2014/main" id="{FCF3B7F5-11B7-4C6B-8863-B3DDD6A1E31D}"/>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C349D165-F6AF-4E8E-A61D-58DAD0659BB0}"/>
              </a:ext>
            </a:extLst>
          </p:cNvPr>
          <p:cNvSpPr>
            <a:spLocks noGrp="1"/>
          </p:cNvSpPr>
          <p:nvPr>
            <p:ph type="sldNum" sz="quarter" idx="12"/>
          </p:nvPr>
        </p:nvSpPr>
        <p:spPr/>
        <p:txBody>
          <a:bodyPr/>
          <a:lstStyle/>
          <a:p>
            <a:fld id="{C64449EC-3553-4FFE-B6F3-FE4CC98C343D}" type="slidenum">
              <a:rPr lang="sl-SI" smtClean="0"/>
              <a:t>‹#›</a:t>
            </a:fld>
            <a:endParaRPr lang="sl-SI"/>
          </a:p>
        </p:txBody>
      </p:sp>
    </p:spTree>
    <p:extLst>
      <p:ext uri="{BB962C8B-B14F-4D97-AF65-F5344CB8AC3E}">
        <p14:creationId xmlns:p14="http://schemas.microsoft.com/office/powerpoint/2010/main" val="2430643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133B76B-FC15-4847-A33D-71C2199C22A3}"/>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A8F7D7A3-C645-4DBF-86F9-90D548CCF2F2}"/>
              </a:ext>
            </a:extLst>
          </p:cNvPr>
          <p:cNvSpPr>
            <a:spLocks noGrp="1"/>
          </p:cNvSpPr>
          <p:nvPr>
            <p:ph idx="1"/>
          </p:nvPr>
        </p:nvSpPr>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96999F04-F4E1-4013-B6AF-07A1ACB0F8F5}"/>
              </a:ext>
            </a:extLst>
          </p:cNvPr>
          <p:cNvSpPr>
            <a:spLocks noGrp="1"/>
          </p:cNvSpPr>
          <p:nvPr>
            <p:ph type="dt" sz="half" idx="10"/>
          </p:nvPr>
        </p:nvSpPr>
        <p:spPr/>
        <p:txBody>
          <a:bodyPr/>
          <a:lstStyle/>
          <a:p>
            <a:fld id="{FA8A4B32-F8E3-4FD3-820E-A0DBEBAF5594}" type="datetime1">
              <a:rPr lang="sl-SI" smtClean="0"/>
              <a:t>29. 03. 2019</a:t>
            </a:fld>
            <a:endParaRPr lang="sl-SI"/>
          </a:p>
        </p:txBody>
      </p:sp>
      <p:sp>
        <p:nvSpPr>
          <p:cNvPr id="5" name="Označba mesta noge 4">
            <a:extLst>
              <a:ext uri="{FF2B5EF4-FFF2-40B4-BE49-F238E27FC236}">
                <a16:creationId xmlns:a16="http://schemas.microsoft.com/office/drawing/2014/main" id="{9881C35D-8C0F-4055-B087-8CBE887C0986}"/>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C00CC220-101E-4C8D-A3BF-DB57C15DA62A}"/>
              </a:ext>
            </a:extLst>
          </p:cNvPr>
          <p:cNvSpPr>
            <a:spLocks noGrp="1"/>
          </p:cNvSpPr>
          <p:nvPr>
            <p:ph type="sldNum" sz="quarter" idx="12"/>
          </p:nvPr>
        </p:nvSpPr>
        <p:spPr/>
        <p:txBody>
          <a:bodyPr/>
          <a:lstStyle/>
          <a:p>
            <a:fld id="{C64449EC-3553-4FFE-B6F3-FE4CC98C343D}" type="slidenum">
              <a:rPr lang="sl-SI" smtClean="0"/>
              <a:t>‹#›</a:t>
            </a:fld>
            <a:endParaRPr lang="sl-SI"/>
          </a:p>
        </p:txBody>
      </p:sp>
    </p:spTree>
    <p:extLst>
      <p:ext uri="{BB962C8B-B14F-4D97-AF65-F5344CB8AC3E}">
        <p14:creationId xmlns:p14="http://schemas.microsoft.com/office/powerpoint/2010/main" val="2119320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48616E0-7CAB-4E1A-B9A9-5215AC8FB534}"/>
              </a:ext>
            </a:extLst>
          </p:cNvPr>
          <p:cNvSpPr>
            <a:spLocks noGrp="1"/>
          </p:cNvSpPr>
          <p:nvPr>
            <p:ph type="title"/>
          </p:nvPr>
        </p:nvSpPr>
        <p:spPr>
          <a:xfrm>
            <a:off x="831850" y="1709738"/>
            <a:ext cx="10515600" cy="2852737"/>
          </a:xfrm>
        </p:spPr>
        <p:txBody>
          <a:bodyPr anchor="b"/>
          <a:lstStyle>
            <a:lvl1pPr>
              <a:defRPr sz="6000"/>
            </a:lvl1pPr>
          </a:lstStyle>
          <a:p>
            <a:r>
              <a:rPr lang="sl-SI"/>
              <a:t>Kliknite, če želite urediti slog naslova matrice</a:t>
            </a:r>
          </a:p>
        </p:txBody>
      </p:sp>
      <p:sp>
        <p:nvSpPr>
          <p:cNvPr id="3" name="Označba mesta besedila 2">
            <a:extLst>
              <a:ext uri="{FF2B5EF4-FFF2-40B4-BE49-F238E27FC236}">
                <a16:creationId xmlns:a16="http://schemas.microsoft.com/office/drawing/2014/main" id="{6544E4B1-894C-47A3-8345-3F964AD586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a:t>Uredite sloge besedila matrice</a:t>
            </a:r>
          </a:p>
        </p:txBody>
      </p:sp>
      <p:sp>
        <p:nvSpPr>
          <p:cNvPr id="4" name="Označba mesta datuma 3">
            <a:extLst>
              <a:ext uri="{FF2B5EF4-FFF2-40B4-BE49-F238E27FC236}">
                <a16:creationId xmlns:a16="http://schemas.microsoft.com/office/drawing/2014/main" id="{B164F8D4-BD6B-4305-B7FE-BD98668745AE}"/>
              </a:ext>
            </a:extLst>
          </p:cNvPr>
          <p:cNvSpPr>
            <a:spLocks noGrp="1"/>
          </p:cNvSpPr>
          <p:nvPr>
            <p:ph type="dt" sz="half" idx="10"/>
          </p:nvPr>
        </p:nvSpPr>
        <p:spPr/>
        <p:txBody>
          <a:bodyPr/>
          <a:lstStyle/>
          <a:p>
            <a:fld id="{D98F321A-A797-4EA4-894B-B9BCF3B3228D}" type="datetime1">
              <a:rPr lang="sl-SI" smtClean="0"/>
              <a:t>29. 03. 2019</a:t>
            </a:fld>
            <a:endParaRPr lang="sl-SI"/>
          </a:p>
        </p:txBody>
      </p:sp>
      <p:sp>
        <p:nvSpPr>
          <p:cNvPr id="5" name="Označba mesta noge 4">
            <a:extLst>
              <a:ext uri="{FF2B5EF4-FFF2-40B4-BE49-F238E27FC236}">
                <a16:creationId xmlns:a16="http://schemas.microsoft.com/office/drawing/2014/main" id="{F71C43D5-61DD-43E0-8C83-ED750FD06E44}"/>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781F8C6E-4E9E-42F8-9334-7BBA8D2966A8}"/>
              </a:ext>
            </a:extLst>
          </p:cNvPr>
          <p:cNvSpPr>
            <a:spLocks noGrp="1"/>
          </p:cNvSpPr>
          <p:nvPr>
            <p:ph type="sldNum" sz="quarter" idx="12"/>
          </p:nvPr>
        </p:nvSpPr>
        <p:spPr/>
        <p:txBody>
          <a:bodyPr/>
          <a:lstStyle/>
          <a:p>
            <a:fld id="{C64449EC-3553-4FFE-B6F3-FE4CC98C343D}" type="slidenum">
              <a:rPr lang="sl-SI" smtClean="0"/>
              <a:t>‹#›</a:t>
            </a:fld>
            <a:endParaRPr lang="sl-SI"/>
          </a:p>
        </p:txBody>
      </p:sp>
    </p:spTree>
    <p:extLst>
      <p:ext uri="{BB962C8B-B14F-4D97-AF65-F5344CB8AC3E}">
        <p14:creationId xmlns:p14="http://schemas.microsoft.com/office/powerpoint/2010/main" val="3421576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BE5C8F8-EE75-4452-AC0F-60013AD25005}"/>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FC16F8EB-01DA-4508-AAFA-F45056014206}"/>
              </a:ext>
            </a:extLst>
          </p:cNvPr>
          <p:cNvSpPr>
            <a:spLocks noGrp="1"/>
          </p:cNvSpPr>
          <p:nvPr>
            <p:ph sz="half" idx="1"/>
          </p:nvPr>
        </p:nvSpPr>
        <p:spPr>
          <a:xfrm>
            <a:off x="838200" y="1825625"/>
            <a:ext cx="5181600" cy="435133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vsebine 3">
            <a:extLst>
              <a:ext uri="{FF2B5EF4-FFF2-40B4-BE49-F238E27FC236}">
                <a16:creationId xmlns:a16="http://schemas.microsoft.com/office/drawing/2014/main" id="{557090BE-3330-4168-AB0F-0FACF9922277}"/>
              </a:ext>
            </a:extLst>
          </p:cNvPr>
          <p:cNvSpPr>
            <a:spLocks noGrp="1"/>
          </p:cNvSpPr>
          <p:nvPr>
            <p:ph sz="half" idx="2"/>
          </p:nvPr>
        </p:nvSpPr>
        <p:spPr>
          <a:xfrm>
            <a:off x="6172200" y="1825625"/>
            <a:ext cx="5181600" cy="435133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datuma 4">
            <a:extLst>
              <a:ext uri="{FF2B5EF4-FFF2-40B4-BE49-F238E27FC236}">
                <a16:creationId xmlns:a16="http://schemas.microsoft.com/office/drawing/2014/main" id="{75065E03-8F2F-43A7-A19E-4B8204EEC8AC}"/>
              </a:ext>
            </a:extLst>
          </p:cNvPr>
          <p:cNvSpPr>
            <a:spLocks noGrp="1"/>
          </p:cNvSpPr>
          <p:nvPr>
            <p:ph type="dt" sz="half" idx="10"/>
          </p:nvPr>
        </p:nvSpPr>
        <p:spPr/>
        <p:txBody>
          <a:bodyPr/>
          <a:lstStyle/>
          <a:p>
            <a:fld id="{E84CE6B2-1C51-4D79-8A2C-6E3A8BF7B1C4}" type="datetime1">
              <a:rPr lang="sl-SI" smtClean="0"/>
              <a:t>29. 03. 2019</a:t>
            </a:fld>
            <a:endParaRPr lang="sl-SI"/>
          </a:p>
        </p:txBody>
      </p:sp>
      <p:sp>
        <p:nvSpPr>
          <p:cNvPr id="6" name="Označba mesta noge 5">
            <a:extLst>
              <a:ext uri="{FF2B5EF4-FFF2-40B4-BE49-F238E27FC236}">
                <a16:creationId xmlns:a16="http://schemas.microsoft.com/office/drawing/2014/main" id="{67D781A9-7CEF-4E5E-866F-2A4B319A8E05}"/>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97659DD8-7349-4C38-BE26-D55F3CBFB955}"/>
              </a:ext>
            </a:extLst>
          </p:cNvPr>
          <p:cNvSpPr>
            <a:spLocks noGrp="1"/>
          </p:cNvSpPr>
          <p:nvPr>
            <p:ph type="sldNum" sz="quarter" idx="12"/>
          </p:nvPr>
        </p:nvSpPr>
        <p:spPr/>
        <p:txBody>
          <a:bodyPr/>
          <a:lstStyle/>
          <a:p>
            <a:fld id="{C64449EC-3553-4FFE-B6F3-FE4CC98C343D}" type="slidenum">
              <a:rPr lang="sl-SI" smtClean="0"/>
              <a:t>‹#›</a:t>
            </a:fld>
            <a:endParaRPr lang="sl-SI"/>
          </a:p>
        </p:txBody>
      </p:sp>
    </p:spTree>
    <p:extLst>
      <p:ext uri="{BB962C8B-B14F-4D97-AF65-F5344CB8AC3E}">
        <p14:creationId xmlns:p14="http://schemas.microsoft.com/office/powerpoint/2010/main" val="259053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873122F-12B5-4E74-9125-2712E42DECCA}"/>
              </a:ext>
            </a:extLst>
          </p:cNvPr>
          <p:cNvSpPr>
            <a:spLocks noGrp="1"/>
          </p:cNvSpPr>
          <p:nvPr>
            <p:ph type="title"/>
          </p:nvPr>
        </p:nvSpPr>
        <p:spPr>
          <a:xfrm>
            <a:off x="839788" y="365125"/>
            <a:ext cx="10515600" cy="1325563"/>
          </a:xfrm>
        </p:spPr>
        <p:txBody>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8DD5D7EB-EFA0-440C-BE15-90E760539E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4" name="Označba mesta vsebine 3">
            <a:extLst>
              <a:ext uri="{FF2B5EF4-FFF2-40B4-BE49-F238E27FC236}">
                <a16:creationId xmlns:a16="http://schemas.microsoft.com/office/drawing/2014/main" id="{09C6551F-897A-465F-9433-3E1ABADE915F}"/>
              </a:ext>
            </a:extLst>
          </p:cNvPr>
          <p:cNvSpPr>
            <a:spLocks noGrp="1"/>
          </p:cNvSpPr>
          <p:nvPr>
            <p:ph sz="half" idx="2"/>
          </p:nvPr>
        </p:nvSpPr>
        <p:spPr>
          <a:xfrm>
            <a:off x="839788" y="2505075"/>
            <a:ext cx="5157787" cy="368458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a:extLst>
              <a:ext uri="{FF2B5EF4-FFF2-40B4-BE49-F238E27FC236}">
                <a16:creationId xmlns:a16="http://schemas.microsoft.com/office/drawing/2014/main" id="{2B9A4CA2-682A-4B01-AD30-EC48DDAB40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6" name="Označba mesta vsebine 5">
            <a:extLst>
              <a:ext uri="{FF2B5EF4-FFF2-40B4-BE49-F238E27FC236}">
                <a16:creationId xmlns:a16="http://schemas.microsoft.com/office/drawing/2014/main" id="{8F33F0B5-B053-4F14-8745-975C40435DFD}"/>
              </a:ext>
            </a:extLst>
          </p:cNvPr>
          <p:cNvSpPr>
            <a:spLocks noGrp="1"/>
          </p:cNvSpPr>
          <p:nvPr>
            <p:ph sz="quarter" idx="4"/>
          </p:nvPr>
        </p:nvSpPr>
        <p:spPr>
          <a:xfrm>
            <a:off x="6172200" y="2505075"/>
            <a:ext cx="5183188" cy="368458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7" name="Označba mesta datuma 6">
            <a:extLst>
              <a:ext uri="{FF2B5EF4-FFF2-40B4-BE49-F238E27FC236}">
                <a16:creationId xmlns:a16="http://schemas.microsoft.com/office/drawing/2014/main" id="{4532D476-AEE7-4775-8D07-457DD85C5571}"/>
              </a:ext>
            </a:extLst>
          </p:cNvPr>
          <p:cNvSpPr>
            <a:spLocks noGrp="1"/>
          </p:cNvSpPr>
          <p:nvPr>
            <p:ph type="dt" sz="half" idx="10"/>
          </p:nvPr>
        </p:nvSpPr>
        <p:spPr/>
        <p:txBody>
          <a:bodyPr/>
          <a:lstStyle/>
          <a:p>
            <a:fld id="{FC12A6B1-0CF6-4F8E-A3EB-ED8C723E2368}" type="datetime1">
              <a:rPr lang="sl-SI" smtClean="0"/>
              <a:t>29. 03. 2019</a:t>
            </a:fld>
            <a:endParaRPr lang="sl-SI"/>
          </a:p>
        </p:txBody>
      </p:sp>
      <p:sp>
        <p:nvSpPr>
          <p:cNvPr id="8" name="Označba mesta noge 7">
            <a:extLst>
              <a:ext uri="{FF2B5EF4-FFF2-40B4-BE49-F238E27FC236}">
                <a16:creationId xmlns:a16="http://schemas.microsoft.com/office/drawing/2014/main" id="{FFE9E7D6-7EE8-409A-924D-30B333D2788C}"/>
              </a:ext>
            </a:extLst>
          </p:cNvPr>
          <p:cNvSpPr>
            <a:spLocks noGrp="1"/>
          </p:cNvSpPr>
          <p:nvPr>
            <p:ph type="ftr" sz="quarter" idx="11"/>
          </p:nvPr>
        </p:nvSpPr>
        <p:spPr/>
        <p:txBody>
          <a:bodyPr/>
          <a:lstStyle/>
          <a:p>
            <a:endParaRPr lang="sl-SI"/>
          </a:p>
        </p:txBody>
      </p:sp>
      <p:sp>
        <p:nvSpPr>
          <p:cNvPr id="9" name="Označba mesta številke diapozitiva 8">
            <a:extLst>
              <a:ext uri="{FF2B5EF4-FFF2-40B4-BE49-F238E27FC236}">
                <a16:creationId xmlns:a16="http://schemas.microsoft.com/office/drawing/2014/main" id="{516754AE-E4F8-46BA-826E-111DAD79959A}"/>
              </a:ext>
            </a:extLst>
          </p:cNvPr>
          <p:cNvSpPr>
            <a:spLocks noGrp="1"/>
          </p:cNvSpPr>
          <p:nvPr>
            <p:ph type="sldNum" sz="quarter" idx="12"/>
          </p:nvPr>
        </p:nvSpPr>
        <p:spPr/>
        <p:txBody>
          <a:bodyPr/>
          <a:lstStyle/>
          <a:p>
            <a:fld id="{C64449EC-3553-4FFE-B6F3-FE4CC98C343D}" type="slidenum">
              <a:rPr lang="sl-SI" smtClean="0"/>
              <a:t>‹#›</a:t>
            </a:fld>
            <a:endParaRPr lang="sl-SI"/>
          </a:p>
        </p:txBody>
      </p:sp>
    </p:spTree>
    <p:extLst>
      <p:ext uri="{BB962C8B-B14F-4D97-AF65-F5344CB8AC3E}">
        <p14:creationId xmlns:p14="http://schemas.microsoft.com/office/powerpoint/2010/main" val="2657720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44F6AB1-E103-4D79-8E69-6EC0E198D80D}"/>
              </a:ext>
            </a:extLst>
          </p:cNvPr>
          <p:cNvSpPr>
            <a:spLocks noGrp="1"/>
          </p:cNvSpPr>
          <p:nvPr>
            <p:ph type="title"/>
          </p:nvPr>
        </p:nvSpPr>
        <p:spPr/>
        <p:txBody>
          <a:bodyPr/>
          <a:lstStyle/>
          <a:p>
            <a:r>
              <a:rPr lang="sl-SI"/>
              <a:t>Kliknite, če želite urediti slog naslova matrice</a:t>
            </a:r>
          </a:p>
        </p:txBody>
      </p:sp>
      <p:sp>
        <p:nvSpPr>
          <p:cNvPr id="3" name="Označba mesta datuma 2">
            <a:extLst>
              <a:ext uri="{FF2B5EF4-FFF2-40B4-BE49-F238E27FC236}">
                <a16:creationId xmlns:a16="http://schemas.microsoft.com/office/drawing/2014/main" id="{EB962365-585B-4A51-9F0B-08ABD0B376A7}"/>
              </a:ext>
            </a:extLst>
          </p:cNvPr>
          <p:cNvSpPr>
            <a:spLocks noGrp="1"/>
          </p:cNvSpPr>
          <p:nvPr>
            <p:ph type="dt" sz="half" idx="10"/>
          </p:nvPr>
        </p:nvSpPr>
        <p:spPr/>
        <p:txBody>
          <a:bodyPr/>
          <a:lstStyle/>
          <a:p>
            <a:fld id="{28A6F237-CA52-4253-B267-30E92FEE194D}" type="datetime1">
              <a:rPr lang="sl-SI" smtClean="0"/>
              <a:t>29. 03. 2019</a:t>
            </a:fld>
            <a:endParaRPr lang="sl-SI"/>
          </a:p>
        </p:txBody>
      </p:sp>
      <p:sp>
        <p:nvSpPr>
          <p:cNvPr id="4" name="Označba mesta noge 3">
            <a:extLst>
              <a:ext uri="{FF2B5EF4-FFF2-40B4-BE49-F238E27FC236}">
                <a16:creationId xmlns:a16="http://schemas.microsoft.com/office/drawing/2014/main" id="{8114C0D8-82FA-407C-AAEA-442C9CAA1D3E}"/>
              </a:ext>
            </a:extLst>
          </p:cNvPr>
          <p:cNvSpPr>
            <a:spLocks noGrp="1"/>
          </p:cNvSpPr>
          <p:nvPr>
            <p:ph type="ftr" sz="quarter" idx="11"/>
          </p:nvPr>
        </p:nvSpPr>
        <p:spPr/>
        <p:txBody>
          <a:bodyPr/>
          <a:lstStyle/>
          <a:p>
            <a:endParaRPr lang="sl-SI"/>
          </a:p>
        </p:txBody>
      </p:sp>
      <p:sp>
        <p:nvSpPr>
          <p:cNvPr id="5" name="Označba mesta številke diapozitiva 4">
            <a:extLst>
              <a:ext uri="{FF2B5EF4-FFF2-40B4-BE49-F238E27FC236}">
                <a16:creationId xmlns:a16="http://schemas.microsoft.com/office/drawing/2014/main" id="{F964D5D6-57D7-4445-9AC5-8ADAD3BE8E28}"/>
              </a:ext>
            </a:extLst>
          </p:cNvPr>
          <p:cNvSpPr>
            <a:spLocks noGrp="1"/>
          </p:cNvSpPr>
          <p:nvPr>
            <p:ph type="sldNum" sz="quarter" idx="12"/>
          </p:nvPr>
        </p:nvSpPr>
        <p:spPr/>
        <p:txBody>
          <a:bodyPr/>
          <a:lstStyle/>
          <a:p>
            <a:fld id="{C64449EC-3553-4FFE-B6F3-FE4CC98C343D}" type="slidenum">
              <a:rPr lang="sl-SI" smtClean="0"/>
              <a:t>‹#›</a:t>
            </a:fld>
            <a:endParaRPr lang="sl-SI"/>
          </a:p>
        </p:txBody>
      </p:sp>
    </p:spTree>
    <p:extLst>
      <p:ext uri="{BB962C8B-B14F-4D97-AF65-F5344CB8AC3E}">
        <p14:creationId xmlns:p14="http://schemas.microsoft.com/office/powerpoint/2010/main" val="502639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a:extLst>
              <a:ext uri="{FF2B5EF4-FFF2-40B4-BE49-F238E27FC236}">
                <a16:creationId xmlns:a16="http://schemas.microsoft.com/office/drawing/2014/main" id="{E117A7A4-8FE6-4B93-9A25-29DAC8F54A93}"/>
              </a:ext>
            </a:extLst>
          </p:cNvPr>
          <p:cNvSpPr>
            <a:spLocks noGrp="1"/>
          </p:cNvSpPr>
          <p:nvPr>
            <p:ph type="dt" sz="half" idx="10"/>
          </p:nvPr>
        </p:nvSpPr>
        <p:spPr/>
        <p:txBody>
          <a:bodyPr/>
          <a:lstStyle/>
          <a:p>
            <a:fld id="{1C394113-7A6A-41E7-8FD6-20D5DFAF2695}" type="datetime1">
              <a:rPr lang="sl-SI" smtClean="0"/>
              <a:t>29. 03. 2019</a:t>
            </a:fld>
            <a:endParaRPr lang="sl-SI"/>
          </a:p>
        </p:txBody>
      </p:sp>
      <p:sp>
        <p:nvSpPr>
          <p:cNvPr id="3" name="Označba mesta noge 2">
            <a:extLst>
              <a:ext uri="{FF2B5EF4-FFF2-40B4-BE49-F238E27FC236}">
                <a16:creationId xmlns:a16="http://schemas.microsoft.com/office/drawing/2014/main" id="{7AF83E2F-34E9-4AE5-9C87-4446CEEE297C}"/>
              </a:ext>
            </a:extLst>
          </p:cNvPr>
          <p:cNvSpPr>
            <a:spLocks noGrp="1"/>
          </p:cNvSpPr>
          <p:nvPr>
            <p:ph type="ftr" sz="quarter" idx="11"/>
          </p:nvPr>
        </p:nvSpPr>
        <p:spPr/>
        <p:txBody>
          <a:bodyPr/>
          <a:lstStyle/>
          <a:p>
            <a:endParaRPr lang="sl-SI"/>
          </a:p>
        </p:txBody>
      </p:sp>
      <p:sp>
        <p:nvSpPr>
          <p:cNvPr id="4" name="Označba mesta številke diapozitiva 3">
            <a:extLst>
              <a:ext uri="{FF2B5EF4-FFF2-40B4-BE49-F238E27FC236}">
                <a16:creationId xmlns:a16="http://schemas.microsoft.com/office/drawing/2014/main" id="{9551C6B5-4048-4C9E-9F92-74778FBF1A81}"/>
              </a:ext>
            </a:extLst>
          </p:cNvPr>
          <p:cNvSpPr>
            <a:spLocks noGrp="1"/>
          </p:cNvSpPr>
          <p:nvPr>
            <p:ph type="sldNum" sz="quarter" idx="12"/>
          </p:nvPr>
        </p:nvSpPr>
        <p:spPr/>
        <p:txBody>
          <a:bodyPr/>
          <a:lstStyle/>
          <a:p>
            <a:fld id="{C64449EC-3553-4FFE-B6F3-FE4CC98C343D}" type="slidenum">
              <a:rPr lang="sl-SI" smtClean="0"/>
              <a:t>‹#›</a:t>
            </a:fld>
            <a:endParaRPr lang="sl-SI"/>
          </a:p>
        </p:txBody>
      </p:sp>
    </p:spTree>
    <p:extLst>
      <p:ext uri="{BB962C8B-B14F-4D97-AF65-F5344CB8AC3E}">
        <p14:creationId xmlns:p14="http://schemas.microsoft.com/office/powerpoint/2010/main" val="3708682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ED9342B-DC18-424D-AF6A-5013F06C3D19}"/>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vsebine 2">
            <a:extLst>
              <a:ext uri="{FF2B5EF4-FFF2-40B4-BE49-F238E27FC236}">
                <a16:creationId xmlns:a16="http://schemas.microsoft.com/office/drawing/2014/main" id="{31DDEC01-2BD3-4A31-967F-FC8660C571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besedila 3">
            <a:extLst>
              <a:ext uri="{FF2B5EF4-FFF2-40B4-BE49-F238E27FC236}">
                <a16:creationId xmlns:a16="http://schemas.microsoft.com/office/drawing/2014/main" id="{8EE41550-26D2-4DA6-9D9E-53090E48FA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Označba mesta datuma 4">
            <a:extLst>
              <a:ext uri="{FF2B5EF4-FFF2-40B4-BE49-F238E27FC236}">
                <a16:creationId xmlns:a16="http://schemas.microsoft.com/office/drawing/2014/main" id="{DB11FF2B-D903-4299-B15E-C8E95E6300C3}"/>
              </a:ext>
            </a:extLst>
          </p:cNvPr>
          <p:cNvSpPr>
            <a:spLocks noGrp="1"/>
          </p:cNvSpPr>
          <p:nvPr>
            <p:ph type="dt" sz="half" idx="10"/>
          </p:nvPr>
        </p:nvSpPr>
        <p:spPr/>
        <p:txBody>
          <a:bodyPr/>
          <a:lstStyle/>
          <a:p>
            <a:fld id="{1A82D32E-7D20-422C-8664-A953AF8EFB46}" type="datetime1">
              <a:rPr lang="sl-SI" smtClean="0"/>
              <a:t>29. 03. 2019</a:t>
            </a:fld>
            <a:endParaRPr lang="sl-SI"/>
          </a:p>
        </p:txBody>
      </p:sp>
      <p:sp>
        <p:nvSpPr>
          <p:cNvPr id="6" name="Označba mesta noge 5">
            <a:extLst>
              <a:ext uri="{FF2B5EF4-FFF2-40B4-BE49-F238E27FC236}">
                <a16:creationId xmlns:a16="http://schemas.microsoft.com/office/drawing/2014/main" id="{FFF045BB-3F3A-47E5-AA62-D77A2BA3280D}"/>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8F1A9C8F-939E-474A-9064-3B5204713BC7}"/>
              </a:ext>
            </a:extLst>
          </p:cNvPr>
          <p:cNvSpPr>
            <a:spLocks noGrp="1"/>
          </p:cNvSpPr>
          <p:nvPr>
            <p:ph type="sldNum" sz="quarter" idx="12"/>
          </p:nvPr>
        </p:nvSpPr>
        <p:spPr/>
        <p:txBody>
          <a:bodyPr/>
          <a:lstStyle/>
          <a:p>
            <a:fld id="{C64449EC-3553-4FFE-B6F3-FE4CC98C343D}" type="slidenum">
              <a:rPr lang="sl-SI" smtClean="0"/>
              <a:t>‹#›</a:t>
            </a:fld>
            <a:endParaRPr lang="sl-SI"/>
          </a:p>
        </p:txBody>
      </p:sp>
    </p:spTree>
    <p:extLst>
      <p:ext uri="{BB962C8B-B14F-4D97-AF65-F5344CB8AC3E}">
        <p14:creationId xmlns:p14="http://schemas.microsoft.com/office/powerpoint/2010/main" val="1227854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672731D-ACF1-43D9-8728-AA88556E7AF3}"/>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slike 2">
            <a:extLst>
              <a:ext uri="{FF2B5EF4-FFF2-40B4-BE49-F238E27FC236}">
                <a16:creationId xmlns:a16="http://schemas.microsoft.com/office/drawing/2014/main" id="{F8E64AC9-A24A-4147-A516-6EF00011C8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a:extLst>
              <a:ext uri="{FF2B5EF4-FFF2-40B4-BE49-F238E27FC236}">
                <a16:creationId xmlns:a16="http://schemas.microsoft.com/office/drawing/2014/main" id="{6719F777-A1A2-4984-991D-6EA511C459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Označba mesta datuma 4">
            <a:extLst>
              <a:ext uri="{FF2B5EF4-FFF2-40B4-BE49-F238E27FC236}">
                <a16:creationId xmlns:a16="http://schemas.microsoft.com/office/drawing/2014/main" id="{BE041D3D-3E38-4D01-941B-1BFC994A19F8}"/>
              </a:ext>
            </a:extLst>
          </p:cNvPr>
          <p:cNvSpPr>
            <a:spLocks noGrp="1"/>
          </p:cNvSpPr>
          <p:nvPr>
            <p:ph type="dt" sz="half" idx="10"/>
          </p:nvPr>
        </p:nvSpPr>
        <p:spPr/>
        <p:txBody>
          <a:bodyPr/>
          <a:lstStyle/>
          <a:p>
            <a:fld id="{A667FF86-EC6B-40CA-A23A-4AFF3E36F2DB}" type="datetime1">
              <a:rPr lang="sl-SI" smtClean="0"/>
              <a:t>29. 03. 2019</a:t>
            </a:fld>
            <a:endParaRPr lang="sl-SI"/>
          </a:p>
        </p:txBody>
      </p:sp>
      <p:sp>
        <p:nvSpPr>
          <p:cNvPr id="6" name="Označba mesta noge 5">
            <a:extLst>
              <a:ext uri="{FF2B5EF4-FFF2-40B4-BE49-F238E27FC236}">
                <a16:creationId xmlns:a16="http://schemas.microsoft.com/office/drawing/2014/main" id="{7E8584D2-6952-4D7C-BC6E-D1281D49EA9F}"/>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A57201C8-C6F6-48B2-9248-8D7B465887AA}"/>
              </a:ext>
            </a:extLst>
          </p:cNvPr>
          <p:cNvSpPr>
            <a:spLocks noGrp="1"/>
          </p:cNvSpPr>
          <p:nvPr>
            <p:ph type="sldNum" sz="quarter" idx="12"/>
          </p:nvPr>
        </p:nvSpPr>
        <p:spPr/>
        <p:txBody>
          <a:bodyPr/>
          <a:lstStyle/>
          <a:p>
            <a:fld id="{C64449EC-3553-4FFE-B6F3-FE4CC98C343D}" type="slidenum">
              <a:rPr lang="sl-SI" smtClean="0"/>
              <a:t>‹#›</a:t>
            </a:fld>
            <a:endParaRPr lang="sl-SI"/>
          </a:p>
        </p:txBody>
      </p:sp>
    </p:spTree>
    <p:extLst>
      <p:ext uri="{BB962C8B-B14F-4D97-AF65-F5344CB8AC3E}">
        <p14:creationId xmlns:p14="http://schemas.microsoft.com/office/powerpoint/2010/main" val="7367946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a:extLst>
              <a:ext uri="{FF2B5EF4-FFF2-40B4-BE49-F238E27FC236}">
                <a16:creationId xmlns:a16="http://schemas.microsoft.com/office/drawing/2014/main" id="{3263A6F3-44BF-4D81-A9BB-758260F76D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5CF7F70A-838F-47AA-A700-7279206C7B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B31ABE51-D484-4F19-88DC-4226D93033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AE25BC-6447-4D58-8D3B-5704C5F0B7CB}" type="datetime1">
              <a:rPr lang="sl-SI" smtClean="0"/>
              <a:t>29. 03. 2019</a:t>
            </a:fld>
            <a:endParaRPr lang="sl-SI"/>
          </a:p>
        </p:txBody>
      </p:sp>
      <p:sp>
        <p:nvSpPr>
          <p:cNvPr id="5" name="Označba mesta noge 4">
            <a:extLst>
              <a:ext uri="{FF2B5EF4-FFF2-40B4-BE49-F238E27FC236}">
                <a16:creationId xmlns:a16="http://schemas.microsoft.com/office/drawing/2014/main" id="{A0514AAB-A68F-4B31-8454-865F72567D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značba mesta številke diapozitiva 5">
            <a:extLst>
              <a:ext uri="{FF2B5EF4-FFF2-40B4-BE49-F238E27FC236}">
                <a16:creationId xmlns:a16="http://schemas.microsoft.com/office/drawing/2014/main" id="{2F681B2C-7D79-43C3-A871-71C8F3A823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449EC-3553-4FFE-B6F3-FE4CC98C343D}" type="slidenum">
              <a:rPr lang="sl-SI" smtClean="0"/>
              <a:t>‹#›</a:t>
            </a:fld>
            <a:endParaRPr lang="sl-SI"/>
          </a:p>
        </p:txBody>
      </p:sp>
    </p:spTree>
    <p:extLst>
      <p:ext uri="{BB962C8B-B14F-4D97-AF65-F5344CB8AC3E}">
        <p14:creationId xmlns:p14="http://schemas.microsoft.com/office/powerpoint/2010/main" val="32937245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hdphoto" Target="../media/hdphoto6.wdp"/><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hdphoto" Target="../media/hdphoto6.wdp"/><Relationship Id="rId7"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7.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image" Target="../media/image27.jp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3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36.emf"/><Relationship Id="rId4" Type="http://schemas.openxmlformats.org/officeDocument/2006/relationships/image" Target="../media/image35.emf"/></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38.emf"/></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0.emf"/></Relationships>
</file>

<file path=ppt/slides/_rels/slide25.xml.rels><?xml version="1.0" encoding="UTF-8" standalone="yes"?>
<Relationships xmlns="http://schemas.openxmlformats.org/package/2006/relationships"><Relationship Id="rId8" Type="http://schemas.openxmlformats.org/officeDocument/2006/relationships/image" Target="../media/image48.emf"/><Relationship Id="rId3" Type="http://schemas.openxmlformats.org/officeDocument/2006/relationships/image" Target="../media/image43.emf"/><Relationship Id="rId7" Type="http://schemas.openxmlformats.org/officeDocument/2006/relationships/image" Target="../media/image47.emf"/><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46.emf"/><Relationship Id="rId5" Type="http://schemas.openxmlformats.org/officeDocument/2006/relationships/image" Target="../media/image45.emf"/><Relationship Id="rId4" Type="http://schemas.openxmlformats.org/officeDocument/2006/relationships/image" Target="../media/image44.emf"/></Relationships>
</file>

<file path=ppt/slides/_rels/slide26.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51.emf"/><Relationship Id="rId4" Type="http://schemas.openxmlformats.org/officeDocument/2006/relationships/image" Target="../media/image50.emf"/></Relationships>
</file>

<file path=ppt/slides/_rels/slide27.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54.emf"/><Relationship Id="rId4" Type="http://schemas.openxmlformats.org/officeDocument/2006/relationships/image" Target="../media/image53.emf"/></Relationships>
</file>

<file path=ppt/slides/_rels/slide28.xml.rels><?xml version="1.0" encoding="UTF-8" standalone="yes"?>
<Relationships xmlns="http://schemas.openxmlformats.org/package/2006/relationships"><Relationship Id="rId8" Type="http://schemas.openxmlformats.org/officeDocument/2006/relationships/image" Target="../media/image60.emf"/><Relationship Id="rId3" Type="http://schemas.openxmlformats.org/officeDocument/2006/relationships/image" Target="../media/image55.emf"/><Relationship Id="rId7" Type="http://schemas.openxmlformats.org/officeDocument/2006/relationships/image" Target="../media/image59.emf"/><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58.emf"/><Relationship Id="rId5" Type="http://schemas.openxmlformats.org/officeDocument/2006/relationships/image" Target="../media/image57.emf"/><Relationship Id="rId4" Type="http://schemas.openxmlformats.org/officeDocument/2006/relationships/image" Target="../media/image56.emf"/><Relationship Id="rId9" Type="http://schemas.openxmlformats.org/officeDocument/2006/relationships/image" Target="../media/image61.emf"/></Relationships>
</file>

<file path=ppt/slides/_rels/slide29.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63.emf"/></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65.emf"/></Relationships>
</file>

<file path=ppt/slides/_rels/slide31.xml.rels><?xml version="1.0" encoding="UTF-8" standalone="yes"?>
<Relationships xmlns="http://schemas.openxmlformats.org/package/2006/relationships"><Relationship Id="rId8" Type="http://schemas.openxmlformats.org/officeDocument/2006/relationships/image" Target="../media/image71.emf"/><Relationship Id="rId3" Type="http://schemas.openxmlformats.org/officeDocument/2006/relationships/image" Target="../media/image66.emf"/><Relationship Id="rId7" Type="http://schemas.openxmlformats.org/officeDocument/2006/relationships/image" Target="../media/image70.emf"/><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69.emf"/><Relationship Id="rId5" Type="http://schemas.openxmlformats.org/officeDocument/2006/relationships/image" Target="../media/image68.emf"/><Relationship Id="rId4" Type="http://schemas.openxmlformats.org/officeDocument/2006/relationships/image" Target="../media/image67.emf"/></Relationships>
</file>

<file path=ppt/slides/_rels/slide32.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75.emf"/><Relationship Id="rId5" Type="http://schemas.openxmlformats.org/officeDocument/2006/relationships/image" Target="../media/image74.emf"/><Relationship Id="rId4" Type="http://schemas.openxmlformats.org/officeDocument/2006/relationships/image" Target="../media/image73.emf"/></Relationships>
</file>

<file path=ppt/slides/_rels/slide33.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78.emf"/><Relationship Id="rId4" Type="http://schemas.openxmlformats.org/officeDocument/2006/relationships/image" Target="../media/image77.emf"/></Relationships>
</file>

<file path=ppt/slides/_rels/slide34.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81.emf"/><Relationship Id="rId4" Type="http://schemas.openxmlformats.org/officeDocument/2006/relationships/image" Target="../media/image80.emf"/></Relationships>
</file>

<file path=ppt/slides/_rels/slide3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83.emf"/></Relationships>
</file>

<file path=ppt/slides/_rels/slide37.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86.emf"/><Relationship Id="rId4" Type="http://schemas.openxmlformats.org/officeDocument/2006/relationships/image" Target="../media/image85.emf"/></Relationships>
</file>

<file path=ppt/slides/_rels/slide38.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89.emf"/><Relationship Id="rId4" Type="http://schemas.openxmlformats.org/officeDocument/2006/relationships/image" Target="../media/image88.emf"/></Relationships>
</file>

<file path=ppt/slides/_rels/slide3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3.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19.png"/><Relationship Id="rId4" Type="http://schemas.openxmlformats.org/officeDocument/2006/relationships/image" Target="../media/image24.png"/></Relationships>
</file>

<file path=ppt/slides/_rels/slide4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95.emf"/><Relationship Id="rId4" Type="http://schemas.openxmlformats.org/officeDocument/2006/relationships/image" Target="../media/image94.emf"/></Relationships>
</file>

<file path=ppt/slides/_rels/slide4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97.emf"/><Relationship Id="rId4" Type="http://schemas.openxmlformats.org/officeDocument/2006/relationships/image" Target="../media/image96.emf"/></Relationships>
</file>

<file path=ppt/slides/_rels/slide46.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3.png"/><Relationship Id="rId7" Type="http://schemas.openxmlformats.org/officeDocument/2006/relationships/image" Target="../media/image101.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47.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2.emf"/><Relationship Id="rId3" Type="http://schemas.openxmlformats.org/officeDocument/2006/relationships/image" Target="../media/image93.png"/><Relationship Id="rId7" Type="http://schemas.openxmlformats.org/officeDocument/2006/relationships/image" Target="../media/image106.png"/><Relationship Id="rId12" Type="http://schemas.openxmlformats.org/officeDocument/2006/relationships/image" Target="../media/image111.emf"/><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05.png"/><Relationship Id="rId11" Type="http://schemas.openxmlformats.org/officeDocument/2006/relationships/image" Target="../media/image110.emf"/><Relationship Id="rId5" Type="http://schemas.openxmlformats.org/officeDocument/2006/relationships/image" Target="../media/image104.png"/><Relationship Id="rId10" Type="http://schemas.openxmlformats.org/officeDocument/2006/relationships/image" Target="../media/image109.emf"/><Relationship Id="rId4" Type="http://schemas.openxmlformats.org/officeDocument/2006/relationships/image" Target="../media/image103.png"/><Relationship Id="rId9" Type="http://schemas.openxmlformats.org/officeDocument/2006/relationships/image" Target="../media/image108.emf"/><Relationship Id="rId14" Type="http://schemas.openxmlformats.org/officeDocument/2006/relationships/image" Target="../media/image113.emf"/></Relationships>
</file>

<file path=ppt/slides/_rels/slide48.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3.png"/><Relationship Id="rId7" Type="http://schemas.openxmlformats.org/officeDocument/2006/relationships/image" Target="../media/image101.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00.png"/><Relationship Id="rId11" Type="http://schemas.openxmlformats.org/officeDocument/2006/relationships/image" Target="../media/image106.png"/><Relationship Id="rId5" Type="http://schemas.openxmlformats.org/officeDocument/2006/relationships/image" Target="../media/image99.png"/><Relationship Id="rId10" Type="http://schemas.openxmlformats.org/officeDocument/2006/relationships/image" Target="../media/image105.png"/><Relationship Id="rId4" Type="http://schemas.openxmlformats.org/officeDocument/2006/relationships/image" Target="../media/image98.png"/><Relationship Id="rId9" Type="http://schemas.openxmlformats.org/officeDocument/2006/relationships/image" Target="../media/image104.png"/></Relationships>
</file>

<file path=ppt/slides/_rels/slide4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15.emf"/></Relationships>
</file>

<file path=ppt/slides/_rels/slide51.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17.emf"/></Relationships>
</file>

<file path=ppt/slides/_rels/slide52.xml.rels><?xml version="1.0" encoding="UTF-8" standalone="yes"?>
<Relationships xmlns="http://schemas.openxmlformats.org/package/2006/relationships"><Relationship Id="rId3" Type="http://schemas.openxmlformats.org/officeDocument/2006/relationships/image" Target="../media/image118.emf"/><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19.emf"/></Relationships>
</file>

<file path=ppt/slides/_rels/slide53.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22.emf"/></Relationships>
</file>

<file path=ppt/slides/_rels/slide55.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7.png"/><Relationship Id="rId2" Type="http://schemas.openxmlformats.org/officeDocument/2006/relationships/image" Target="../media/image123.jpeg"/><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book&#10;&#10;Description generated with very high confidence">
            <a:extLst>
              <a:ext uri="{FF2B5EF4-FFF2-40B4-BE49-F238E27FC236}">
                <a16:creationId xmlns:a16="http://schemas.microsoft.com/office/drawing/2014/main" id="{240E597D-5A5E-436E-AE39-D4FB949A80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25247083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Skupina 4">
            <a:extLst>
              <a:ext uri="{FF2B5EF4-FFF2-40B4-BE49-F238E27FC236}">
                <a16:creationId xmlns:a16="http://schemas.microsoft.com/office/drawing/2014/main" id="{6E17648F-4EBD-421E-92B7-DF1470149BDC}"/>
              </a:ext>
            </a:extLst>
          </p:cNvPr>
          <p:cNvGrpSpPr/>
          <p:nvPr/>
        </p:nvGrpSpPr>
        <p:grpSpPr>
          <a:xfrm>
            <a:off x="0" y="0"/>
            <a:ext cx="12199445" cy="6858000"/>
            <a:chOff x="0" y="0"/>
            <a:chExt cx="12199445" cy="6858000"/>
          </a:xfrm>
        </p:grpSpPr>
        <p:pic>
          <p:nvPicPr>
            <p:cNvPr id="6" name="Picture 2" descr="Apple, Fruit, Vitamins, Red, Fruits, Food, Health">
              <a:extLst>
                <a:ext uri="{FF2B5EF4-FFF2-40B4-BE49-F238E27FC236}">
                  <a16:creationId xmlns:a16="http://schemas.microsoft.com/office/drawing/2014/main" id="{5CD36C5E-90D2-4DF0-8495-0F759789B2F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p:blipFill>
          <p:spPr bwMode="auto">
            <a:xfrm>
              <a:off x="7445"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Pravokotnik 7">
              <a:extLst>
                <a:ext uri="{FF2B5EF4-FFF2-40B4-BE49-F238E27FC236}">
                  <a16:creationId xmlns:a16="http://schemas.microsoft.com/office/drawing/2014/main" id="{9CE2DE63-5214-42CE-B0B9-90F6666F2427}"/>
                </a:ext>
              </a:extLst>
            </p:cNvPr>
            <p:cNvSpPr/>
            <p:nvPr/>
          </p:nvSpPr>
          <p:spPr>
            <a:xfrm>
              <a:off x="0" y="0"/>
              <a:ext cx="12192000" cy="6858000"/>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grpSp>
      <p:pic>
        <p:nvPicPr>
          <p:cNvPr id="43" name="Slika 11">
            <a:extLst>
              <a:ext uri="{FF2B5EF4-FFF2-40B4-BE49-F238E27FC236}">
                <a16:creationId xmlns:a16="http://schemas.microsoft.com/office/drawing/2014/main" id="{7AC418C5-184C-455B-8EF7-65AEC6AA33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21233" y="6572301"/>
            <a:ext cx="1058211" cy="225910"/>
          </a:xfrm>
          <a:prstGeom prst="rect">
            <a:avLst/>
          </a:prstGeom>
        </p:spPr>
      </p:pic>
      <p:sp>
        <p:nvSpPr>
          <p:cNvPr id="44" name="Označba mesta številke diapozitiva 1">
            <a:extLst>
              <a:ext uri="{FF2B5EF4-FFF2-40B4-BE49-F238E27FC236}">
                <a16:creationId xmlns:a16="http://schemas.microsoft.com/office/drawing/2014/main" id="{4CF4B4D2-0B71-4851-ABB2-41B8E951CB04}"/>
              </a:ext>
            </a:extLst>
          </p:cNvPr>
          <p:cNvSpPr>
            <a:spLocks noGrp="1"/>
          </p:cNvSpPr>
          <p:nvPr>
            <p:ph type="sldNum" sz="quarter" idx="12"/>
          </p:nvPr>
        </p:nvSpPr>
        <p:spPr>
          <a:xfrm>
            <a:off x="11818229" y="6492875"/>
            <a:ext cx="358677" cy="365125"/>
          </a:xfrm>
        </p:spPr>
        <p:txBody>
          <a:bodyPr/>
          <a:lstStyle/>
          <a:p>
            <a:fld id="{C64449EC-3553-4FFE-B6F3-FE4CC98C343D}" type="slidenum">
              <a:rPr lang="sl-SI" smtClean="0">
                <a:solidFill>
                  <a:schemeClr val="tx1">
                    <a:lumMod val="65000"/>
                    <a:lumOff val="35000"/>
                  </a:schemeClr>
                </a:solidFill>
              </a:rPr>
              <a:t>10</a:t>
            </a:fld>
            <a:endParaRPr lang="sl-SI" dirty="0">
              <a:solidFill>
                <a:schemeClr val="tx1">
                  <a:lumMod val="65000"/>
                  <a:lumOff val="35000"/>
                </a:schemeClr>
              </a:solidFill>
            </a:endParaRPr>
          </a:p>
        </p:txBody>
      </p:sp>
      <p:sp>
        <p:nvSpPr>
          <p:cNvPr id="7" name="TextBox 10">
            <a:extLst>
              <a:ext uri="{FF2B5EF4-FFF2-40B4-BE49-F238E27FC236}">
                <a16:creationId xmlns:a16="http://schemas.microsoft.com/office/drawing/2014/main" id="{22C1D11B-AA0F-4961-AED7-63D3D3FF3AAB}"/>
              </a:ext>
            </a:extLst>
          </p:cNvPr>
          <p:cNvSpPr txBox="1">
            <a:spLocks noChangeArrowheads="1"/>
          </p:cNvSpPr>
          <p:nvPr/>
        </p:nvSpPr>
        <p:spPr bwMode="auto">
          <a:xfrm>
            <a:off x="303529" y="986110"/>
            <a:ext cx="10517704"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Times New Roman CE" charset="-18"/>
              </a:defRPr>
            </a:lvl1pPr>
            <a:lvl2pPr marL="742950" indent="-285750" eaLnBrk="0" hangingPunct="0">
              <a:defRPr sz="1400">
                <a:solidFill>
                  <a:schemeClr val="tx1"/>
                </a:solidFill>
                <a:latin typeface="Times New Roman CE" charset="-18"/>
              </a:defRPr>
            </a:lvl2pPr>
            <a:lvl3pPr marL="1143000" indent="-228600" eaLnBrk="0" hangingPunct="0">
              <a:defRPr sz="1400">
                <a:solidFill>
                  <a:schemeClr val="tx1"/>
                </a:solidFill>
                <a:latin typeface="Times New Roman CE" charset="-18"/>
              </a:defRPr>
            </a:lvl3pPr>
            <a:lvl4pPr marL="1600200" indent="-228600" eaLnBrk="0" hangingPunct="0">
              <a:defRPr sz="1400">
                <a:solidFill>
                  <a:schemeClr val="tx1"/>
                </a:solidFill>
                <a:latin typeface="Times New Roman CE" charset="-18"/>
              </a:defRPr>
            </a:lvl4pPr>
            <a:lvl5pPr marL="2057400" indent="-228600" eaLnBrk="0" hangingPunct="0">
              <a:defRPr sz="1400">
                <a:solidFill>
                  <a:schemeClr val="tx1"/>
                </a:solidFill>
                <a:latin typeface="Times New Roman CE" charset="-18"/>
              </a:defRPr>
            </a:lvl5pPr>
            <a:lvl6pPr marL="2514600" indent="-228600" eaLnBrk="0" fontAlgn="base" hangingPunct="0">
              <a:spcBef>
                <a:spcPct val="0"/>
              </a:spcBef>
              <a:spcAft>
                <a:spcPct val="0"/>
              </a:spcAft>
              <a:defRPr sz="1400">
                <a:solidFill>
                  <a:schemeClr val="tx1"/>
                </a:solidFill>
                <a:latin typeface="Times New Roman CE" charset="-18"/>
              </a:defRPr>
            </a:lvl6pPr>
            <a:lvl7pPr marL="2971800" indent="-228600" eaLnBrk="0" fontAlgn="base" hangingPunct="0">
              <a:spcBef>
                <a:spcPct val="0"/>
              </a:spcBef>
              <a:spcAft>
                <a:spcPct val="0"/>
              </a:spcAft>
              <a:defRPr sz="1400">
                <a:solidFill>
                  <a:schemeClr val="tx1"/>
                </a:solidFill>
                <a:latin typeface="Times New Roman CE" charset="-18"/>
              </a:defRPr>
            </a:lvl7pPr>
            <a:lvl8pPr marL="3429000" indent="-228600" eaLnBrk="0" fontAlgn="base" hangingPunct="0">
              <a:spcBef>
                <a:spcPct val="0"/>
              </a:spcBef>
              <a:spcAft>
                <a:spcPct val="0"/>
              </a:spcAft>
              <a:defRPr sz="1400">
                <a:solidFill>
                  <a:schemeClr val="tx1"/>
                </a:solidFill>
                <a:latin typeface="Times New Roman CE" charset="-18"/>
              </a:defRPr>
            </a:lvl8pPr>
            <a:lvl9pPr marL="3886200" indent="-228600" eaLnBrk="0" fontAlgn="base" hangingPunct="0">
              <a:spcBef>
                <a:spcPct val="0"/>
              </a:spcBef>
              <a:spcAft>
                <a:spcPct val="0"/>
              </a:spcAft>
              <a:defRPr sz="1400">
                <a:solidFill>
                  <a:schemeClr val="tx1"/>
                </a:solidFill>
                <a:latin typeface="Times New Roman CE" charset="-18"/>
              </a:defRPr>
            </a:lvl9pPr>
          </a:lstStyle>
          <a:p>
            <a:pPr marL="285750" indent="-171450" algn="just" eaLnBrk="1" hangingPunct="1">
              <a:spcAft>
                <a:spcPts val="600"/>
              </a:spcAft>
              <a:buFontTx/>
              <a:buChar char="-"/>
              <a:defRPr/>
            </a:pPr>
            <a:r>
              <a:rPr lang="sl-SI" dirty="0">
                <a:latin typeface="Tahoma" panose="020B0604030504040204" pitchFamily="34" charset="0"/>
                <a:ea typeface="Tahoma" panose="020B0604030504040204" pitchFamily="34" charset="0"/>
                <a:cs typeface="Tahoma" panose="020B0604030504040204" pitchFamily="34" charset="0"/>
              </a:rPr>
              <a:t>Oznake kakovosti uradnih institucij so slabo poznane. Bistveno višje je poznavanje „marketinških“ oznak kakovosti, ki jih uporabljajo trgovci sami.</a:t>
            </a:r>
          </a:p>
          <a:p>
            <a:pPr marL="285750" indent="-171450" algn="just" eaLnBrk="1" hangingPunct="1">
              <a:spcAft>
                <a:spcPts val="600"/>
              </a:spcAft>
              <a:buFontTx/>
              <a:buChar char="-"/>
              <a:defRPr/>
            </a:pPr>
            <a:endParaRPr lang="sl-SI" dirty="0">
              <a:latin typeface="Tahoma" panose="020B0604030504040204" pitchFamily="34" charset="0"/>
              <a:ea typeface="Tahoma" panose="020B0604030504040204" pitchFamily="34" charset="0"/>
              <a:cs typeface="Tahoma" panose="020B0604030504040204" pitchFamily="34" charset="0"/>
            </a:endParaRPr>
          </a:p>
          <a:p>
            <a:pPr marL="285750" indent="-171450" algn="just" eaLnBrk="1" hangingPunct="1">
              <a:spcAft>
                <a:spcPts val="600"/>
              </a:spcAft>
              <a:buFontTx/>
              <a:buChar char="-"/>
              <a:defRPr/>
            </a:pPr>
            <a:r>
              <a:rPr lang="sl-SI" dirty="0">
                <a:latin typeface="Tahoma" panose="020B0604030504040204" pitchFamily="34" charset="0"/>
                <a:ea typeface="Tahoma" panose="020B0604030504040204" pitchFamily="34" charset="0"/>
                <a:cs typeface="Tahoma" panose="020B0604030504040204" pitchFamily="34" charset="0"/>
              </a:rPr>
              <a:t>Od uradnih znakov le Izbrano kakovost (Slovenije) pozna več kot polovica kupcev.</a:t>
            </a:r>
          </a:p>
          <a:p>
            <a:pPr marL="285750" indent="-171450" algn="just" eaLnBrk="1" hangingPunct="1">
              <a:spcAft>
                <a:spcPts val="600"/>
              </a:spcAft>
              <a:buFontTx/>
              <a:buChar char="-"/>
              <a:defRPr/>
            </a:pPr>
            <a:endParaRPr lang="sl-SI" dirty="0">
              <a:latin typeface="Tahoma" panose="020B0604030504040204" pitchFamily="34" charset="0"/>
              <a:ea typeface="Tahoma" panose="020B0604030504040204" pitchFamily="34" charset="0"/>
              <a:cs typeface="Tahoma" panose="020B0604030504040204" pitchFamily="34" charset="0"/>
            </a:endParaRPr>
          </a:p>
          <a:p>
            <a:pPr marL="285750" indent="-171450" algn="just" eaLnBrk="1" hangingPunct="1">
              <a:spcAft>
                <a:spcPts val="600"/>
              </a:spcAft>
              <a:buFontTx/>
              <a:buChar char="-"/>
              <a:defRPr/>
            </a:pPr>
            <a:r>
              <a:rPr lang="sl-SI" dirty="0">
                <a:latin typeface="Tahoma" panose="020B0604030504040204" pitchFamily="34" charset="0"/>
                <a:ea typeface="Tahoma" panose="020B0604030504040204" pitchFamily="34" charset="0"/>
                <a:cs typeface="Tahoma" panose="020B0604030504040204" pitchFamily="34" charset="0"/>
              </a:rPr>
              <a:t>Zaupanje v oznake kakovosti je zmerno. Med različnimi oznakami so majhne razlike v zaupanju, najverjetneje zaradi slabega znanja o pomenu.</a:t>
            </a:r>
          </a:p>
          <a:p>
            <a:pPr marL="285750" indent="-171450" algn="just" eaLnBrk="1" hangingPunct="1">
              <a:spcAft>
                <a:spcPts val="600"/>
              </a:spcAft>
              <a:buFontTx/>
              <a:buChar char="-"/>
              <a:defRPr/>
            </a:pPr>
            <a:endParaRPr lang="sl-SI" dirty="0">
              <a:latin typeface="Tahoma" panose="020B0604030504040204" pitchFamily="34" charset="0"/>
              <a:ea typeface="Tahoma" panose="020B0604030504040204" pitchFamily="34" charset="0"/>
              <a:cs typeface="Tahoma" panose="020B0604030504040204" pitchFamily="34" charset="0"/>
            </a:endParaRPr>
          </a:p>
          <a:p>
            <a:pPr marL="285750" indent="-171450" algn="just" eaLnBrk="1" hangingPunct="1">
              <a:spcAft>
                <a:spcPts val="600"/>
              </a:spcAft>
              <a:buFontTx/>
              <a:buChar char="-"/>
              <a:defRPr/>
            </a:pPr>
            <a:r>
              <a:rPr lang="sl-SI" dirty="0">
                <a:latin typeface="Tahoma" panose="020B0604030504040204" pitchFamily="34" charset="0"/>
                <a:ea typeface="Tahoma" panose="020B0604030504040204" pitchFamily="34" charset="0"/>
                <a:cs typeface="Tahoma" panose="020B0604030504040204" pitchFamily="34" charset="0"/>
              </a:rPr>
              <a:t>Pomena oznak Izbrana kakovost Slovenije in mednarodne ekološke oznake nista zamenljiva – potrošniki jima pripisujejo različne lastnosti.</a:t>
            </a:r>
          </a:p>
          <a:p>
            <a:pPr marL="285750" indent="-171450" algn="just" eaLnBrk="1" hangingPunct="1">
              <a:spcAft>
                <a:spcPts val="600"/>
              </a:spcAft>
              <a:buFontTx/>
              <a:buChar char="-"/>
              <a:defRPr/>
            </a:pPr>
            <a:endParaRPr lang="sl-SI" dirty="0">
              <a:latin typeface="Tahoma" panose="020B0604030504040204" pitchFamily="34" charset="0"/>
              <a:ea typeface="Tahoma" panose="020B0604030504040204" pitchFamily="34" charset="0"/>
              <a:cs typeface="Tahoma" panose="020B0604030504040204" pitchFamily="34" charset="0"/>
            </a:endParaRPr>
          </a:p>
          <a:p>
            <a:pPr marL="285750" indent="-171450" algn="just" eaLnBrk="1" hangingPunct="1">
              <a:spcAft>
                <a:spcPts val="600"/>
              </a:spcAft>
              <a:buFontTx/>
              <a:buChar char="-"/>
              <a:defRPr/>
            </a:pPr>
            <a:r>
              <a:rPr lang="sl-SI" dirty="0">
                <a:latin typeface="Tahoma" panose="020B0604030504040204" pitchFamily="34" charset="0"/>
                <a:ea typeface="Tahoma" panose="020B0604030504040204" pitchFamily="34" charset="0"/>
                <a:cs typeface="Tahoma" panose="020B0604030504040204" pitchFamily="34" charset="0"/>
              </a:rPr>
              <a:t>Poznavanje pomena obeh znakov je nizko </a:t>
            </a:r>
          </a:p>
        </p:txBody>
      </p:sp>
      <p:sp>
        <p:nvSpPr>
          <p:cNvPr id="9" name="Puščica: petkotnik 8">
            <a:extLst>
              <a:ext uri="{FF2B5EF4-FFF2-40B4-BE49-F238E27FC236}">
                <a16:creationId xmlns:a16="http://schemas.microsoft.com/office/drawing/2014/main" id="{E99F37A1-A836-45F9-864A-FBF791E4D503}"/>
              </a:ext>
            </a:extLst>
          </p:cNvPr>
          <p:cNvSpPr/>
          <p:nvPr/>
        </p:nvSpPr>
        <p:spPr>
          <a:xfrm>
            <a:off x="0" y="180754"/>
            <a:ext cx="8080744" cy="606056"/>
          </a:xfrm>
          <a:prstGeom prst="homePlate">
            <a:avLst/>
          </a:prstGeom>
          <a:solidFill>
            <a:srgbClr val="F9A2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0" name="Pravokotnik 9">
            <a:extLst>
              <a:ext uri="{FF2B5EF4-FFF2-40B4-BE49-F238E27FC236}">
                <a16:creationId xmlns:a16="http://schemas.microsoft.com/office/drawing/2014/main" id="{1E1C92B4-AE07-47B1-A1F7-90766074FC8B}"/>
              </a:ext>
            </a:extLst>
          </p:cNvPr>
          <p:cNvSpPr/>
          <p:nvPr/>
        </p:nvSpPr>
        <p:spPr>
          <a:xfrm>
            <a:off x="218848" y="200906"/>
            <a:ext cx="4035079" cy="584775"/>
          </a:xfrm>
          <a:prstGeom prst="rect">
            <a:avLst/>
          </a:prstGeom>
        </p:spPr>
        <p:txBody>
          <a:bodyPr wrap="none">
            <a:spAutoFit/>
          </a:bodyPr>
          <a:lstStyle/>
          <a:p>
            <a:pPr algn="just">
              <a:spcAft>
                <a:spcPts val="600"/>
              </a:spcAft>
              <a:defRPr/>
            </a:pPr>
            <a:r>
              <a:rPr lang="sl-SI" sz="3200" b="1" dirty="0">
                <a:solidFill>
                  <a:schemeClr val="bg1"/>
                </a:solidFill>
                <a:latin typeface="Tahoma" panose="020B0604030504040204" pitchFamily="34" charset="0"/>
                <a:ea typeface="Tahoma" panose="020B0604030504040204" pitchFamily="34" charset="0"/>
                <a:cs typeface="Tahoma" panose="020B0604030504040204" pitchFamily="34" charset="0"/>
              </a:rPr>
              <a:t>ZNAKI NA ŽIVILIH</a:t>
            </a:r>
          </a:p>
        </p:txBody>
      </p:sp>
    </p:spTree>
    <p:extLst>
      <p:ext uri="{BB962C8B-B14F-4D97-AF65-F5344CB8AC3E}">
        <p14:creationId xmlns:p14="http://schemas.microsoft.com/office/powerpoint/2010/main" val="771619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Skupina 4">
            <a:extLst>
              <a:ext uri="{FF2B5EF4-FFF2-40B4-BE49-F238E27FC236}">
                <a16:creationId xmlns:a16="http://schemas.microsoft.com/office/drawing/2014/main" id="{D7E07068-DA1D-49EE-8554-153FB3E71BF5}"/>
              </a:ext>
            </a:extLst>
          </p:cNvPr>
          <p:cNvGrpSpPr/>
          <p:nvPr/>
        </p:nvGrpSpPr>
        <p:grpSpPr>
          <a:xfrm>
            <a:off x="0" y="0"/>
            <a:ext cx="12199445" cy="6858000"/>
            <a:chOff x="0" y="0"/>
            <a:chExt cx="12199445" cy="6858000"/>
          </a:xfrm>
        </p:grpSpPr>
        <p:pic>
          <p:nvPicPr>
            <p:cNvPr id="6" name="Picture 2" descr="Apple, Fruit, Vitamins, Red, Fruits, Food, Health">
              <a:extLst>
                <a:ext uri="{FF2B5EF4-FFF2-40B4-BE49-F238E27FC236}">
                  <a16:creationId xmlns:a16="http://schemas.microsoft.com/office/drawing/2014/main" id="{40147842-918A-4BC4-BFC6-75B14C26B1D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p:blipFill>
          <p:spPr bwMode="auto">
            <a:xfrm>
              <a:off x="7445"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Pravokotnik 7">
              <a:extLst>
                <a:ext uri="{FF2B5EF4-FFF2-40B4-BE49-F238E27FC236}">
                  <a16:creationId xmlns:a16="http://schemas.microsoft.com/office/drawing/2014/main" id="{04066427-3817-4657-BC55-F8EA2D4A3237}"/>
                </a:ext>
              </a:extLst>
            </p:cNvPr>
            <p:cNvSpPr/>
            <p:nvPr/>
          </p:nvSpPr>
          <p:spPr>
            <a:xfrm>
              <a:off x="0" y="0"/>
              <a:ext cx="12192000" cy="6858000"/>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grpSp>
      <p:pic>
        <p:nvPicPr>
          <p:cNvPr id="43" name="Slika 11">
            <a:extLst>
              <a:ext uri="{FF2B5EF4-FFF2-40B4-BE49-F238E27FC236}">
                <a16:creationId xmlns:a16="http://schemas.microsoft.com/office/drawing/2014/main" id="{7AC418C5-184C-455B-8EF7-65AEC6AA33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21233" y="6572301"/>
            <a:ext cx="1058211" cy="225910"/>
          </a:xfrm>
          <a:prstGeom prst="rect">
            <a:avLst/>
          </a:prstGeom>
        </p:spPr>
      </p:pic>
      <p:sp>
        <p:nvSpPr>
          <p:cNvPr id="44" name="Označba mesta številke diapozitiva 1">
            <a:extLst>
              <a:ext uri="{FF2B5EF4-FFF2-40B4-BE49-F238E27FC236}">
                <a16:creationId xmlns:a16="http://schemas.microsoft.com/office/drawing/2014/main" id="{4CF4B4D2-0B71-4851-ABB2-41B8E951CB04}"/>
              </a:ext>
            </a:extLst>
          </p:cNvPr>
          <p:cNvSpPr>
            <a:spLocks noGrp="1"/>
          </p:cNvSpPr>
          <p:nvPr>
            <p:ph type="sldNum" sz="quarter" idx="12"/>
          </p:nvPr>
        </p:nvSpPr>
        <p:spPr>
          <a:xfrm>
            <a:off x="11818229" y="6492875"/>
            <a:ext cx="358677" cy="365125"/>
          </a:xfrm>
        </p:spPr>
        <p:txBody>
          <a:bodyPr/>
          <a:lstStyle/>
          <a:p>
            <a:fld id="{C64449EC-3553-4FFE-B6F3-FE4CC98C343D}" type="slidenum">
              <a:rPr lang="sl-SI" smtClean="0">
                <a:solidFill>
                  <a:schemeClr val="tx1">
                    <a:lumMod val="65000"/>
                    <a:lumOff val="35000"/>
                  </a:schemeClr>
                </a:solidFill>
              </a:rPr>
              <a:t>11</a:t>
            </a:fld>
            <a:endParaRPr lang="sl-SI" dirty="0">
              <a:solidFill>
                <a:schemeClr val="tx1">
                  <a:lumMod val="65000"/>
                  <a:lumOff val="35000"/>
                </a:schemeClr>
              </a:solidFill>
            </a:endParaRPr>
          </a:p>
        </p:txBody>
      </p:sp>
      <p:sp>
        <p:nvSpPr>
          <p:cNvPr id="7" name="TextBox 10">
            <a:extLst>
              <a:ext uri="{FF2B5EF4-FFF2-40B4-BE49-F238E27FC236}">
                <a16:creationId xmlns:a16="http://schemas.microsoft.com/office/drawing/2014/main" id="{22C1D11B-AA0F-4961-AED7-63D3D3FF3AAB}"/>
              </a:ext>
            </a:extLst>
          </p:cNvPr>
          <p:cNvSpPr txBox="1">
            <a:spLocks noChangeArrowheads="1"/>
          </p:cNvSpPr>
          <p:nvPr/>
        </p:nvSpPr>
        <p:spPr bwMode="auto">
          <a:xfrm>
            <a:off x="303529" y="964842"/>
            <a:ext cx="10095113" cy="549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Times New Roman CE" charset="-18"/>
              </a:defRPr>
            </a:lvl1pPr>
            <a:lvl2pPr marL="742950" indent="-285750" eaLnBrk="0" hangingPunct="0">
              <a:defRPr sz="1400">
                <a:solidFill>
                  <a:schemeClr val="tx1"/>
                </a:solidFill>
                <a:latin typeface="Times New Roman CE" charset="-18"/>
              </a:defRPr>
            </a:lvl2pPr>
            <a:lvl3pPr marL="1143000" indent="-228600" eaLnBrk="0" hangingPunct="0">
              <a:defRPr sz="1400">
                <a:solidFill>
                  <a:schemeClr val="tx1"/>
                </a:solidFill>
                <a:latin typeface="Times New Roman CE" charset="-18"/>
              </a:defRPr>
            </a:lvl3pPr>
            <a:lvl4pPr marL="1600200" indent="-228600" eaLnBrk="0" hangingPunct="0">
              <a:defRPr sz="1400">
                <a:solidFill>
                  <a:schemeClr val="tx1"/>
                </a:solidFill>
                <a:latin typeface="Times New Roman CE" charset="-18"/>
              </a:defRPr>
            </a:lvl4pPr>
            <a:lvl5pPr marL="2057400" indent="-228600" eaLnBrk="0" hangingPunct="0">
              <a:defRPr sz="1400">
                <a:solidFill>
                  <a:schemeClr val="tx1"/>
                </a:solidFill>
                <a:latin typeface="Times New Roman CE" charset="-18"/>
              </a:defRPr>
            </a:lvl5pPr>
            <a:lvl6pPr marL="2514600" indent="-228600" eaLnBrk="0" fontAlgn="base" hangingPunct="0">
              <a:spcBef>
                <a:spcPct val="0"/>
              </a:spcBef>
              <a:spcAft>
                <a:spcPct val="0"/>
              </a:spcAft>
              <a:defRPr sz="1400">
                <a:solidFill>
                  <a:schemeClr val="tx1"/>
                </a:solidFill>
                <a:latin typeface="Times New Roman CE" charset="-18"/>
              </a:defRPr>
            </a:lvl6pPr>
            <a:lvl7pPr marL="2971800" indent="-228600" eaLnBrk="0" fontAlgn="base" hangingPunct="0">
              <a:spcBef>
                <a:spcPct val="0"/>
              </a:spcBef>
              <a:spcAft>
                <a:spcPct val="0"/>
              </a:spcAft>
              <a:defRPr sz="1400">
                <a:solidFill>
                  <a:schemeClr val="tx1"/>
                </a:solidFill>
                <a:latin typeface="Times New Roman CE" charset="-18"/>
              </a:defRPr>
            </a:lvl7pPr>
            <a:lvl8pPr marL="3429000" indent="-228600" eaLnBrk="0" fontAlgn="base" hangingPunct="0">
              <a:spcBef>
                <a:spcPct val="0"/>
              </a:spcBef>
              <a:spcAft>
                <a:spcPct val="0"/>
              </a:spcAft>
              <a:defRPr sz="1400">
                <a:solidFill>
                  <a:schemeClr val="tx1"/>
                </a:solidFill>
                <a:latin typeface="Times New Roman CE" charset="-18"/>
              </a:defRPr>
            </a:lvl8pPr>
            <a:lvl9pPr marL="3886200" indent="-228600" eaLnBrk="0" fontAlgn="base" hangingPunct="0">
              <a:spcBef>
                <a:spcPct val="0"/>
              </a:spcBef>
              <a:spcAft>
                <a:spcPct val="0"/>
              </a:spcAft>
              <a:defRPr sz="1400">
                <a:solidFill>
                  <a:schemeClr val="tx1"/>
                </a:solidFill>
                <a:latin typeface="Times New Roman CE" charset="-18"/>
              </a:defRPr>
            </a:lvl9pPr>
          </a:lstStyle>
          <a:p>
            <a:pPr marL="285750" indent="-171450" algn="just" eaLnBrk="1" hangingPunct="1">
              <a:spcAft>
                <a:spcPts val="600"/>
              </a:spcAft>
              <a:buFontTx/>
              <a:buChar char="-"/>
              <a:defRPr/>
            </a:pPr>
            <a:r>
              <a:rPr lang="sl-SI" dirty="0">
                <a:latin typeface="Tahoma" panose="020B0604030504040204" pitchFamily="34" charset="0"/>
                <a:ea typeface="Tahoma" panose="020B0604030504040204" pitchFamily="34" charset="0"/>
                <a:cs typeface="Tahoma" panose="020B0604030504040204" pitchFamily="34" charset="0"/>
              </a:rPr>
              <a:t>Najpomembnejša dejavnika nakupa na deklarativni ravni sta slovensko poreklo in oznaka „Izbrana kakovost Slovenije“.</a:t>
            </a:r>
          </a:p>
          <a:p>
            <a:pPr marL="285750" indent="-171450" algn="just" eaLnBrk="1" hangingPunct="1">
              <a:spcAft>
                <a:spcPts val="600"/>
              </a:spcAft>
              <a:buFontTx/>
              <a:buChar char="-"/>
              <a:defRPr/>
            </a:pPr>
            <a:endParaRPr lang="sl-SI" dirty="0">
              <a:latin typeface="Tahoma" panose="020B0604030504040204" pitchFamily="34" charset="0"/>
              <a:ea typeface="Tahoma" panose="020B0604030504040204" pitchFamily="34" charset="0"/>
              <a:cs typeface="Tahoma" panose="020B0604030504040204" pitchFamily="34" charset="0"/>
            </a:endParaRPr>
          </a:p>
          <a:p>
            <a:pPr marL="285750" lvl="0" indent="-171450" algn="just" eaLnBrk="1" hangingPunct="1">
              <a:spcAft>
                <a:spcPts val="600"/>
              </a:spcAft>
              <a:buFontTx/>
              <a:buChar char="-"/>
              <a:defRPr/>
            </a:pPr>
            <a:r>
              <a:rPr lang="sl-SI" dirty="0">
                <a:latin typeface="Tahoma" panose="020B0604030504040204" pitchFamily="34" charset="0"/>
                <a:ea typeface="Tahoma" panose="020B0604030504040204" pitchFamily="34" charset="0"/>
                <a:cs typeface="Tahoma" panose="020B0604030504040204" pitchFamily="34" charset="0"/>
              </a:rPr>
              <a:t>Pri ocenjevanju celostnih ponudb je poreklo daleč najpomembnejši dejavnik.</a:t>
            </a:r>
          </a:p>
          <a:p>
            <a:pPr marL="285750" lvl="0" indent="-171450" algn="just" eaLnBrk="1" hangingPunct="1">
              <a:spcAft>
                <a:spcPts val="600"/>
              </a:spcAft>
              <a:buFontTx/>
              <a:buChar char="-"/>
              <a:defRPr/>
            </a:pPr>
            <a:endParaRPr lang="sl-SI" dirty="0">
              <a:latin typeface="Tahoma" panose="020B0604030504040204" pitchFamily="34" charset="0"/>
              <a:ea typeface="Tahoma" panose="020B0604030504040204" pitchFamily="34" charset="0"/>
              <a:cs typeface="Tahoma" panose="020B0604030504040204" pitchFamily="34" charset="0"/>
            </a:endParaRPr>
          </a:p>
          <a:p>
            <a:pPr marL="285750" lvl="1" indent="-171450" algn="just" eaLnBrk="1" hangingPunct="1">
              <a:spcAft>
                <a:spcPts val="600"/>
              </a:spcAft>
              <a:buFontTx/>
              <a:buChar char="-"/>
              <a:defRPr/>
            </a:pPr>
            <a:r>
              <a:rPr lang="sl-SI" dirty="0">
                <a:latin typeface="Tahoma" panose="020B0604030504040204" pitchFamily="34" charset="0"/>
                <a:ea typeface="Tahoma" panose="020B0604030504040204" pitchFamily="34" charset="0"/>
                <a:cs typeface="Tahoma" panose="020B0604030504040204" pitchFamily="34" charset="0"/>
              </a:rPr>
              <a:t>Slovensko poreklo je daleč najbolj zaželeno</a:t>
            </a:r>
          </a:p>
          <a:p>
            <a:pPr marL="285750" lvl="1" indent="-171450" algn="just" eaLnBrk="1" hangingPunct="1">
              <a:spcAft>
                <a:spcPts val="600"/>
              </a:spcAft>
              <a:buFontTx/>
              <a:buChar char="-"/>
              <a:defRPr/>
            </a:pPr>
            <a:endParaRPr lang="sl-SI" dirty="0">
              <a:latin typeface="Tahoma" panose="020B0604030504040204" pitchFamily="34" charset="0"/>
              <a:ea typeface="Tahoma" panose="020B0604030504040204" pitchFamily="34" charset="0"/>
              <a:cs typeface="Tahoma" panose="020B0604030504040204" pitchFamily="34" charset="0"/>
            </a:endParaRPr>
          </a:p>
          <a:p>
            <a:pPr marL="285750" lvl="0" indent="-171450" algn="just" eaLnBrk="1" hangingPunct="1">
              <a:spcAft>
                <a:spcPts val="600"/>
              </a:spcAft>
              <a:buFontTx/>
              <a:buChar char="-"/>
              <a:defRPr/>
            </a:pPr>
            <a:r>
              <a:rPr lang="sl-SI" dirty="0">
                <a:latin typeface="Tahoma" panose="020B0604030504040204" pitchFamily="34" charset="0"/>
                <a:ea typeface="Tahoma" panose="020B0604030504040204" pitchFamily="34" charset="0"/>
                <a:cs typeface="Tahoma" panose="020B0604030504040204" pitchFamily="34" charset="0"/>
              </a:rPr>
              <a:t>Razlika med konvencionalno in ekološko pridelavo/vzrejo je manj pomembna kot cena</a:t>
            </a:r>
          </a:p>
          <a:p>
            <a:pPr marL="285750" lvl="0" indent="-171450" algn="just" eaLnBrk="1" hangingPunct="1">
              <a:spcAft>
                <a:spcPts val="600"/>
              </a:spcAft>
              <a:buFontTx/>
              <a:buChar char="-"/>
              <a:defRPr/>
            </a:pPr>
            <a:endParaRPr lang="sl-SI" dirty="0">
              <a:latin typeface="Tahoma" panose="020B0604030504040204" pitchFamily="34" charset="0"/>
              <a:ea typeface="Tahoma" panose="020B0604030504040204" pitchFamily="34" charset="0"/>
              <a:cs typeface="Tahoma" panose="020B0604030504040204" pitchFamily="34" charset="0"/>
            </a:endParaRPr>
          </a:p>
          <a:p>
            <a:pPr marL="285750" lvl="0" indent="-171450" algn="just" eaLnBrk="1" hangingPunct="1">
              <a:spcAft>
                <a:spcPts val="600"/>
              </a:spcAft>
              <a:buFontTx/>
              <a:buChar char="-"/>
              <a:defRPr/>
            </a:pPr>
            <a:r>
              <a:rPr lang="sl-SI" dirty="0">
                <a:latin typeface="Tahoma" panose="020B0604030504040204" pitchFamily="34" charset="0"/>
                <a:ea typeface="Tahoma" panose="020B0604030504040204" pitchFamily="34" charset="0"/>
                <a:cs typeface="Tahoma" panose="020B0604030504040204" pitchFamily="34" charset="0"/>
              </a:rPr>
              <a:t>Za živila ekološke pridelave so kupci pripravljeni plačati približno 70 % višjo ceno kot za živila konvencionalne pridelave</a:t>
            </a:r>
          </a:p>
          <a:p>
            <a:pPr marL="285750" lvl="0" indent="-171450" algn="just" eaLnBrk="1" hangingPunct="1">
              <a:spcAft>
                <a:spcPts val="600"/>
              </a:spcAft>
              <a:buFontTx/>
              <a:buChar char="-"/>
              <a:defRPr/>
            </a:pPr>
            <a:endParaRPr lang="sl-SI" dirty="0">
              <a:latin typeface="Tahoma" panose="020B0604030504040204" pitchFamily="34" charset="0"/>
              <a:ea typeface="Tahoma" panose="020B0604030504040204" pitchFamily="34" charset="0"/>
              <a:cs typeface="Tahoma" panose="020B0604030504040204" pitchFamily="34" charset="0"/>
            </a:endParaRPr>
          </a:p>
          <a:p>
            <a:pPr marL="285750" lvl="0" indent="-171450" algn="just" eaLnBrk="1" hangingPunct="1">
              <a:spcAft>
                <a:spcPts val="600"/>
              </a:spcAft>
              <a:buFontTx/>
              <a:buChar char="-"/>
              <a:defRPr/>
            </a:pPr>
            <a:r>
              <a:rPr lang="sl-SI" dirty="0">
                <a:latin typeface="Tahoma" panose="020B0604030504040204" pitchFamily="34" charset="0"/>
                <a:ea typeface="Tahoma" panose="020B0604030504040204" pitchFamily="34" charset="0"/>
                <a:cs typeface="Tahoma" panose="020B0604030504040204" pitchFamily="34" charset="0"/>
              </a:rPr>
              <a:t>Še višjo cenovno premijo doseže slovensko poreklo</a:t>
            </a:r>
          </a:p>
          <a:p>
            <a:pPr marL="285750" lvl="0" indent="-171450" algn="just" eaLnBrk="1" hangingPunct="1">
              <a:spcAft>
                <a:spcPts val="600"/>
              </a:spcAft>
              <a:buFontTx/>
              <a:buChar char="-"/>
              <a:defRPr/>
            </a:pPr>
            <a:endParaRPr lang="sl-SI" dirty="0">
              <a:latin typeface="Tahoma" panose="020B0604030504040204" pitchFamily="34" charset="0"/>
              <a:ea typeface="Tahoma" panose="020B0604030504040204" pitchFamily="34" charset="0"/>
              <a:cs typeface="Tahoma" panose="020B0604030504040204" pitchFamily="34" charset="0"/>
            </a:endParaRPr>
          </a:p>
          <a:p>
            <a:pPr marL="285750" lvl="1" indent="-171450" algn="just" eaLnBrk="1" hangingPunct="1">
              <a:spcAft>
                <a:spcPts val="600"/>
              </a:spcAft>
              <a:buFontTx/>
              <a:buChar char="-"/>
              <a:defRPr/>
            </a:pPr>
            <a:r>
              <a:rPr lang="sl-SI" dirty="0">
                <a:latin typeface="Tahoma" panose="020B0604030504040204" pitchFamily="34" charset="0"/>
                <a:ea typeface="Tahoma" panose="020B0604030504040204" pitchFamily="34" charset="0"/>
                <a:cs typeface="Tahoma" panose="020B0604030504040204" pitchFamily="34" charset="0"/>
              </a:rPr>
              <a:t>Če je na voljo ekološka slovenska zelenjava/sadje/meso po 80% višji ceni kot primerljiva ekološka živila iz Avstrije, Italije ali Kitajske, bo večina potrošnikov izbrala slovenska živila</a:t>
            </a:r>
          </a:p>
          <a:p>
            <a:pPr marL="285750" lvl="1" indent="-171450" algn="just" eaLnBrk="1" hangingPunct="1">
              <a:spcAft>
                <a:spcPts val="600"/>
              </a:spcAft>
              <a:buFontTx/>
              <a:buChar char="-"/>
              <a:defRPr/>
            </a:pPr>
            <a:endParaRPr lang="sl-SI" dirty="0">
              <a:latin typeface="Tahoma" panose="020B0604030504040204" pitchFamily="34" charset="0"/>
              <a:ea typeface="Tahoma" panose="020B0604030504040204" pitchFamily="34" charset="0"/>
              <a:cs typeface="Tahoma" panose="020B0604030504040204" pitchFamily="34" charset="0"/>
            </a:endParaRPr>
          </a:p>
          <a:p>
            <a:pPr marL="285750" lvl="0" indent="-171450" algn="just" eaLnBrk="1" hangingPunct="1">
              <a:spcAft>
                <a:spcPts val="600"/>
              </a:spcAft>
              <a:buFontTx/>
              <a:buChar char="-"/>
              <a:defRPr/>
            </a:pPr>
            <a:r>
              <a:rPr lang="sl-SI" dirty="0">
                <a:latin typeface="Tahoma" panose="020B0604030504040204" pitchFamily="34" charset="0"/>
                <a:ea typeface="Tahoma" panose="020B0604030504040204" pitchFamily="34" charset="0"/>
                <a:cs typeface="Tahoma" panose="020B0604030504040204" pitchFamily="34" charset="0"/>
              </a:rPr>
              <a:t>Slovensko poreklo je bolj zaupanja vredno kot oznaka „ekološka pridelava“ </a:t>
            </a:r>
          </a:p>
          <a:p>
            <a:pPr marL="285750" lvl="0" indent="-171450" algn="just" eaLnBrk="1" hangingPunct="1">
              <a:spcAft>
                <a:spcPts val="600"/>
              </a:spcAft>
              <a:buFontTx/>
              <a:buChar char="-"/>
              <a:defRPr/>
            </a:pPr>
            <a:endParaRPr lang="sl-SI" dirty="0">
              <a:latin typeface="Tahoma" panose="020B0604030504040204" pitchFamily="34" charset="0"/>
              <a:ea typeface="Tahoma" panose="020B0604030504040204" pitchFamily="34" charset="0"/>
              <a:cs typeface="Tahoma" panose="020B0604030504040204" pitchFamily="34" charset="0"/>
            </a:endParaRPr>
          </a:p>
          <a:p>
            <a:pPr marL="285750" lvl="1" indent="-171450" algn="just" eaLnBrk="1" hangingPunct="1">
              <a:spcAft>
                <a:spcPts val="600"/>
              </a:spcAft>
              <a:buFontTx/>
              <a:buChar char="-"/>
              <a:defRPr/>
            </a:pPr>
            <a:r>
              <a:rPr lang="sl-SI" dirty="0">
                <a:latin typeface="Tahoma" panose="020B0604030504040204" pitchFamily="34" charset="0"/>
                <a:ea typeface="Tahoma" panose="020B0604030504040204" pitchFamily="34" charset="0"/>
                <a:cs typeface="Tahoma" panose="020B0604030504040204" pitchFamily="34" charset="0"/>
              </a:rPr>
              <a:t>Kupci so pripravljeni plačati 50 % več za slovenska živila konvencionalne pridelave/reje kot za ekološka živila iz Avstrije </a:t>
            </a:r>
          </a:p>
          <a:p>
            <a:pPr marL="285750" lvl="1" indent="-171450" algn="just" eaLnBrk="1" hangingPunct="1">
              <a:spcAft>
                <a:spcPts val="600"/>
              </a:spcAft>
              <a:buFontTx/>
              <a:buChar char="-"/>
              <a:defRPr/>
            </a:pPr>
            <a:r>
              <a:rPr lang="sl-SI" dirty="0">
                <a:latin typeface="Tahoma" panose="020B0604030504040204" pitchFamily="34" charset="0"/>
                <a:ea typeface="Tahoma" panose="020B0604030504040204" pitchFamily="34" charset="0"/>
                <a:cs typeface="Tahoma" panose="020B0604030504040204" pitchFamily="34" charset="0"/>
              </a:rPr>
              <a:t>Kupci so pripravljeni plačati 60 % več za slovenska živila konvencionalne pridelave/reje kot za ekološka živila iz Italije.</a:t>
            </a:r>
          </a:p>
        </p:txBody>
      </p:sp>
      <p:sp>
        <p:nvSpPr>
          <p:cNvPr id="9" name="Puščica: petkotnik 8">
            <a:extLst>
              <a:ext uri="{FF2B5EF4-FFF2-40B4-BE49-F238E27FC236}">
                <a16:creationId xmlns:a16="http://schemas.microsoft.com/office/drawing/2014/main" id="{D469BAA8-5C1F-4DE8-9DBC-199FACC12863}"/>
              </a:ext>
            </a:extLst>
          </p:cNvPr>
          <p:cNvSpPr/>
          <p:nvPr/>
        </p:nvSpPr>
        <p:spPr>
          <a:xfrm>
            <a:off x="0" y="180754"/>
            <a:ext cx="8080744" cy="606056"/>
          </a:xfrm>
          <a:prstGeom prst="homePlate">
            <a:avLst/>
          </a:prstGeom>
          <a:solidFill>
            <a:srgbClr val="F9A2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0" name="Pravokotnik 9">
            <a:extLst>
              <a:ext uri="{FF2B5EF4-FFF2-40B4-BE49-F238E27FC236}">
                <a16:creationId xmlns:a16="http://schemas.microsoft.com/office/drawing/2014/main" id="{A992F05D-3706-4DB5-9E74-8FBD2ED55DA0}"/>
              </a:ext>
            </a:extLst>
          </p:cNvPr>
          <p:cNvSpPr/>
          <p:nvPr/>
        </p:nvSpPr>
        <p:spPr>
          <a:xfrm>
            <a:off x="223801" y="200906"/>
            <a:ext cx="4599336" cy="584775"/>
          </a:xfrm>
          <a:prstGeom prst="rect">
            <a:avLst/>
          </a:prstGeom>
        </p:spPr>
        <p:txBody>
          <a:bodyPr wrap="none">
            <a:spAutoFit/>
          </a:bodyPr>
          <a:lstStyle/>
          <a:p>
            <a:pPr algn="just">
              <a:spcAft>
                <a:spcPts val="600"/>
              </a:spcAft>
              <a:defRPr/>
            </a:pPr>
            <a:r>
              <a:rPr lang="sl-SI" sz="3200" b="1" dirty="0">
                <a:solidFill>
                  <a:schemeClr val="bg1"/>
                </a:solidFill>
                <a:latin typeface="Tahoma" panose="020B0604030504040204" pitchFamily="34" charset="0"/>
                <a:ea typeface="Tahoma" panose="020B0604030504040204" pitchFamily="34" charset="0"/>
                <a:cs typeface="Tahoma" panose="020B0604030504040204" pitchFamily="34" charset="0"/>
              </a:rPr>
              <a:t>NAKUPNI DEJAVNIKI</a:t>
            </a:r>
          </a:p>
        </p:txBody>
      </p:sp>
    </p:spTree>
    <p:extLst>
      <p:ext uri="{BB962C8B-B14F-4D97-AF65-F5344CB8AC3E}">
        <p14:creationId xmlns:p14="http://schemas.microsoft.com/office/powerpoint/2010/main" val="15800619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Slika 14" descr="Slika, ki vsebuje besede trava, zunanje, nebo, drevo&#10;&#10;Opis je samodejno ustvarjen">
            <a:extLst>
              <a:ext uri="{FF2B5EF4-FFF2-40B4-BE49-F238E27FC236}">
                <a16:creationId xmlns:a16="http://schemas.microsoft.com/office/drawing/2014/main" id="{DE9FF799-5183-433B-B310-168509825ADB}"/>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1" y="0"/>
            <a:ext cx="12192001" cy="6857999"/>
          </a:xfrm>
          <a:prstGeom prst="rect">
            <a:avLst/>
          </a:prstGeom>
        </p:spPr>
      </p:pic>
      <p:sp>
        <p:nvSpPr>
          <p:cNvPr id="17" name="Pravokotnik 16">
            <a:extLst>
              <a:ext uri="{FF2B5EF4-FFF2-40B4-BE49-F238E27FC236}">
                <a16:creationId xmlns:a16="http://schemas.microsoft.com/office/drawing/2014/main" id="{E637E36B-52B3-4F3D-BA12-1FCC6B0804C2}"/>
              </a:ext>
            </a:extLst>
          </p:cNvPr>
          <p:cNvSpPr/>
          <p:nvPr/>
        </p:nvSpPr>
        <p:spPr>
          <a:xfrm>
            <a:off x="-1" y="0"/>
            <a:ext cx="12192001" cy="6858000"/>
          </a:xfrm>
          <a:prstGeom prst="rect">
            <a:avLst/>
          </a:prstGeom>
          <a:solidFill>
            <a:schemeClr val="tx1">
              <a:lumMod val="85000"/>
              <a:lumOff val="15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0" name="Označba mesta številke diapozitiva 1">
            <a:extLst>
              <a:ext uri="{FF2B5EF4-FFF2-40B4-BE49-F238E27FC236}">
                <a16:creationId xmlns:a16="http://schemas.microsoft.com/office/drawing/2014/main" id="{7ABB1935-2F04-4AE5-91DC-3880516ABEC1}"/>
              </a:ext>
            </a:extLst>
          </p:cNvPr>
          <p:cNvSpPr>
            <a:spLocks noGrp="1"/>
          </p:cNvSpPr>
          <p:nvPr>
            <p:ph type="sldNum" sz="quarter" idx="12"/>
          </p:nvPr>
        </p:nvSpPr>
        <p:spPr>
          <a:xfrm>
            <a:off x="9343846" y="6425003"/>
            <a:ext cx="2743200" cy="365125"/>
          </a:xfrm>
        </p:spPr>
        <p:txBody>
          <a:bodyPr/>
          <a:lstStyle/>
          <a:p>
            <a:fld id="{C64449EC-3553-4FFE-B6F3-FE4CC98C343D}" type="slidenum">
              <a:rPr lang="sl-SI" smtClean="0"/>
              <a:t>12</a:t>
            </a:fld>
            <a:endParaRPr lang="sl-SI" dirty="0"/>
          </a:p>
        </p:txBody>
      </p:sp>
      <p:sp>
        <p:nvSpPr>
          <p:cNvPr id="11" name="AutoShape 14" descr="Rezultat iskanja slik za hands open and tree icon transparen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13" name="AutoShape 16" descr="Rezultat iskanja slik za hands open and tree icon transparen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2" name="AutoShape 2" descr="Rezultat iskanja slik za forest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6" descr="Rezultat iskanja slik za forest care transparent"/>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PoljeZBesedilom 11">
            <a:extLst>
              <a:ext uri="{FF2B5EF4-FFF2-40B4-BE49-F238E27FC236}">
                <a16:creationId xmlns:a16="http://schemas.microsoft.com/office/drawing/2014/main" id="{B3A91A85-FC72-4993-A9AA-33E1BB2DBDAA}"/>
              </a:ext>
            </a:extLst>
          </p:cNvPr>
          <p:cNvSpPr txBox="1"/>
          <p:nvPr/>
        </p:nvSpPr>
        <p:spPr>
          <a:xfrm>
            <a:off x="4898674" y="1898361"/>
            <a:ext cx="6904635" cy="3046988"/>
          </a:xfrm>
          <a:prstGeom prst="rect">
            <a:avLst/>
          </a:prstGeom>
          <a:noFill/>
        </p:spPr>
        <p:txBody>
          <a:bodyPr wrap="square" rtlCol="0">
            <a:spAutoFit/>
          </a:bodyPr>
          <a:lstStyle/>
          <a:p>
            <a:r>
              <a:rPr lang="sl-SI" sz="4800" b="1" dirty="0">
                <a:solidFill>
                  <a:schemeClr val="bg1"/>
                </a:solidFill>
                <a:latin typeface="Tahoma" panose="020B0604030504040204" pitchFamily="34" charset="0"/>
                <a:ea typeface="Tahoma" panose="020B0604030504040204" pitchFamily="34" charset="0"/>
                <a:cs typeface="Tahoma" panose="020B0604030504040204" pitchFamily="34" charset="0"/>
              </a:rPr>
              <a:t>METODA MAKSIMALNIH RAZLIK IN CONJOINT EKSPERIMENT</a:t>
            </a:r>
            <a:endParaRPr lang="it-IT" sz="48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4" name="Pravokotnik 13">
            <a:extLst>
              <a:ext uri="{FF2B5EF4-FFF2-40B4-BE49-F238E27FC236}">
                <a16:creationId xmlns:a16="http://schemas.microsoft.com/office/drawing/2014/main" id="{696226F0-B8B2-4325-9CD5-D2EEDAA714C1}"/>
              </a:ext>
            </a:extLst>
          </p:cNvPr>
          <p:cNvSpPr/>
          <p:nvPr/>
        </p:nvSpPr>
        <p:spPr>
          <a:xfrm>
            <a:off x="4464093" y="2169985"/>
            <a:ext cx="115887" cy="2524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6" name="PoljeZBesedilom 15">
            <a:extLst>
              <a:ext uri="{FF2B5EF4-FFF2-40B4-BE49-F238E27FC236}">
                <a16:creationId xmlns:a16="http://schemas.microsoft.com/office/drawing/2014/main" id="{C1BE8066-D0E3-4DD4-87FC-C5E32A304438}"/>
              </a:ext>
            </a:extLst>
          </p:cNvPr>
          <p:cNvSpPr txBox="1"/>
          <p:nvPr/>
        </p:nvSpPr>
        <p:spPr>
          <a:xfrm>
            <a:off x="625121" y="2108608"/>
            <a:ext cx="3570990" cy="2646878"/>
          </a:xfrm>
          <a:prstGeom prst="rect">
            <a:avLst/>
          </a:prstGeom>
          <a:noFill/>
        </p:spPr>
        <p:txBody>
          <a:bodyPr wrap="square" rtlCol="0">
            <a:spAutoFit/>
          </a:bodyPr>
          <a:lstStyle/>
          <a:p>
            <a:pPr algn="r"/>
            <a:r>
              <a:rPr lang="sl-SI" sz="16600" b="1" dirty="0">
                <a:solidFill>
                  <a:srgbClr val="F9A229"/>
                </a:solidFill>
                <a:latin typeface="Tahoma" panose="020B0604030504040204" pitchFamily="34" charset="0"/>
                <a:ea typeface="Tahoma" panose="020B0604030504040204" pitchFamily="34" charset="0"/>
                <a:cs typeface="Tahoma" panose="020B0604030504040204" pitchFamily="34" charset="0"/>
              </a:rPr>
              <a:t>03</a:t>
            </a:r>
          </a:p>
        </p:txBody>
      </p:sp>
    </p:spTree>
    <p:extLst>
      <p:ext uri="{BB962C8B-B14F-4D97-AF65-F5344CB8AC3E}">
        <p14:creationId xmlns:p14="http://schemas.microsoft.com/office/powerpoint/2010/main" val="14214575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Slika 19" descr="Slika, ki vsebuje besede nebo, oseba, trava, zunanje&#10;&#10;Opis, ustvarjen z zelo visoko stopnjo zanesljivosti.">
            <a:extLst>
              <a:ext uri="{FF2B5EF4-FFF2-40B4-BE49-F238E27FC236}">
                <a16:creationId xmlns:a16="http://schemas.microsoft.com/office/drawing/2014/main" id="{E81FE2E6-A538-4263-874B-29F056EE272D}"/>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2774"/>
            <a:ext cx="12192000" cy="6855226"/>
          </a:xfrm>
          <a:prstGeom prst="rect">
            <a:avLst/>
          </a:prstGeom>
        </p:spPr>
      </p:pic>
      <p:sp>
        <p:nvSpPr>
          <p:cNvPr id="6" name="Pravokotnik 3">
            <a:extLst>
              <a:ext uri="{FF2B5EF4-FFF2-40B4-BE49-F238E27FC236}">
                <a16:creationId xmlns:a16="http://schemas.microsoft.com/office/drawing/2014/main" id="{27D47D80-CE92-4DDC-B118-E01A77E69E38}"/>
              </a:ext>
            </a:extLst>
          </p:cNvPr>
          <p:cNvSpPr/>
          <p:nvPr/>
        </p:nvSpPr>
        <p:spPr>
          <a:xfrm>
            <a:off x="-1" y="-1252"/>
            <a:ext cx="6105967" cy="687650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Pravokotnik 11">
            <a:extLst>
              <a:ext uri="{FF2B5EF4-FFF2-40B4-BE49-F238E27FC236}">
                <a16:creationId xmlns:a16="http://schemas.microsoft.com/office/drawing/2014/main" id="{8F15DC9B-8E82-4733-AF9C-BF615E22AE90}"/>
              </a:ext>
            </a:extLst>
          </p:cNvPr>
          <p:cNvSpPr/>
          <p:nvPr/>
        </p:nvSpPr>
        <p:spPr>
          <a:xfrm>
            <a:off x="543793" y="3677615"/>
            <a:ext cx="5102989" cy="2018559"/>
          </a:xfrm>
          <a:prstGeom prst="rect">
            <a:avLst/>
          </a:prstGeom>
          <a:solidFill>
            <a:srgbClr val="FAA6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Pravokotnik 6">
            <a:extLst>
              <a:ext uri="{FF2B5EF4-FFF2-40B4-BE49-F238E27FC236}">
                <a16:creationId xmlns:a16="http://schemas.microsoft.com/office/drawing/2014/main" id="{13BE3CE2-6A73-4F9C-967F-257E45A66A46}"/>
              </a:ext>
            </a:extLst>
          </p:cNvPr>
          <p:cNvSpPr/>
          <p:nvPr/>
        </p:nvSpPr>
        <p:spPr>
          <a:xfrm>
            <a:off x="421511" y="609601"/>
            <a:ext cx="1944000" cy="36000"/>
          </a:xfrm>
          <a:prstGeom prst="rect">
            <a:avLst/>
          </a:prstGeom>
          <a:solidFill>
            <a:srgbClr val="FAA6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2">
            <a:extLst>
              <a:ext uri="{FF2B5EF4-FFF2-40B4-BE49-F238E27FC236}">
                <a16:creationId xmlns:a16="http://schemas.microsoft.com/office/drawing/2014/main" id="{9D2CA372-B110-4282-B352-94EFF54BE616}"/>
              </a:ext>
            </a:extLst>
          </p:cNvPr>
          <p:cNvSpPr txBox="1"/>
          <p:nvPr/>
        </p:nvSpPr>
        <p:spPr>
          <a:xfrm>
            <a:off x="543793" y="1844684"/>
            <a:ext cx="328158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NAMEN</a:t>
            </a:r>
          </a:p>
        </p:txBody>
      </p:sp>
      <p:sp>
        <p:nvSpPr>
          <p:cNvPr id="13" name="TextBox 18">
            <a:extLst>
              <a:ext uri="{FF2B5EF4-FFF2-40B4-BE49-F238E27FC236}">
                <a16:creationId xmlns:a16="http://schemas.microsoft.com/office/drawing/2014/main" id="{04481B3F-DAFB-40FC-ACF3-C2DE2E7688B3}"/>
              </a:ext>
            </a:extLst>
          </p:cNvPr>
          <p:cNvSpPr txBox="1"/>
          <p:nvPr/>
        </p:nvSpPr>
        <p:spPr>
          <a:xfrm>
            <a:off x="543793" y="3703458"/>
            <a:ext cx="341792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POTEK ZBIRANJA PODATKOV IN ANALIZE</a:t>
            </a:r>
            <a:endParaRPr kumimoji="0" lang="sl-SI" sz="1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5" name="PoljeZBesedilom 44">
            <a:extLst>
              <a:ext uri="{FF2B5EF4-FFF2-40B4-BE49-F238E27FC236}">
                <a16:creationId xmlns:a16="http://schemas.microsoft.com/office/drawing/2014/main" id="{0B8837D8-BC13-4187-B991-5AB24DD31E50}"/>
              </a:ext>
            </a:extLst>
          </p:cNvPr>
          <p:cNvSpPr txBox="1"/>
          <p:nvPr/>
        </p:nvSpPr>
        <p:spPr>
          <a:xfrm>
            <a:off x="347886" y="672590"/>
            <a:ext cx="574811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sz="3200" b="1" dirty="0">
                <a:solidFill>
                  <a:srgbClr val="FAA61C"/>
                </a:solidFill>
                <a:latin typeface="Tahoma" panose="020B0604030504040204" pitchFamily="34" charset="0"/>
                <a:ea typeface="Tahoma" panose="020B0604030504040204" pitchFamily="34" charset="0"/>
                <a:cs typeface="Tahoma" panose="020B0604030504040204" pitchFamily="34" charset="0"/>
              </a:rPr>
              <a:t>METODA MAKSIMALNIH RAZLIK (Max </a:t>
            </a:r>
            <a:r>
              <a:rPr lang="sl-SI" sz="3200" b="1" dirty="0" err="1">
                <a:solidFill>
                  <a:srgbClr val="FAA61C"/>
                </a:solidFill>
                <a:latin typeface="Tahoma" panose="020B0604030504040204" pitchFamily="34" charset="0"/>
                <a:ea typeface="Tahoma" panose="020B0604030504040204" pitchFamily="34" charset="0"/>
                <a:cs typeface="Tahoma" panose="020B0604030504040204" pitchFamily="34" charset="0"/>
              </a:rPr>
              <a:t>Diff</a:t>
            </a:r>
            <a:r>
              <a:rPr lang="sl-SI" sz="3200" b="1" dirty="0">
                <a:solidFill>
                  <a:srgbClr val="FAA61C"/>
                </a:solidFill>
                <a:latin typeface="Tahoma" panose="020B0604030504040204" pitchFamily="34" charset="0"/>
                <a:ea typeface="Tahoma" panose="020B0604030504040204" pitchFamily="34" charset="0"/>
                <a:cs typeface="Tahoma" panose="020B0604030504040204" pitchFamily="34" charset="0"/>
              </a:rPr>
              <a:t>)</a:t>
            </a:r>
            <a:endParaRPr kumimoji="0" lang="sl-SI" sz="3200" b="1" i="0" u="none" strike="noStrike" kern="1200" cap="none" spc="0" normalizeH="0" baseline="0" noProof="0" dirty="0">
              <a:ln>
                <a:noFill/>
              </a:ln>
              <a:solidFill>
                <a:srgbClr val="FAA61C"/>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7">
            <a:extLst>
              <a:ext uri="{FF2B5EF4-FFF2-40B4-BE49-F238E27FC236}">
                <a16:creationId xmlns:a16="http://schemas.microsoft.com/office/drawing/2014/main" id="{D289003A-847B-4B24-BA37-5931E19313AD}"/>
              </a:ext>
            </a:extLst>
          </p:cNvPr>
          <p:cNvSpPr txBox="1"/>
          <p:nvPr/>
        </p:nvSpPr>
        <p:spPr bwMode="auto">
          <a:xfrm>
            <a:off x="543793" y="2038903"/>
            <a:ext cx="4590904" cy="593056"/>
          </a:xfrm>
          <a:prstGeom prst="rect">
            <a:avLst/>
          </a:prstGeom>
          <a:noFill/>
          <a:ln w="9525">
            <a:noFill/>
            <a:miter lim="800000"/>
            <a:headEnd/>
            <a:tailEnd/>
          </a:ln>
        </p:spPr>
        <p:txBody>
          <a:bodyPr wrap="square" lIns="84399" tIns="42200" rIns="84399" bIns="42200">
            <a:spAutoFit/>
          </a:bodyPr>
          <a:lstStyle/>
          <a:p>
            <a:pPr marL="0" marR="0" lvl="0" indent="0" algn="just" defTabSz="1090155" rtl="0" eaLnBrk="1" fontAlgn="auto" latinLnBrk="0" hangingPunct="1">
              <a:lnSpc>
                <a:spcPct val="100000"/>
              </a:lnSpc>
              <a:spcBef>
                <a:spcPts val="92"/>
              </a:spcBef>
              <a:spcAft>
                <a:spcPts val="0"/>
              </a:spcAft>
              <a:buClr>
                <a:srgbClr val="8FD400"/>
              </a:buClr>
              <a:buSzTx/>
              <a:buFontTx/>
              <a:buNone/>
              <a:tabLst/>
              <a:defRPr/>
            </a:pPr>
            <a:r>
              <a:rPr kumimoji="0" lang="sl-SI" sz="11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Max </a:t>
            </a:r>
            <a:r>
              <a:rPr kumimoji="0" lang="sl-SI" sz="11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Diff</a:t>
            </a:r>
            <a:r>
              <a:rPr kumimoji="0" lang="sl-SI" sz="11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je metoda zbiranja in analize podatkov, ki jo uporabimo, ko želimo oceniti, kakšna je pri potrošnikih hierarhija pomembnosti (preferenca) lastnosti izdelka ali storitve.</a:t>
            </a:r>
          </a:p>
        </p:txBody>
      </p:sp>
      <p:sp>
        <p:nvSpPr>
          <p:cNvPr id="18" name="Rectangle 12">
            <a:extLst>
              <a:ext uri="{FF2B5EF4-FFF2-40B4-BE49-F238E27FC236}">
                <a16:creationId xmlns:a16="http://schemas.microsoft.com/office/drawing/2014/main" id="{9D91D4A2-1E1B-44F9-A897-BC9CC0CFF79A}"/>
              </a:ext>
            </a:extLst>
          </p:cNvPr>
          <p:cNvSpPr/>
          <p:nvPr/>
        </p:nvSpPr>
        <p:spPr>
          <a:xfrm>
            <a:off x="543793" y="4080347"/>
            <a:ext cx="5102989" cy="1615827"/>
          </a:xfrm>
          <a:prstGeom prst="rect">
            <a:avLst/>
          </a:prstGeom>
        </p:spPr>
        <p:txBody>
          <a:bodyPr wrap="square">
            <a:spAutoFit/>
          </a:bodyPr>
          <a:lstStyle/>
          <a:p>
            <a:pPr marL="0" marR="0" lvl="0" indent="0" algn="just" defTabSz="1090155" rtl="0" eaLnBrk="1" fontAlgn="auto" latinLnBrk="0" hangingPunct="1">
              <a:lnSpc>
                <a:spcPct val="100000"/>
              </a:lnSpc>
              <a:spcBef>
                <a:spcPts val="92"/>
              </a:spcBef>
              <a:spcAft>
                <a:spcPts val="0"/>
              </a:spcAft>
              <a:buClr>
                <a:srgbClr val="8FD400"/>
              </a:buClr>
              <a:buSzTx/>
              <a:buFontTx/>
              <a:buNone/>
              <a:tabLst/>
              <a:defRPr/>
            </a:pPr>
            <a:r>
              <a:rPr kumimoji="0" lang="sl-SI" sz="11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Z Max </a:t>
            </a:r>
            <a:r>
              <a:rPr kumimoji="0" lang="sl-SI" sz="11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Diff</a:t>
            </a:r>
            <a:r>
              <a:rPr kumimoji="0" lang="sl-SI" sz="11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metodo zbiranja podatkov anketirancem pokažemo skupine lastnosti, med katerimi vsakokrat izberejo (glede na kontekst) najpomembnejšo in najmanj pomembno lastnost. V reševanje dobijo več takšnih nalog - njihovo število je odvisno od števila merjenih lastnosti, za katere bi radi izračunali hierarhijo pomembnosti. S pomočjo posebnega programa za analizo izračunamo preferenčno oceno za vsako lastnost, in sicer na podlagi tega, kolikokrat je bila izbrana kot najpomembnejša, najmanj pomembna in kolikokrat sploh ni bila izbrana. Višja ko je preferenčna ocena, pomembnejša je lastnost.</a:t>
            </a:r>
          </a:p>
        </p:txBody>
      </p:sp>
      <p:pic>
        <p:nvPicPr>
          <p:cNvPr id="19" name="Slika 2" descr="Slika, ki vsebuje besede izrezek&#10;&#10;Opis, ustvarjen z visoko stopnjo zanesljivosti.">
            <a:extLst>
              <a:ext uri="{FF2B5EF4-FFF2-40B4-BE49-F238E27FC236}">
                <a16:creationId xmlns:a16="http://schemas.microsoft.com/office/drawing/2014/main" id="{10C2A4FE-5856-4BE3-92F9-697CEEB30C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74800" y="6563989"/>
            <a:ext cx="1062375" cy="226800"/>
          </a:xfrm>
          <a:prstGeom prst="rect">
            <a:avLst/>
          </a:prstGeom>
        </p:spPr>
      </p:pic>
      <p:sp>
        <p:nvSpPr>
          <p:cNvPr id="14" name="TextBox 2">
            <a:extLst>
              <a:ext uri="{FF2B5EF4-FFF2-40B4-BE49-F238E27FC236}">
                <a16:creationId xmlns:a16="http://schemas.microsoft.com/office/drawing/2014/main" id="{62CA9A47-7B3D-4EC5-B7B5-614D6CC54FB4}"/>
              </a:ext>
            </a:extLst>
          </p:cNvPr>
          <p:cNvSpPr txBox="1"/>
          <p:nvPr/>
        </p:nvSpPr>
        <p:spPr>
          <a:xfrm>
            <a:off x="543793" y="5721006"/>
            <a:ext cx="494632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REZULTAT</a:t>
            </a:r>
          </a:p>
        </p:txBody>
      </p:sp>
      <p:sp>
        <p:nvSpPr>
          <p:cNvPr id="16" name="TextBox 7">
            <a:extLst>
              <a:ext uri="{FF2B5EF4-FFF2-40B4-BE49-F238E27FC236}">
                <a16:creationId xmlns:a16="http://schemas.microsoft.com/office/drawing/2014/main" id="{6FCF2A14-547E-4855-9D99-4EADCA8C3158}"/>
              </a:ext>
            </a:extLst>
          </p:cNvPr>
          <p:cNvSpPr txBox="1"/>
          <p:nvPr/>
        </p:nvSpPr>
        <p:spPr bwMode="auto">
          <a:xfrm>
            <a:off x="543793" y="5915225"/>
            <a:ext cx="4590904" cy="762333"/>
          </a:xfrm>
          <a:prstGeom prst="rect">
            <a:avLst/>
          </a:prstGeom>
          <a:noFill/>
          <a:ln w="9525">
            <a:noFill/>
            <a:miter lim="800000"/>
            <a:headEnd/>
            <a:tailEnd/>
          </a:ln>
        </p:spPr>
        <p:txBody>
          <a:bodyPr wrap="square" lIns="84399" tIns="42200" rIns="84399" bIns="42200">
            <a:spAutoFit/>
          </a:bodyPr>
          <a:lstStyle/>
          <a:p>
            <a:pPr marL="0" marR="0" lvl="0" indent="0" algn="just" defTabSz="1090155" rtl="0" eaLnBrk="1" fontAlgn="auto" latinLnBrk="0" hangingPunct="1">
              <a:lnSpc>
                <a:spcPct val="100000"/>
              </a:lnSpc>
              <a:spcBef>
                <a:spcPts val="92"/>
              </a:spcBef>
              <a:spcAft>
                <a:spcPts val="0"/>
              </a:spcAft>
              <a:buClr>
                <a:srgbClr val="8FD400"/>
              </a:buClr>
              <a:buSzTx/>
              <a:buFontTx/>
              <a:buNone/>
              <a:tabLst/>
              <a:defRPr/>
            </a:pPr>
            <a:r>
              <a:rPr kumimoji="0" lang="sl-SI" sz="11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Rezultate običajno prikažemo kot indekse  - preferenca posamezne lastnosti </a:t>
            </a:r>
            <a:r>
              <a:rPr lang="sl-SI" sz="1100" dirty="0">
                <a:solidFill>
                  <a:prstClr val="white"/>
                </a:solidFill>
                <a:latin typeface="Tahoma" panose="020B0604030504040204" pitchFamily="34" charset="0"/>
                <a:ea typeface="Tahoma" panose="020B0604030504040204" pitchFamily="34" charset="0"/>
                <a:cs typeface="Tahoma" panose="020B0604030504040204" pitchFamily="34" charset="0"/>
              </a:rPr>
              <a:t>v primerjavi s povprečno preferenco vseh merjenih lastnosti:</a:t>
            </a:r>
          </a:p>
          <a:p>
            <a:r>
              <a:rPr lang="sl-SI" sz="1100" dirty="0">
                <a:solidFill>
                  <a:prstClr val="white"/>
                </a:solidFill>
                <a:latin typeface="Tahoma" panose="020B0604030504040204" pitchFamily="34" charset="0"/>
                <a:ea typeface="Tahoma" panose="020B0604030504040204" pitchFamily="34" charset="0"/>
                <a:cs typeface="Tahoma" panose="020B0604030504040204" pitchFamily="34" charset="0"/>
              </a:rPr>
              <a:t>Indeks &gt; 100… nadpovprečna preferenca </a:t>
            </a:r>
          </a:p>
          <a:p>
            <a:r>
              <a:rPr lang="sl-SI" sz="1100" dirty="0">
                <a:solidFill>
                  <a:prstClr val="white"/>
                </a:solidFill>
                <a:latin typeface="Tahoma" panose="020B0604030504040204" pitchFamily="34" charset="0"/>
                <a:ea typeface="Tahoma" panose="020B0604030504040204" pitchFamily="34" charset="0"/>
                <a:cs typeface="Tahoma" panose="020B0604030504040204" pitchFamily="34" charset="0"/>
              </a:rPr>
              <a:t>Indeks &lt; 100 … podpovprečna preferenca </a:t>
            </a:r>
            <a:endParaRPr kumimoji="0" lang="sl-SI" sz="11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 name="TextBox 2">
            <a:extLst>
              <a:ext uri="{FF2B5EF4-FFF2-40B4-BE49-F238E27FC236}">
                <a16:creationId xmlns:a16="http://schemas.microsoft.com/office/drawing/2014/main" id="{21EC72F1-7A7C-4DED-AF66-BF192AEA9FBD}"/>
              </a:ext>
            </a:extLst>
          </p:cNvPr>
          <p:cNvSpPr txBox="1"/>
          <p:nvPr/>
        </p:nvSpPr>
        <p:spPr>
          <a:xfrm>
            <a:off x="543793" y="2742538"/>
            <a:ext cx="494632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PREDNOSTI METODE</a:t>
            </a:r>
          </a:p>
        </p:txBody>
      </p:sp>
      <p:sp>
        <p:nvSpPr>
          <p:cNvPr id="24" name="TextBox 7">
            <a:extLst>
              <a:ext uri="{FF2B5EF4-FFF2-40B4-BE49-F238E27FC236}">
                <a16:creationId xmlns:a16="http://schemas.microsoft.com/office/drawing/2014/main" id="{C28A73E7-1AA0-4006-8D3B-5B1955990968}"/>
              </a:ext>
            </a:extLst>
          </p:cNvPr>
          <p:cNvSpPr txBox="1"/>
          <p:nvPr/>
        </p:nvSpPr>
        <p:spPr bwMode="auto">
          <a:xfrm>
            <a:off x="543793" y="2945146"/>
            <a:ext cx="5218832" cy="618704"/>
          </a:xfrm>
          <a:prstGeom prst="rect">
            <a:avLst/>
          </a:prstGeom>
          <a:noFill/>
          <a:ln w="9525">
            <a:noFill/>
            <a:miter lim="800000"/>
            <a:headEnd/>
            <a:tailEnd/>
          </a:ln>
        </p:spPr>
        <p:txBody>
          <a:bodyPr wrap="square" lIns="84399" tIns="42200" rIns="84399" bIns="42200">
            <a:spAutoFit/>
          </a:bodyPr>
          <a:lstStyle/>
          <a:p>
            <a:pPr marR="0" lvl="0" algn="just" defTabSz="1090155" rtl="0" eaLnBrk="1" fontAlgn="auto" latinLnBrk="0" hangingPunct="1">
              <a:lnSpc>
                <a:spcPct val="100000"/>
              </a:lnSpc>
              <a:spcBef>
                <a:spcPts val="92"/>
              </a:spcBef>
              <a:spcAft>
                <a:spcPts val="0"/>
              </a:spcAft>
              <a:buClr>
                <a:schemeClr val="bg1"/>
              </a:buClr>
              <a:buSzTx/>
              <a:tabLst/>
              <a:defRPr/>
            </a:pPr>
            <a:r>
              <a:rPr lang="sl-SI" sz="1100" dirty="0">
                <a:solidFill>
                  <a:prstClr val="white"/>
                </a:solidFill>
                <a:latin typeface="Tahoma" panose="020B0604030504040204" pitchFamily="34" charset="0"/>
                <a:ea typeface="Tahoma" panose="020B0604030504040204" pitchFamily="34" charset="0"/>
                <a:cs typeface="Tahoma" panose="020B0604030504040204" pitchFamily="34" charset="0"/>
              </a:rPr>
              <a:t>o</a:t>
            </a:r>
            <a:r>
              <a:rPr kumimoji="0" lang="sl-SI" sz="11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dsotnost</a:t>
            </a:r>
            <a:r>
              <a:rPr kumimoji="0" lang="sl-SI" sz="11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pristranosti klasičnih (1-5, 1-7, ...) lestvic (npr. kulturnih, izobrazbenih)</a:t>
            </a:r>
          </a:p>
          <a:p>
            <a:pPr marR="0" lvl="0" algn="just" defTabSz="1090155" rtl="0" eaLnBrk="1" fontAlgn="auto" latinLnBrk="0" hangingPunct="1">
              <a:lnSpc>
                <a:spcPct val="100000"/>
              </a:lnSpc>
              <a:spcBef>
                <a:spcPts val="92"/>
              </a:spcBef>
              <a:spcAft>
                <a:spcPts val="0"/>
              </a:spcAft>
              <a:buClr>
                <a:schemeClr val="bg1"/>
              </a:buClr>
              <a:buSzTx/>
              <a:tabLst/>
              <a:defRPr/>
            </a:pPr>
            <a:r>
              <a:rPr lang="sl-SI" sz="1100" dirty="0">
                <a:solidFill>
                  <a:prstClr val="white"/>
                </a:solidFill>
                <a:latin typeface="Tahoma" panose="020B0604030504040204" pitchFamily="34" charset="0"/>
                <a:ea typeface="Tahoma" panose="020B0604030504040204" pitchFamily="34" charset="0"/>
                <a:cs typeface="Tahoma" panose="020B0604030504040204" pitchFamily="34" charset="0"/>
              </a:rPr>
              <a:t>večje razlikovanje med ocenjevanimi lastnostmi</a:t>
            </a:r>
          </a:p>
          <a:p>
            <a:pPr marR="0" lvl="0" algn="just" defTabSz="1090155" rtl="0" eaLnBrk="1" fontAlgn="auto" latinLnBrk="0" hangingPunct="1">
              <a:lnSpc>
                <a:spcPct val="100000"/>
              </a:lnSpc>
              <a:spcBef>
                <a:spcPts val="92"/>
              </a:spcBef>
              <a:spcAft>
                <a:spcPts val="0"/>
              </a:spcAft>
              <a:buClr>
                <a:schemeClr val="bg1"/>
              </a:buClr>
              <a:buSzTx/>
              <a:tabLst/>
              <a:defRPr/>
            </a:pPr>
            <a:r>
              <a:rPr lang="sl-SI" sz="1100" dirty="0">
                <a:solidFill>
                  <a:prstClr val="white"/>
                </a:solidFill>
                <a:latin typeface="Tahoma" panose="020B0604030504040204" pitchFamily="34" charset="0"/>
                <a:ea typeface="Tahoma" panose="020B0604030504040204" pitchFamily="34" charset="0"/>
                <a:cs typeface="Tahoma" panose="020B0604030504040204" pitchFamily="34" charset="0"/>
              </a:rPr>
              <a:t>enostavna interpretacija</a:t>
            </a:r>
            <a:endParaRPr kumimoji="0" lang="sl-SI" sz="11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5" name="Označba mesta številke diapozitiva 1">
            <a:extLst>
              <a:ext uri="{FF2B5EF4-FFF2-40B4-BE49-F238E27FC236}">
                <a16:creationId xmlns:a16="http://schemas.microsoft.com/office/drawing/2014/main" id="{06EAEA9B-AF0F-4EC8-944F-A4AABD324A1F}"/>
              </a:ext>
            </a:extLst>
          </p:cNvPr>
          <p:cNvSpPr>
            <a:spLocks noGrp="1"/>
          </p:cNvSpPr>
          <p:nvPr>
            <p:ph type="sldNum" sz="quarter" idx="12"/>
          </p:nvPr>
        </p:nvSpPr>
        <p:spPr>
          <a:xfrm>
            <a:off x="11818229" y="6492875"/>
            <a:ext cx="358677" cy="365125"/>
          </a:xfrm>
        </p:spPr>
        <p:txBody>
          <a:bodyPr/>
          <a:lstStyle/>
          <a:p>
            <a:fld id="{C64449EC-3553-4FFE-B6F3-FE4CC98C343D}" type="slidenum">
              <a:rPr lang="sl-SI"/>
              <a:t>13</a:t>
            </a:fld>
            <a:endParaRPr lang="sl-SI" dirty="0"/>
          </a:p>
        </p:txBody>
      </p:sp>
    </p:spTree>
    <p:extLst>
      <p:ext uri="{BB962C8B-B14F-4D97-AF65-F5344CB8AC3E}">
        <p14:creationId xmlns:p14="http://schemas.microsoft.com/office/powerpoint/2010/main" val="38407407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descr="Slika, ki vsebuje besede nebo, oseba, trava, zunanje&#10;&#10;Opis, ustvarjen z zelo visoko stopnjo zanesljivosti.">
            <a:extLst>
              <a:ext uri="{FF2B5EF4-FFF2-40B4-BE49-F238E27FC236}">
                <a16:creationId xmlns:a16="http://schemas.microsoft.com/office/drawing/2014/main" id="{C45783C3-5C04-48AF-B5EC-CBB4A975368D}"/>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2774"/>
            <a:ext cx="12192000" cy="6855226"/>
          </a:xfrm>
          <a:prstGeom prst="rect">
            <a:avLst/>
          </a:prstGeom>
        </p:spPr>
      </p:pic>
      <p:sp>
        <p:nvSpPr>
          <p:cNvPr id="31" name="Pravokotnik 30">
            <a:extLst>
              <a:ext uri="{FF2B5EF4-FFF2-40B4-BE49-F238E27FC236}">
                <a16:creationId xmlns:a16="http://schemas.microsoft.com/office/drawing/2014/main" id="{8C97DCE6-6EF0-45AA-9F72-65774A136631}"/>
              </a:ext>
            </a:extLst>
          </p:cNvPr>
          <p:cNvSpPr/>
          <p:nvPr/>
        </p:nvSpPr>
        <p:spPr>
          <a:xfrm>
            <a:off x="0" y="0"/>
            <a:ext cx="12192000" cy="6857999"/>
          </a:xfrm>
          <a:prstGeom prst="rect">
            <a:avLst/>
          </a:prstGeom>
          <a:solidFill>
            <a:schemeClr val="tx1">
              <a:lumMod val="95000"/>
              <a:lumOff val="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7" name="Slika 26" descr="Slika, ki vsebuje besede vektorska grafika&#10;&#10;Opis, ustvarjen z visoko stopnjo zanesljivosti.">
            <a:extLst>
              <a:ext uri="{FF2B5EF4-FFF2-40B4-BE49-F238E27FC236}">
                <a16:creationId xmlns:a16="http://schemas.microsoft.com/office/drawing/2014/main" id="{B88A4B27-5621-4C33-BA9F-9A8698F5E2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386" y="1678287"/>
            <a:ext cx="4226077" cy="528977"/>
          </a:xfrm>
          <a:prstGeom prst="rect">
            <a:avLst/>
          </a:prstGeom>
          <a:solidFill>
            <a:srgbClr val="FAA61C"/>
          </a:solidFill>
        </p:spPr>
      </p:pic>
      <p:pic>
        <p:nvPicPr>
          <p:cNvPr id="28" name="Slika 27" descr="Slika, ki vsebuje besede vektorska grafika&#10;&#10;Opis, ustvarjen z visoko stopnjo zanesljivosti.">
            <a:extLst>
              <a:ext uri="{FF2B5EF4-FFF2-40B4-BE49-F238E27FC236}">
                <a16:creationId xmlns:a16="http://schemas.microsoft.com/office/drawing/2014/main" id="{DB782D85-65DF-41B2-9423-A33374858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7609" y="1678287"/>
            <a:ext cx="4625004" cy="528977"/>
          </a:xfrm>
          <a:prstGeom prst="rect">
            <a:avLst/>
          </a:prstGeom>
          <a:solidFill>
            <a:srgbClr val="FAA61C"/>
          </a:solidFill>
        </p:spPr>
      </p:pic>
      <p:sp>
        <p:nvSpPr>
          <p:cNvPr id="7" name="PoljeZBesedilom 6">
            <a:extLst>
              <a:ext uri="{FF2B5EF4-FFF2-40B4-BE49-F238E27FC236}">
                <a16:creationId xmlns:a16="http://schemas.microsoft.com/office/drawing/2014/main" id="{BBB3A660-958E-4085-BE3E-86F376C01CA1}"/>
              </a:ext>
            </a:extLst>
          </p:cNvPr>
          <p:cNvSpPr txBox="1"/>
          <p:nvPr/>
        </p:nvSpPr>
        <p:spPr>
          <a:xfrm>
            <a:off x="3154261" y="437800"/>
            <a:ext cx="620933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PRIMER NALOGE </a:t>
            </a:r>
            <a:r>
              <a:rPr lang="sl-SI" sz="3200" b="1" dirty="0">
                <a:solidFill>
                  <a:srgbClr val="FAA61C"/>
                </a:solidFill>
                <a:latin typeface="Tahoma" panose="020B0604030504040204" pitchFamily="34" charset="0"/>
                <a:ea typeface="Tahoma" panose="020B0604030504040204" pitchFamily="34" charset="0"/>
                <a:cs typeface="Tahoma" panose="020B0604030504040204" pitchFamily="34" charset="0"/>
              </a:rPr>
              <a:t>MAX </a:t>
            </a:r>
            <a:r>
              <a:rPr kumimoji="0" lang="sl-SI" sz="3200" b="1" i="0" u="none" strike="noStrike" kern="1200" cap="none" spc="0" normalizeH="0" baseline="0" noProof="0" dirty="0">
                <a:ln>
                  <a:noFill/>
                </a:ln>
                <a:solidFill>
                  <a:srgbClr val="FAA61C"/>
                </a:solidFill>
                <a:effectLst/>
                <a:uLnTx/>
                <a:uFillTx/>
                <a:latin typeface="Tahoma" panose="020B0604030504040204" pitchFamily="34" charset="0"/>
                <a:ea typeface="Tahoma" panose="020B0604030504040204" pitchFamily="34" charset="0"/>
                <a:cs typeface="Tahoma" panose="020B0604030504040204" pitchFamily="34" charset="0"/>
              </a:rPr>
              <a:t>DIFF</a:t>
            </a:r>
          </a:p>
        </p:txBody>
      </p:sp>
      <p:sp>
        <p:nvSpPr>
          <p:cNvPr id="8" name="Pravokotnik 7">
            <a:extLst>
              <a:ext uri="{FF2B5EF4-FFF2-40B4-BE49-F238E27FC236}">
                <a16:creationId xmlns:a16="http://schemas.microsoft.com/office/drawing/2014/main" id="{B2F6FD53-19A6-429A-8A00-EC3EB3FA1E5B}"/>
              </a:ext>
            </a:extLst>
          </p:cNvPr>
          <p:cNvSpPr/>
          <p:nvPr/>
        </p:nvSpPr>
        <p:spPr>
          <a:xfrm>
            <a:off x="1579129" y="1802137"/>
            <a:ext cx="3029965"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PRIMER MAX DIFF NALOGE</a:t>
            </a:r>
          </a:p>
        </p:txBody>
      </p:sp>
      <p:sp>
        <p:nvSpPr>
          <p:cNvPr id="26" name="Pravokotnik 25">
            <a:extLst>
              <a:ext uri="{FF2B5EF4-FFF2-40B4-BE49-F238E27FC236}">
                <a16:creationId xmlns:a16="http://schemas.microsoft.com/office/drawing/2014/main" id="{7DF60AAE-37B6-447D-8DE3-17E3FA3AD6D4}"/>
              </a:ext>
            </a:extLst>
          </p:cNvPr>
          <p:cNvSpPr/>
          <p:nvPr/>
        </p:nvSpPr>
        <p:spPr>
          <a:xfrm>
            <a:off x="6798792" y="1802137"/>
            <a:ext cx="4069741"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PRIMER PRIKAZA REZULTATOV</a:t>
            </a:r>
          </a:p>
        </p:txBody>
      </p:sp>
      <p:pic>
        <p:nvPicPr>
          <p:cNvPr id="47" name="Slika 2">
            <a:extLst>
              <a:ext uri="{FF2B5EF4-FFF2-40B4-BE49-F238E27FC236}">
                <a16:creationId xmlns:a16="http://schemas.microsoft.com/office/drawing/2014/main" id="{EC426BE0-46F6-4A2A-8F3D-6EF1F636E7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5408" y="3141524"/>
            <a:ext cx="655321" cy="649225"/>
          </a:xfrm>
          <a:prstGeom prst="rect">
            <a:avLst/>
          </a:prstGeom>
        </p:spPr>
      </p:pic>
      <p:pic>
        <p:nvPicPr>
          <p:cNvPr id="48" name="Slika 16">
            <a:extLst>
              <a:ext uri="{FF2B5EF4-FFF2-40B4-BE49-F238E27FC236}">
                <a16:creationId xmlns:a16="http://schemas.microsoft.com/office/drawing/2014/main" id="{11B43FCC-FA60-4A3E-8648-3A33B60D8304}"/>
              </a:ext>
            </a:extLst>
          </p:cNvPr>
          <p:cNvPicPr>
            <a:picLocks noChangeAspect="1"/>
          </p:cNvPicPr>
          <p:nvPr/>
        </p:nvPicPr>
        <p:blipFill rotWithShape="1">
          <a:blip r:embed="rId6"/>
          <a:srcRect l="1366" t="31052" r="2777" b="49693"/>
          <a:stretch/>
        </p:blipFill>
        <p:spPr>
          <a:xfrm>
            <a:off x="1045723" y="4389618"/>
            <a:ext cx="4069741" cy="845389"/>
          </a:xfrm>
          <a:prstGeom prst="rect">
            <a:avLst/>
          </a:prstGeom>
        </p:spPr>
      </p:pic>
      <p:pic>
        <p:nvPicPr>
          <p:cNvPr id="49" name="Slika 17">
            <a:extLst>
              <a:ext uri="{FF2B5EF4-FFF2-40B4-BE49-F238E27FC236}">
                <a16:creationId xmlns:a16="http://schemas.microsoft.com/office/drawing/2014/main" id="{24D2124B-16CE-4DCD-9CA0-DD0A01F9FF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flipV="1">
            <a:off x="4322366" y="3179504"/>
            <a:ext cx="655321" cy="649225"/>
          </a:xfrm>
          <a:prstGeom prst="rect">
            <a:avLst/>
          </a:prstGeom>
        </p:spPr>
      </p:pic>
      <p:sp>
        <p:nvSpPr>
          <p:cNvPr id="50" name="Pravokotnik 18">
            <a:extLst>
              <a:ext uri="{FF2B5EF4-FFF2-40B4-BE49-F238E27FC236}">
                <a16:creationId xmlns:a16="http://schemas.microsoft.com/office/drawing/2014/main" id="{194E0098-83F9-4F31-9262-9BD6069163F2}"/>
              </a:ext>
            </a:extLst>
          </p:cNvPr>
          <p:cNvSpPr/>
          <p:nvPr/>
        </p:nvSpPr>
        <p:spPr>
          <a:xfrm>
            <a:off x="759993" y="3950164"/>
            <a:ext cx="1486149"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1100" b="1" dirty="0">
                <a:solidFill>
                  <a:schemeClr val="bg1"/>
                </a:solidFill>
                <a:latin typeface="Tahoma" panose="020B0604030504040204" pitchFamily="34" charset="0"/>
                <a:ea typeface="Tahoma" panose="020B0604030504040204" pitchFamily="34" charset="0"/>
                <a:cs typeface="Tahoma" panose="020B0604030504040204" pitchFamily="34" charset="0"/>
              </a:rPr>
              <a:t>NAJBOLJ pomembno</a:t>
            </a:r>
          </a:p>
        </p:txBody>
      </p:sp>
      <p:sp>
        <p:nvSpPr>
          <p:cNvPr id="51" name="Pravokotnik 19">
            <a:extLst>
              <a:ext uri="{FF2B5EF4-FFF2-40B4-BE49-F238E27FC236}">
                <a16:creationId xmlns:a16="http://schemas.microsoft.com/office/drawing/2014/main" id="{4A385698-5D31-4B50-8B51-387DDA18E308}"/>
              </a:ext>
            </a:extLst>
          </p:cNvPr>
          <p:cNvSpPr/>
          <p:nvPr/>
        </p:nvSpPr>
        <p:spPr>
          <a:xfrm>
            <a:off x="3918751" y="3973160"/>
            <a:ext cx="1486149"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1100" b="1" dirty="0">
                <a:solidFill>
                  <a:schemeClr val="bg1"/>
                </a:solidFill>
                <a:latin typeface="Tahoma" panose="020B0604030504040204" pitchFamily="34" charset="0"/>
                <a:ea typeface="Tahoma" panose="020B0604030504040204" pitchFamily="34" charset="0"/>
                <a:cs typeface="Tahoma" panose="020B0604030504040204" pitchFamily="34" charset="0"/>
              </a:rPr>
              <a:t>NAJMANJ pomembno</a:t>
            </a:r>
          </a:p>
        </p:txBody>
      </p:sp>
      <p:sp>
        <p:nvSpPr>
          <p:cNvPr id="52" name="Pravokotnik 20">
            <a:extLst>
              <a:ext uri="{FF2B5EF4-FFF2-40B4-BE49-F238E27FC236}">
                <a16:creationId xmlns:a16="http://schemas.microsoft.com/office/drawing/2014/main" id="{1E932A4D-6559-4E99-AA88-C23F1BF6B509}"/>
              </a:ext>
            </a:extLst>
          </p:cNvPr>
          <p:cNvSpPr/>
          <p:nvPr/>
        </p:nvSpPr>
        <p:spPr>
          <a:xfrm>
            <a:off x="889386" y="2305616"/>
            <a:ext cx="4226077"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1100" dirty="0">
                <a:solidFill>
                  <a:schemeClr val="bg1"/>
                </a:solidFill>
                <a:latin typeface="Tahoma" panose="020B0604030504040204" pitchFamily="34" charset="0"/>
                <a:ea typeface="Tahoma" panose="020B0604030504040204" pitchFamily="34" charset="0"/>
                <a:cs typeface="Tahoma" panose="020B0604030504040204" pitchFamily="34" charset="0"/>
              </a:rPr>
              <a:t>Kateri dejavnik vam je pri nakupu jogurtov najbolj pomemben? Kateri najmanj?</a:t>
            </a:r>
          </a:p>
        </p:txBody>
      </p:sp>
      <p:cxnSp>
        <p:nvCxnSpPr>
          <p:cNvPr id="53" name="Raven povezovalnik 10">
            <a:extLst>
              <a:ext uri="{FF2B5EF4-FFF2-40B4-BE49-F238E27FC236}">
                <a16:creationId xmlns:a16="http://schemas.microsoft.com/office/drawing/2014/main" id="{50FD3607-968B-4D93-9E6A-B8B47B63C3EA}"/>
              </a:ext>
            </a:extLst>
          </p:cNvPr>
          <p:cNvCxnSpPr/>
          <p:nvPr/>
        </p:nvCxnSpPr>
        <p:spPr>
          <a:xfrm>
            <a:off x="6677609" y="4103463"/>
            <a:ext cx="462500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54" name="Slika 21">
            <a:extLst>
              <a:ext uri="{FF2B5EF4-FFF2-40B4-BE49-F238E27FC236}">
                <a16:creationId xmlns:a16="http://schemas.microsoft.com/office/drawing/2014/main" id="{8C1AB4B3-F45A-4E1F-BA4A-42C32AC19B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90897" y="3245958"/>
            <a:ext cx="444491" cy="440356"/>
          </a:xfrm>
          <a:prstGeom prst="rect">
            <a:avLst/>
          </a:prstGeom>
        </p:spPr>
      </p:pic>
      <p:pic>
        <p:nvPicPr>
          <p:cNvPr id="55" name="Slika 22">
            <a:extLst>
              <a:ext uri="{FF2B5EF4-FFF2-40B4-BE49-F238E27FC236}">
                <a16:creationId xmlns:a16="http://schemas.microsoft.com/office/drawing/2014/main" id="{4EABE95B-35BE-464B-8277-CD50EFDD9C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flipV="1">
            <a:off x="10723672" y="4229303"/>
            <a:ext cx="444491" cy="440356"/>
          </a:xfrm>
          <a:prstGeom prst="rect">
            <a:avLst/>
          </a:prstGeom>
        </p:spPr>
      </p:pic>
      <p:sp>
        <p:nvSpPr>
          <p:cNvPr id="56" name="Pravokotnik 23">
            <a:extLst>
              <a:ext uri="{FF2B5EF4-FFF2-40B4-BE49-F238E27FC236}">
                <a16:creationId xmlns:a16="http://schemas.microsoft.com/office/drawing/2014/main" id="{BE4D2F9B-5FDE-4EE5-9C1C-2D08BA8DAE00}"/>
              </a:ext>
            </a:extLst>
          </p:cNvPr>
          <p:cNvSpPr/>
          <p:nvPr/>
        </p:nvSpPr>
        <p:spPr>
          <a:xfrm>
            <a:off x="10412074" y="3733515"/>
            <a:ext cx="1130066"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1100" dirty="0">
                <a:solidFill>
                  <a:schemeClr val="bg1"/>
                </a:solidFill>
                <a:latin typeface="Tahoma" panose="020B0604030504040204" pitchFamily="34" charset="0"/>
                <a:ea typeface="Tahoma" panose="020B0604030504040204" pitchFamily="34" charset="0"/>
                <a:cs typeface="Tahoma" panose="020B0604030504040204" pitchFamily="34" charset="0"/>
              </a:rPr>
              <a:t>bolj pomembno</a:t>
            </a:r>
          </a:p>
        </p:txBody>
      </p:sp>
      <p:sp>
        <p:nvSpPr>
          <p:cNvPr id="57" name="Pravokotnik 24">
            <a:extLst>
              <a:ext uri="{FF2B5EF4-FFF2-40B4-BE49-F238E27FC236}">
                <a16:creationId xmlns:a16="http://schemas.microsoft.com/office/drawing/2014/main" id="{B2655DEF-F5CC-4EDD-99F0-3138CC21244D}"/>
              </a:ext>
            </a:extLst>
          </p:cNvPr>
          <p:cNvSpPr/>
          <p:nvPr/>
        </p:nvSpPr>
        <p:spPr>
          <a:xfrm>
            <a:off x="10412074" y="4693955"/>
            <a:ext cx="1130066"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1100" dirty="0">
                <a:solidFill>
                  <a:schemeClr val="bg1"/>
                </a:solidFill>
                <a:latin typeface="Tahoma" panose="020B0604030504040204" pitchFamily="34" charset="0"/>
                <a:ea typeface="Tahoma" panose="020B0604030504040204" pitchFamily="34" charset="0"/>
                <a:cs typeface="Tahoma" panose="020B0604030504040204" pitchFamily="34" charset="0"/>
              </a:rPr>
              <a:t>manj pomembno</a:t>
            </a:r>
          </a:p>
        </p:txBody>
      </p:sp>
      <p:pic>
        <p:nvPicPr>
          <p:cNvPr id="58" name="Slika 29">
            <a:extLst>
              <a:ext uri="{FF2B5EF4-FFF2-40B4-BE49-F238E27FC236}">
                <a16:creationId xmlns:a16="http://schemas.microsoft.com/office/drawing/2014/main" id="{7297FAE4-0010-4EEA-9BFA-7780EE245408}"/>
              </a:ext>
            </a:extLst>
          </p:cNvPr>
          <p:cNvPicPr>
            <a:picLocks noChangeAspect="1"/>
          </p:cNvPicPr>
          <p:nvPr/>
        </p:nvPicPr>
        <p:blipFill>
          <a:blip r:embed="rId7"/>
          <a:stretch>
            <a:fillRect/>
          </a:stretch>
        </p:blipFill>
        <p:spPr>
          <a:xfrm>
            <a:off x="6713327" y="2943638"/>
            <a:ext cx="4578493" cy="3011685"/>
          </a:xfrm>
          <a:prstGeom prst="rect">
            <a:avLst/>
          </a:prstGeom>
        </p:spPr>
      </p:pic>
      <p:pic>
        <p:nvPicPr>
          <p:cNvPr id="59" name="Slika 2" descr="Slika, ki vsebuje besede izrezek&#10;&#10;Opis, ustvarjen z visoko stopnjo zanesljivosti.">
            <a:extLst>
              <a:ext uri="{FF2B5EF4-FFF2-40B4-BE49-F238E27FC236}">
                <a16:creationId xmlns:a16="http://schemas.microsoft.com/office/drawing/2014/main" id="{1B27D17F-BAE6-42BE-A267-853D882B0CD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74800" y="6563989"/>
            <a:ext cx="1062375" cy="226800"/>
          </a:xfrm>
          <a:prstGeom prst="rect">
            <a:avLst/>
          </a:prstGeom>
        </p:spPr>
      </p:pic>
      <p:sp>
        <p:nvSpPr>
          <p:cNvPr id="60" name="Označba mesta številke diapozitiva 1">
            <a:extLst>
              <a:ext uri="{FF2B5EF4-FFF2-40B4-BE49-F238E27FC236}">
                <a16:creationId xmlns:a16="http://schemas.microsoft.com/office/drawing/2014/main" id="{AD3F8FB2-344D-4092-8866-272E4A58FA73}"/>
              </a:ext>
            </a:extLst>
          </p:cNvPr>
          <p:cNvSpPr>
            <a:spLocks noGrp="1"/>
          </p:cNvSpPr>
          <p:nvPr>
            <p:ph type="sldNum" sz="quarter" idx="12"/>
          </p:nvPr>
        </p:nvSpPr>
        <p:spPr>
          <a:xfrm>
            <a:off x="11818229" y="6492875"/>
            <a:ext cx="358677" cy="365125"/>
          </a:xfrm>
        </p:spPr>
        <p:txBody>
          <a:bodyPr/>
          <a:lstStyle/>
          <a:p>
            <a:fld id="{C64449EC-3553-4FFE-B6F3-FE4CC98C343D}" type="slidenum">
              <a:rPr lang="sl-SI"/>
              <a:t>14</a:t>
            </a:fld>
            <a:endParaRPr lang="sl-SI" dirty="0"/>
          </a:p>
        </p:txBody>
      </p:sp>
    </p:spTree>
    <p:extLst>
      <p:ext uri="{BB962C8B-B14F-4D97-AF65-F5344CB8AC3E}">
        <p14:creationId xmlns:p14="http://schemas.microsoft.com/office/powerpoint/2010/main" val="16094757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descr="Slika, ki vsebuje besede nebo, oseba, trava, zunanje&#10;&#10;Opis, ustvarjen z zelo visoko stopnjo zanesljivosti.">
            <a:extLst>
              <a:ext uri="{FF2B5EF4-FFF2-40B4-BE49-F238E27FC236}">
                <a16:creationId xmlns:a16="http://schemas.microsoft.com/office/drawing/2014/main" id="{C45783C3-5C04-48AF-B5EC-CBB4A975368D}"/>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2774"/>
            <a:ext cx="12192000" cy="6855226"/>
          </a:xfrm>
          <a:prstGeom prst="rect">
            <a:avLst/>
          </a:prstGeom>
        </p:spPr>
      </p:pic>
      <p:sp>
        <p:nvSpPr>
          <p:cNvPr id="31" name="Pravokotnik 30">
            <a:extLst>
              <a:ext uri="{FF2B5EF4-FFF2-40B4-BE49-F238E27FC236}">
                <a16:creationId xmlns:a16="http://schemas.microsoft.com/office/drawing/2014/main" id="{8C97DCE6-6EF0-45AA-9F72-65774A136631}"/>
              </a:ext>
            </a:extLst>
          </p:cNvPr>
          <p:cNvSpPr/>
          <p:nvPr/>
        </p:nvSpPr>
        <p:spPr>
          <a:xfrm>
            <a:off x="-15094" y="-7737"/>
            <a:ext cx="12192000" cy="6857999"/>
          </a:xfrm>
          <a:prstGeom prst="rect">
            <a:avLst/>
          </a:prstGeom>
          <a:solidFill>
            <a:schemeClr val="tx1">
              <a:lumMod val="95000"/>
              <a:lumOff val="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7" name="Slika 26" descr="Slika, ki vsebuje besede vektorska grafika&#10;&#10;Opis, ustvarjen z visoko stopnjo zanesljivosti.">
            <a:extLst>
              <a:ext uri="{FF2B5EF4-FFF2-40B4-BE49-F238E27FC236}">
                <a16:creationId xmlns:a16="http://schemas.microsoft.com/office/drawing/2014/main" id="{B88A4B27-5621-4C33-BA9F-9A8698F5E2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174" y="948444"/>
            <a:ext cx="3254928" cy="528977"/>
          </a:xfrm>
          <a:prstGeom prst="rect">
            <a:avLst/>
          </a:prstGeom>
          <a:solidFill>
            <a:srgbClr val="FAA61C"/>
          </a:solidFill>
        </p:spPr>
      </p:pic>
      <p:sp>
        <p:nvSpPr>
          <p:cNvPr id="8" name="Pravokotnik 7">
            <a:extLst>
              <a:ext uri="{FF2B5EF4-FFF2-40B4-BE49-F238E27FC236}">
                <a16:creationId xmlns:a16="http://schemas.microsoft.com/office/drawing/2014/main" id="{B2F6FD53-19A6-429A-8A00-EC3EB3FA1E5B}"/>
              </a:ext>
            </a:extLst>
          </p:cNvPr>
          <p:cNvSpPr/>
          <p:nvPr/>
        </p:nvSpPr>
        <p:spPr>
          <a:xfrm>
            <a:off x="495103" y="1005182"/>
            <a:ext cx="3145719" cy="430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1400" b="1" dirty="0">
                <a:latin typeface="Tahoma" panose="020B0604030504040204" pitchFamily="34" charset="0"/>
                <a:ea typeface="Tahoma" panose="020B0604030504040204" pitchFamily="34" charset="0"/>
                <a:cs typeface="Tahoma" panose="020B0604030504040204" pitchFamily="34" charset="0"/>
              </a:rPr>
              <a:t>SKLOP 1: ODNOS DO HRANE V SPLOŠNEM</a:t>
            </a:r>
            <a:endParaRPr kumimoji="0" lang="sl-SI" sz="1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Pravokotnik 18">
            <a:extLst>
              <a:ext uri="{FF2B5EF4-FFF2-40B4-BE49-F238E27FC236}">
                <a16:creationId xmlns:a16="http://schemas.microsoft.com/office/drawing/2014/main" id="{95406175-A35B-4AD1-921B-F8AAA8699D48}"/>
              </a:ext>
            </a:extLst>
          </p:cNvPr>
          <p:cNvSpPr/>
          <p:nvPr/>
        </p:nvSpPr>
        <p:spPr>
          <a:xfrm>
            <a:off x="439104" y="1455117"/>
            <a:ext cx="1305877"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sl-SI" sz="1100" b="1" dirty="0">
                <a:solidFill>
                  <a:prstClr val="white"/>
                </a:solidFill>
                <a:latin typeface="Tahoma" panose="020B0604030504040204" pitchFamily="34" charset="0"/>
                <a:ea typeface="Tahoma" panose="020B0604030504040204" pitchFamily="34" charset="0"/>
                <a:cs typeface="Tahoma" panose="020B0604030504040204" pitchFamily="34" charset="0"/>
              </a:rPr>
              <a:t>LASTNOSTI</a:t>
            </a:r>
            <a:endParaRPr kumimoji="0" lang="sl-SI" sz="11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Text Box 14">
            <a:extLst>
              <a:ext uri="{FF2B5EF4-FFF2-40B4-BE49-F238E27FC236}">
                <a16:creationId xmlns:a16="http://schemas.microsoft.com/office/drawing/2014/main" id="{8CF665CC-F823-41AA-AF19-31306916339F}"/>
              </a:ext>
            </a:extLst>
          </p:cNvPr>
          <p:cNvSpPr txBox="1">
            <a:spLocks noChangeArrowheads="1"/>
          </p:cNvSpPr>
          <p:nvPr/>
        </p:nvSpPr>
        <p:spPr bwMode="auto">
          <a:xfrm>
            <a:off x="439104" y="1683161"/>
            <a:ext cx="3293998" cy="1323439"/>
          </a:xfrm>
          <a:prstGeom prst="rect">
            <a:avLst/>
          </a:prstGeom>
          <a:noFill/>
          <a:ln w="9525">
            <a:noFill/>
            <a:miter lim="800000"/>
            <a:headEnd/>
            <a:tailEnd/>
          </a:ln>
        </p:spPr>
        <p:txBody>
          <a:bodyPr wrap="square">
            <a:spAutoFit/>
          </a:bodyPr>
          <a:lstStyle/>
          <a:p>
            <a:pPr marL="0" lvl="1" indent="-72000">
              <a:buFont typeface="Arial" panose="020B0604020202020204" pitchFamily="34" charset="0"/>
              <a:buChar char="•"/>
            </a:pPr>
            <a:r>
              <a:rPr lang="sl-SI" sz="1000" dirty="0">
                <a:solidFill>
                  <a:prstClr val="white"/>
                </a:solidFill>
                <a:latin typeface="Tahoma" panose="020B0604030504040204" pitchFamily="34" charset="0"/>
                <a:ea typeface="Tahoma" panose="020B0604030504040204" pitchFamily="34" charset="0"/>
                <a:cs typeface="Tahoma" panose="020B0604030504040204" pitchFamily="34" charset="0"/>
              </a:rPr>
              <a:t>Večinoma se prehranjujem zdravo</a:t>
            </a:r>
          </a:p>
          <a:p>
            <a:pPr marL="0" lvl="1" indent="-72000">
              <a:buFont typeface="Arial" panose="020B0604020202020204" pitchFamily="34" charset="0"/>
              <a:buChar char="•"/>
            </a:pPr>
            <a:r>
              <a:rPr lang="sl-SI" sz="1000" dirty="0">
                <a:solidFill>
                  <a:prstClr val="white"/>
                </a:solidFill>
                <a:latin typeface="Tahoma" panose="020B0604030504040204" pitchFamily="34" charset="0"/>
                <a:ea typeface="Tahoma" panose="020B0604030504040204" pitchFamily="34" charset="0"/>
                <a:cs typeface="Tahoma" panose="020B0604030504040204" pitchFamily="34" charset="0"/>
              </a:rPr>
              <a:t>Obroke običajno načrtujem v naprej</a:t>
            </a:r>
          </a:p>
          <a:p>
            <a:pPr marL="0" lvl="1" indent="-72000">
              <a:buFont typeface="Arial" panose="020B0604020202020204" pitchFamily="34" charset="0"/>
              <a:buChar char="•"/>
            </a:pPr>
            <a:r>
              <a:rPr lang="sl-SI" sz="1000" dirty="0">
                <a:solidFill>
                  <a:prstClr val="white"/>
                </a:solidFill>
                <a:latin typeface="Tahoma" panose="020B0604030504040204" pitchFamily="34" charset="0"/>
                <a:ea typeface="Tahoma" panose="020B0604030504040204" pitchFamily="34" charset="0"/>
                <a:cs typeface="Tahoma" panose="020B0604030504040204" pitchFamily="34" charset="0"/>
              </a:rPr>
              <a:t>Bolj pomembna mi je sestava hrane kot njen okus</a:t>
            </a:r>
          </a:p>
          <a:p>
            <a:pPr marL="0" lvl="1" indent="-72000">
              <a:buFont typeface="Arial" panose="020B0604020202020204" pitchFamily="34" charset="0"/>
              <a:buChar char="•"/>
            </a:pPr>
            <a:r>
              <a:rPr lang="sl-SI" sz="1000" dirty="0">
                <a:solidFill>
                  <a:prstClr val="white"/>
                </a:solidFill>
                <a:latin typeface="Tahoma" panose="020B0604030504040204" pitchFamily="34" charset="0"/>
                <a:ea typeface="Tahoma" panose="020B0604030504040204" pitchFamily="34" charset="0"/>
                <a:cs typeface="Tahoma" panose="020B0604030504040204" pitchFamily="34" charset="0"/>
              </a:rPr>
              <a:t>O zdravi prehrani vem več kot večina ljudi</a:t>
            </a:r>
          </a:p>
          <a:p>
            <a:pPr marL="0" lvl="1" indent="-72000">
              <a:buFont typeface="Arial" panose="020B0604020202020204" pitchFamily="34" charset="0"/>
              <a:buChar char="•"/>
            </a:pPr>
            <a:r>
              <a:rPr lang="sl-SI" sz="1000" dirty="0">
                <a:solidFill>
                  <a:prstClr val="white"/>
                </a:solidFill>
                <a:latin typeface="Tahoma" panose="020B0604030504040204" pitchFamily="34" charset="0"/>
                <a:ea typeface="Tahoma" panose="020B0604030504040204" pitchFamily="34" charset="0"/>
                <a:cs typeface="Tahoma" panose="020B0604030504040204" pitchFamily="34" charset="0"/>
              </a:rPr>
              <a:t>Ne obremenjujem se z zdravim prehranjevanjem</a:t>
            </a:r>
          </a:p>
          <a:p>
            <a:pPr marL="0" lvl="1" indent="-72000">
              <a:buFont typeface="Arial" panose="020B0604020202020204" pitchFamily="34" charset="0"/>
              <a:buChar char="•"/>
            </a:pPr>
            <a:r>
              <a:rPr lang="sl-SI" sz="1000" dirty="0">
                <a:solidFill>
                  <a:prstClr val="white"/>
                </a:solidFill>
                <a:latin typeface="Tahoma" panose="020B0604030504040204" pitchFamily="34" charset="0"/>
                <a:ea typeface="Tahoma" panose="020B0604030504040204" pitchFamily="34" charset="0"/>
                <a:cs typeface="Tahoma" panose="020B0604030504040204" pitchFamily="34" charset="0"/>
              </a:rPr>
              <a:t>Ko izbiram hrano, se odločam glede na trenutno željo</a:t>
            </a:r>
          </a:p>
          <a:p>
            <a:pPr marL="0" lvl="1" indent="-72000">
              <a:buFont typeface="Arial" panose="020B0604020202020204" pitchFamily="34" charset="0"/>
              <a:buChar char="•"/>
            </a:pPr>
            <a:r>
              <a:rPr lang="sl-SI" sz="1000" dirty="0">
                <a:solidFill>
                  <a:prstClr val="white"/>
                </a:solidFill>
                <a:latin typeface="Tahoma" panose="020B0604030504040204" pitchFamily="34" charset="0"/>
                <a:ea typeface="Tahoma" panose="020B0604030504040204" pitchFamily="34" charset="0"/>
                <a:cs typeface="Tahoma" panose="020B0604030504040204" pitchFamily="34" charset="0"/>
              </a:rPr>
              <a:t>Pri hrani mi je najbolj pomemben okus</a:t>
            </a:r>
          </a:p>
          <a:p>
            <a:pPr marL="0" lvl="1" indent="-72000">
              <a:buFont typeface="Arial" panose="020B0604020202020204" pitchFamily="34" charset="0"/>
              <a:buChar char="•"/>
            </a:pPr>
            <a:r>
              <a:rPr lang="sl-SI" sz="1000" dirty="0">
                <a:solidFill>
                  <a:prstClr val="white"/>
                </a:solidFill>
                <a:latin typeface="Tahoma" panose="020B0604030504040204" pitchFamily="34" charset="0"/>
                <a:ea typeface="Tahoma" panose="020B0604030504040204" pitchFamily="34" charset="0"/>
                <a:cs typeface="Tahoma" panose="020B0604030504040204" pitchFamily="34" charset="0"/>
              </a:rPr>
              <a:t>Hrana mi predstavlja vir užitka</a:t>
            </a:r>
            <a:endParaRPr kumimoji="0" lang="sl-SI" sz="1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0" name="Označba mesta številke diapozitiva 1">
            <a:extLst>
              <a:ext uri="{FF2B5EF4-FFF2-40B4-BE49-F238E27FC236}">
                <a16:creationId xmlns:a16="http://schemas.microsoft.com/office/drawing/2014/main" id="{9FC122E2-85A2-4E1E-88C8-C52D8323C6F1}"/>
              </a:ext>
            </a:extLst>
          </p:cNvPr>
          <p:cNvSpPr>
            <a:spLocks noGrp="1"/>
          </p:cNvSpPr>
          <p:nvPr>
            <p:ph type="sldNum" sz="quarter" idx="12"/>
          </p:nvPr>
        </p:nvSpPr>
        <p:spPr>
          <a:xfrm>
            <a:off x="11818229" y="6492875"/>
            <a:ext cx="358677" cy="365125"/>
          </a:xfrm>
        </p:spPr>
        <p:txBody>
          <a:bodyPr/>
          <a:lstStyle/>
          <a:p>
            <a:fld id="{C64449EC-3553-4FFE-B6F3-FE4CC98C343D}" type="slidenum">
              <a:rPr lang="sl-SI" smtClean="0"/>
              <a:t>15</a:t>
            </a:fld>
            <a:endParaRPr lang="sl-SI" dirty="0"/>
          </a:p>
        </p:txBody>
      </p:sp>
      <p:pic>
        <p:nvPicPr>
          <p:cNvPr id="32" name="Slika 2" descr="Slika, ki vsebuje besede izrezek&#10;&#10;Opis, ustvarjen z visoko stopnjo zanesljivosti.">
            <a:extLst>
              <a:ext uri="{FF2B5EF4-FFF2-40B4-BE49-F238E27FC236}">
                <a16:creationId xmlns:a16="http://schemas.microsoft.com/office/drawing/2014/main" id="{4C174B1D-9802-4DC1-B334-588945867B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74800" y="6572378"/>
            <a:ext cx="1062375" cy="226800"/>
          </a:xfrm>
          <a:prstGeom prst="rect">
            <a:avLst/>
          </a:prstGeom>
        </p:spPr>
      </p:pic>
      <p:sp>
        <p:nvSpPr>
          <p:cNvPr id="42" name="Pravokotnik 18">
            <a:extLst>
              <a:ext uri="{FF2B5EF4-FFF2-40B4-BE49-F238E27FC236}">
                <a16:creationId xmlns:a16="http://schemas.microsoft.com/office/drawing/2014/main" id="{DE6B6D08-5068-43BA-885A-0BF4856C0173}"/>
              </a:ext>
            </a:extLst>
          </p:cNvPr>
          <p:cNvSpPr/>
          <p:nvPr/>
        </p:nvSpPr>
        <p:spPr>
          <a:xfrm>
            <a:off x="4249103" y="1476368"/>
            <a:ext cx="1305877"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sl-SI" sz="1100" b="1" dirty="0">
                <a:solidFill>
                  <a:prstClr val="white"/>
                </a:solidFill>
                <a:latin typeface="Tahoma" panose="020B0604030504040204" pitchFamily="34" charset="0"/>
                <a:ea typeface="Tahoma" panose="020B0604030504040204" pitchFamily="34" charset="0"/>
                <a:cs typeface="Tahoma" panose="020B0604030504040204" pitchFamily="34" charset="0"/>
              </a:rPr>
              <a:t>LASTNOSTI</a:t>
            </a:r>
            <a:endParaRPr kumimoji="0" lang="sl-SI" sz="11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3" name="Text Box 14">
            <a:extLst>
              <a:ext uri="{FF2B5EF4-FFF2-40B4-BE49-F238E27FC236}">
                <a16:creationId xmlns:a16="http://schemas.microsoft.com/office/drawing/2014/main" id="{57506F55-8D8A-46BC-B05A-02FE379D3BB6}"/>
              </a:ext>
            </a:extLst>
          </p:cNvPr>
          <p:cNvSpPr txBox="1">
            <a:spLocks noChangeArrowheads="1"/>
          </p:cNvSpPr>
          <p:nvPr/>
        </p:nvSpPr>
        <p:spPr bwMode="auto">
          <a:xfrm>
            <a:off x="4232325" y="1683074"/>
            <a:ext cx="3384879" cy="1785104"/>
          </a:xfrm>
          <a:prstGeom prst="rect">
            <a:avLst/>
          </a:prstGeom>
          <a:noFill/>
          <a:ln w="9525">
            <a:noFill/>
            <a:miter lim="800000"/>
            <a:headEnd/>
            <a:tailEnd/>
          </a:ln>
        </p:spPr>
        <p:txBody>
          <a:bodyPr wrap="square">
            <a:spAutoFit/>
          </a:bodyPr>
          <a:lstStyle/>
          <a:p>
            <a:pPr marL="0" lvl="1" indent="-72000">
              <a:buFont typeface="Arial" panose="020B0604020202020204" pitchFamily="34" charset="0"/>
              <a:buChar char="•"/>
            </a:pPr>
            <a:r>
              <a:rPr lang="sl-SI" sz="1000" dirty="0">
                <a:solidFill>
                  <a:prstClr val="white"/>
                </a:solidFill>
                <a:latin typeface="Tahoma" panose="020B0604030504040204" pitchFamily="34" charset="0"/>
                <a:ea typeface="Tahoma" panose="020B0604030504040204" pitchFamily="34" charset="0"/>
                <a:cs typeface="Tahoma" panose="020B0604030504040204" pitchFamily="34" charset="0"/>
              </a:rPr>
              <a:t>nizka cena</a:t>
            </a:r>
          </a:p>
          <a:p>
            <a:pPr marL="0" lvl="1" indent="-72000">
              <a:buFont typeface="Arial" panose="020B0604020202020204" pitchFamily="34" charset="0"/>
              <a:buChar char="•"/>
            </a:pPr>
            <a:r>
              <a:rPr lang="sl-SI" sz="1000" dirty="0">
                <a:solidFill>
                  <a:prstClr val="white"/>
                </a:solidFill>
                <a:latin typeface="Tahoma" panose="020B0604030504040204" pitchFamily="34" charset="0"/>
                <a:ea typeface="Tahoma" panose="020B0604030504040204" pitchFamily="34" charset="0"/>
                <a:cs typeface="Tahoma" panose="020B0604030504040204" pitchFamily="34" charset="0"/>
              </a:rPr>
              <a:t>akcijska ponudba</a:t>
            </a:r>
          </a:p>
          <a:p>
            <a:pPr marL="0" lvl="1" indent="-72000">
              <a:buFont typeface="Arial" panose="020B0604020202020204" pitchFamily="34" charset="0"/>
              <a:buChar char="•"/>
            </a:pPr>
            <a:r>
              <a:rPr lang="sl-SI" sz="1000" dirty="0">
                <a:solidFill>
                  <a:prstClr val="white"/>
                </a:solidFill>
                <a:latin typeface="Tahoma" panose="020B0604030504040204" pitchFamily="34" charset="0"/>
                <a:ea typeface="Tahoma" panose="020B0604030504040204" pitchFamily="34" charset="0"/>
                <a:cs typeface="Tahoma" panose="020B0604030504040204" pitchFamily="34" charset="0"/>
              </a:rPr>
              <a:t>navedba kmetije iz katere izhaja</a:t>
            </a:r>
          </a:p>
          <a:p>
            <a:pPr marL="0" lvl="1" indent="-72000">
              <a:buFont typeface="Arial" panose="020B0604020202020204" pitchFamily="34" charset="0"/>
              <a:buChar char="•"/>
            </a:pPr>
            <a:r>
              <a:rPr lang="sl-SI" sz="1000" dirty="0">
                <a:solidFill>
                  <a:prstClr val="white"/>
                </a:solidFill>
                <a:latin typeface="Tahoma" panose="020B0604030504040204" pitchFamily="34" charset="0"/>
                <a:ea typeface="Tahoma" panose="020B0604030504040204" pitchFamily="34" charset="0"/>
                <a:cs typeface="Tahoma" panose="020B0604030504040204" pitchFamily="34" charset="0"/>
              </a:rPr>
              <a:t>primerna barva</a:t>
            </a:r>
          </a:p>
          <a:p>
            <a:pPr marL="0" lvl="1" indent="-72000">
              <a:buFont typeface="Arial" panose="020B0604020202020204" pitchFamily="34" charset="0"/>
              <a:buChar char="•"/>
            </a:pPr>
            <a:r>
              <a:rPr lang="sl-SI" sz="1000" dirty="0">
                <a:solidFill>
                  <a:prstClr val="white"/>
                </a:solidFill>
                <a:latin typeface="Tahoma" panose="020B0604030504040204" pitchFamily="34" charset="0"/>
                <a:ea typeface="Tahoma" panose="020B0604030504040204" pitchFamily="34" charset="0"/>
                <a:cs typeface="Tahoma" panose="020B0604030504040204" pitchFamily="34" charset="0"/>
              </a:rPr>
              <a:t>ustrezen vonj</a:t>
            </a:r>
          </a:p>
          <a:p>
            <a:pPr marL="0" lvl="1" indent="-72000">
              <a:buFont typeface="Arial" panose="020B0604020202020204" pitchFamily="34" charset="0"/>
              <a:buChar char="•"/>
            </a:pPr>
            <a:r>
              <a:rPr lang="sl-SI" sz="1000" dirty="0">
                <a:solidFill>
                  <a:prstClr val="white"/>
                </a:solidFill>
                <a:latin typeface="Tahoma" panose="020B0604030504040204" pitchFamily="34" charset="0"/>
                <a:ea typeface="Tahoma" panose="020B0604030504040204" pitchFamily="34" charset="0"/>
                <a:cs typeface="Tahoma" panose="020B0604030504040204" pitchFamily="34" charset="0"/>
              </a:rPr>
              <a:t>pridelano/vzrejeno v Sloveniji</a:t>
            </a:r>
          </a:p>
          <a:p>
            <a:pPr marL="0" lvl="1" indent="-72000">
              <a:buFont typeface="Arial" panose="020B0604020202020204" pitchFamily="34" charset="0"/>
              <a:buChar char="•"/>
            </a:pPr>
            <a:r>
              <a:rPr lang="sl-SI" sz="1000" dirty="0">
                <a:solidFill>
                  <a:prstClr val="white"/>
                </a:solidFill>
                <a:latin typeface="Tahoma" panose="020B0604030504040204" pitchFamily="34" charset="0"/>
                <a:ea typeface="Tahoma" panose="020B0604030504040204" pitchFamily="34" charset="0"/>
                <a:cs typeface="Tahoma" panose="020B0604030504040204" pitchFamily="34" charset="0"/>
              </a:rPr>
              <a:t>pridelano v EU</a:t>
            </a:r>
          </a:p>
          <a:p>
            <a:pPr marL="0" lvl="1" indent="-72000">
              <a:buFont typeface="Arial" panose="020B0604020202020204" pitchFamily="34" charset="0"/>
              <a:buChar char="•"/>
            </a:pPr>
            <a:r>
              <a:rPr lang="sl-SI" sz="1000" dirty="0">
                <a:solidFill>
                  <a:prstClr val="white"/>
                </a:solidFill>
                <a:latin typeface="Tahoma" panose="020B0604030504040204" pitchFamily="34" charset="0"/>
                <a:ea typeface="Tahoma" panose="020B0604030504040204" pitchFamily="34" charset="0"/>
                <a:cs typeface="Tahoma" panose="020B0604030504040204" pitchFamily="34" charset="0"/>
              </a:rPr>
              <a:t>pridelano izven EU</a:t>
            </a:r>
          </a:p>
          <a:p>
            <a:pPr marL="0" lvl="1" indent="-72000">
              <a:buFont typeface="Arial" panose="020B0604020202020204" pitchFamily="34" charset="0"/>
              <a:buChar char="•"/>
            </a:pPr>
            <a:r>
              <a:rPr lang="sl-SI" sz="1000" dirty="0">
                <a:solidFill>
                  <a:prstClr val="white"/>
                </a:solidFill>
                <a:latin typeface="Tahoma" panose="020B0604030504040204" pitchFamily="34" charset="0"/>
                <a:ea typeface="Tahoma" panose="020B0604030504040204" pitchFamily="34" charset="0"/>
                <a:cs typeface="Tahoma" panose="020B0604030504040204" pitchFamily="34" charset="0"/>
              </a:rPr>
              <a:t>ekološka pridelava</a:t>
            </a:r>
          </a:p>
          <a:p>
            <a:pPr marL="0" lvl="1" indent="-72000">
              <a:buFont typeface="Arial" panose="020B0604020202020204" pitchFamily="34" charset="0"/>
              <a:buChar char="•"/>
            </a:pPr>
            <a:r>
              <a:rPr lang="sl-SI" sz="1000" dirty="0">
                <a:solidFill>
                  <a:prstClr val="white"/>
                </a:solidFill>
                <a:latin typeface="Tahoma" panose="020B0604030504040204" pitchFamily="34" charset="0"/>
                <a:ea typeface="Tahoma" panose="020B0604030504040204" pitchFamily="34" charset="0"/>
                <a:cs typeface="Tahoma" panose="020B0604030504040204" pitchFamily="34" charset="0"/>
              </a:rPr>
              <a:t>integrirana pridelava</a:t>
            </a:r>
          </a:p>
          <a:p>
            <a:pPr marL="0" lvl="1" indent="-72000">
              <a:buFont typeface="Arial" panose="020B0604020202020204" pitchFamily="34" charset="0"/>
              <a:buChar char="•"/>
            </a:pPr>
            <a:r>
              <a:rPr lang="sl-SI" sz="1000" dirty="0">
                <a:solidFill>
                  <a:prstClr val="white"/>
                </a:solidFill>
                <a:latin typeface="Tahoma" panose="020B0604030504040204" pitchFamily="34" charset="0"/>
                <a:ea typeface="Tahoma" panose="020B0604030504040204" pitchFamily="34" charset="0"/>
                <a:cs typeface="Tahoma" panose="020B0604030504040204" pitchFamily="34" charset="0"/>
              </a:rPr>
              <a:t>oznaka »Izbrana kakovost Slovenije«</a:t>
            </a:r>
          </a:p>
        </p:txBody>
      </p:sp>
      <p:sp>
        <p:nvSpPr>
          <p:cNvPr id="46" name="Pravokotnik 18">
            <a:extLst>
              <a:ext uri="{FF2B5EF4-FFF2-40B4-BE49-F238E27FC236}">
                <a16:creationId xmlns:a16="http://schemas.microsoft.com/office/drawing/2014/main" id="{DFAF1EF0-44FB-4EC1-91BB-30C0B109E27A}"/>
              </a:ext>
            </a:extLst>
          </p:cNvPr>
          <p:cNvSpPr/>
          <p:nvPr/>
        </p:nvSpPr>
        <p:spPr>
          <a:xfrm>
            <a:off x="8027966" y="1455117"/>
            <a:ext cx="1305877"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sl-SI" sz="1100" b="1" dirty="0">
                <a:solidFill>
                  <a:prstClr val="white"/>
                </a:solidFill>
                <a:latin typeface="Tahoma" panose="020B0604030504040204" pitchFamily="34" charset="0"/>
                <a:ea typeface="Tahoma" panose="020B0604030504040204" pitchFamily="34" charset="0"/>
                <a:cs typeface="Tahoma" panose="020B0604030504040204" pitchFamily="34" charset="0"/>
              </a:rPr>
              <a:t>LASTNOSTI</a:t>
            </a:r>
            <a:endParaRPr kumimoji="0" lang="sl-SI" sz="11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7" name="Text Box 14">
            <a:extLst>
              <a:ext uri="{FF2B5EF4-FFF2-40B4-BE49-F238E27FC236}">
                <a16:creationId xmlns:a16="http://schemas.microsoft.com/office/drawing/2014/main" id="{756E98A1-3A86-42BC-BCF9-609B115C1112}"/>
              </a:ext>
            </a:extLst>
          </p:cNvPr>
          <p:cNvSpPr txBox="1">
            <a:spLocks noChangeArrowheads="1"/>
          </p:cNvSpPr>
          <p:nvPr/>
        </p:nvSpPr>
        <p:spPr bwMode="auto">
          <a:xfrm>
            <a:off x="8095078" y="1739841"/>
            <a:ext cx="3384879" cy="2246769"/>
          </a:xfrm>
          <a:prstGeom prst="rect">
            <a:avLst/>
          </a:prstGeom>
          <a:noFill/>
          <a:ln w="9525">
            <a:noFill/>
            <a:miter lim="800000"/>
            <a:headEnd/>
            <a:tailEnd/>
          </a:ln>
        </p:spPr>
        <p:txBody>
          <a:bodyPr wrap="square">
            <a:spAutoFit/>
          </a:bodyPr>
          <a:lstStyle/>
          <a:p>
            <a:pPr marL="0" lvl="1" indent="-72000">
              <a:buFont typeface="Arial" panose="020B0604020202020204" pitchFamily="34" charset="0"/>
              <a:buChar char="•"/>
            </a:pPr>
            <a:r>
              <a:rPr lang="sl-SI" sz="1000" dirty="0">
                <a:solidFill>
                  <a:prstClr val="white"/>
                </a:solidFill>
                <a:latin typeface="Tahoma" panose="020B0604030504040204" pitchFamily="34" charset="0"/>
                <a:ea typeface="Tahoma" panose="020B0604030504040204" pitchFamily="34" charset="0"/>
                <a:cs typeface="Tahoma" panose="020B0604030504040204" pitchFamily="34" charset="0"/>
              </a:rPr>
              <a:t>živeti aktivno življenje</a:t>
            </a:r>
          </a:p>
          <a:p>
            <a:pPr marL="0" lvl="1" indent="-72000">
              <a:buFont typeface="Arial" panose="020B0604020202020204" pitchFamily="34" charset="0"/>
              <a:buChar char="•"/>
            </a:pPr>
            <a:r>
              <a:rPr lang="sl-SI" sz="1000" dirty="0">
                <a:solidFill>
                  <a:prstClr val="white"/>
                </a:solidFill>
                <a:latin typeface="Tahoma" panose="020B0604030504040204" pitchFamily="34" charset="0"/>
                <a:ea typeface="Tahoma" panose="020B0604030504040204" pitchFamily="34" charset="0"/>
                <a:cs typeface="Tahoma" panose="020B0604030504040204" pitchFamily="34" charset="0"/>
              </a:rPr>
              <a:t>živeti raznoliko življenje</a:t>
            </a:r>
          </a:p>
          <a:p>
            <a:pPr marL="0" lvl="1" indent="-72000">
              <a:buFont typeface="Arial" panose="020B0604020202020204" pitchFamily="34" charset="0"/>
              <a:buChar char="•"/>
            </a:pPr>
            <a:r>
              <a:rPr lang="sl-SI" sz="1000" dirty="0">
                <a:solidFill>
                  <a:prstClr val="white"/>
                </a:solidFill>
                <a:latin typeface="Tahoma" panose="020B0604030504040204" pitchFamily="34" charset="0"/>
                <a:ea typeface="Tahoma" panose="020B0604030504040204" pitchFamily="34" charset="0"/>
                <a:cs typeface="Tahoma" panose="020B0604030504040204" pitchFamily="34" charset="0"/>
              </a:rPr>
              <a:t>ukvarjati se s športom</a:t>
            </a:r>
          </a:p>
          <a:p>
            <a:pPr marL="0" lvl="1" indent="-72000">
              <a:buFont typeface="Arial" panose="020B0604020202020204" pitchFamily="34" charset="0"/>
              <a:buChar char="•"/>
            </a:pPr>
            <a:r>
              <a:rPr lang="sl-SI" sz="1000" dirty="0">
                <a:solidFill>
                  <a:prstClr val="white"/>
                </a:solidFill>
                <a:latin typeface="Tahoma" panose="020B0604030504040204" pitchFamily="34" charset="0"/>
                <a:ea typeface="Tahoma" panose="020B0604030504040204" pitchFamily="34" charset="0"/>
                <a:cs typeface="Tahoma" panose="020B0604030504040204" pitchFamily="34" charset="0"/>
              </a:rPr>
              <a:t>veliko potovati</a:t>
            </a:r>
          </a:p>
          <a:p>
            <a:pPr marL="0" lvl="1" indent="-72000">
              <a:buFont typeface="Arial" panose="020B0604020202020204" pitchFamily="34" charset="0"/>
              <a:buChar char="•"/>
            </a:pPr>
            <a:r>
              <a:rPr lang="sl-SI" sz="1000" dirty="0">
                <a:solidFill>
                  <a:prstClr val="white"/>
                </a:solidFill>
                <a:latin typeface="Tahoma" panose="020B0604030504040204" pitchFamily="34" charset="0"/>
                <a:ea typeface="Tahoma" panose="020B0604030504040204" pitchFamily="34" charset="0"/>
                <a:cs typeface="Tahoma" panose="020B0604030504040204" pitchFamily="34" charset="0"/>
              </a:rPr>
              <a:t>živeti zadovoljno družinsko življenje</a:t>
            </a:r>
          </a:p>
          <a:p>
            <a:pPr marL="0" lvl="1" indent="-72000">
              <a:buFont typeface="Arial" panose="020B0604020202020204" pitchFamily="34" charset="0"/>
              <a:buChar char="•"/>
            </a:pPr>
            <a:r>
              <a:rPr lang="sl-SI" sz="1000" dirty="0">
                <a:solidFill>
                  <a:prstClr val="white"/>
                </a:solidFill>
                <a:latin typeface="Tahoma" panose="020B0604030504040204" pitchFamily="34" charset="0"/>
                <a:ea typeface="Tahoma" panose="020B0604030504040204" pitchFamily="34" charset="0"/>
                <a:cs typeface="Tahoma" panose="020B0604030504040204" pitchFamily="34" charset="0"/>
              </a:rPr>
              <a:t>imeti bogato družabno življenje</a:t>
            </a:r>
          </a:p>
          <a:p>
            <a:pPr marL="0" lvl="1" indent="-72000">
              <a:buFont typeface="Arial" panose="020B0604020202020204" pitchFamily="34" charset="0"/>
              <a:buChar char="•"/>
            </a:pPr>
            <a:r>
              <a:rPr lang="sl-SI" sz="1000" dirty="0">
                <a:solidFill>
                  <a:prstClr val="white"/>
                </a:solidFill>
                <a:latin typeface="Tahoma" panose="020B0604030504040204" pitchFamily="34" charset="0"/>
                <a:ea typeface="Tahoma" panose="020B0604030504040204" pitchFamily="34" charset="0"/>
                <a:cs typeface="Tahoma" panose="020B0604030504040204" pitchFamily="34" charset="0"/>
              </a:rPr>
              <a:t>se zabavati</a:t>
            </a:r>
          </a:p>
          <a:p>
            <a:pPr marL="0" lvl="1" indent="-72000">
              <a:buFont typeface="Arial" panose="020B0604020202020204" pitchFamily="34" charset="0"/>
              <a:buChar char="•"/>
            </a:pPr>
            <a:r>
              <a:rPr lang="sl-SI" sz="1000" dirty="0">
                <a:solidFill>
                  <a:prstClr val="white"/>
                </a:solidFill>
                <a:latin typeface="Tahoma" panose="020B0604030504040204" pitchFamily="34" charset="0"/>
                <a:ea typeface="Tahoma" panose="020B0604030504040204" pitchFamily="34" charset="0"/>
                <a:cs typeface="Tahoma" panose="020B0604030504040204" pitchFamily="34" charset="0"/>
              </a:rPr>
              <a:t>biti uspešen na poslovnem področju</a:t>
            </a:r>
          </a:p>
          <a:p>
            <a:pPr marL="0" lvl="1" indent="-72000">
              <a:buFont typeface="Arial" panose="020B0604020202020204" pitchFamily="34" charset="0"/>
              <a:buChar char="•"/>
            </a:pPr>
            <a:r>
              <a:rPr lang="sl-SI" sz="1000" dirty="0">
                <a:solidFill>
                  <a:prstClr val="white"/>
                </a:solidFill>
                <a:latin typeface="Tahoma" panose="020B0604030504040204" pitchFamily="34" charset="0"/>
                <a:ea typeface="Tahoma" panose="020B0604030504040204" pitchFamily="34" charset="0"/>
                <a:cs typeface="Tahoma" panose="020B0604030504040204" pitchFamily="34" charset="0"/>
              </a:rPr>
              <a:t>skrbeti za svoj privlačen videz</a:t>
            </a:r>
          </a:p>
          <a:p>
            <a:pPr marL="0" lvl="1" indent="-72000">
              <a:buFont typeface="Arial" panose="020B0604020202020204" pitchFamily="34" charset="0"/>
              <a:buChar char="•"/>
            </a:pPr>
            <a:r>
              <a:rPr lang="sl-SI" sz="1000" dirty="0">
                <a:solidFill>
                  <a:prstClr val="white"/>
                </a:solidFill>
                <a:latin typeface="Tahoma" panose="020B0604030504040204" pitchFamily="34" charset="0"/>
                <a:ea typeface="Tahoma" panose="020B0604030504040204" pitchFamily="34" charset="0"/>
                <a:cs typeface="Tahoma" panose="020B0604030504040204" pitchFamily="34" charset="0"/>
              </a:rPr>
              <a:t>privoščiti si vsaj nekaj prestiža</a:t>
            </a:r>
          </a:p>
          <a:p>
            <a:pPr marL="0" lvl="1" indent="-72000">
              <a:buFont typeface="Arial" panose="020B0604020202020204" pitchFamily="34" charset="0"/>
              <a:buChar char="•"/>
            </a:pPr>
            <a:r>
              <a:rPr lang="sl-SI" sz="1000" dirty="0">
                <a:solidFill>
                  <a:prstClr val="white"/>
                </a:solidFill>
                <a:latin typeface="Tahoma" panose="020B0604030504040204" pitchFamily="34" charset="0"/>
                <a:ea typeface="Tahoma" panose="020B0604030504040204" pitchFamily="34" charset="0"/>
                <a:cs typeface="Tahoma" panose="020B0604030504040204" pitchFamily="34" charset="0"/>
              </a:rPr>
              <a:t>slediti trendom</a:t>
            </a:r>
          </a:p>
          <a:p>
            <a:pPr marL="0" lvl="1" indent="-72000">
              <a:buFont typeface="Arial" panose="020B0604020202020204" pitchFamily="34" charset="0"/>
              <a:buChar char="•"/>
            </a:pPr>
            <a:r>
              <a:rPr lang="sl-SI" sz="1000" dirty="0">
                <a:solidFill>
                  <a:prstClr val="white"/>
                </a:solidFill>
                <a:latin typeface="Tahoma" panose="020B0604030504040204" pitchFamily="34" charset="0"/>
                <a:ea typeface="Tahoma" panose="020B0604030504040204" pitchFamily="34" charset="0"/>
                <a:cs typeface="Tahoma" panose="020B0604030504040204" pitchFamily="34" charset="0"/>
              </a:rPr>
              <a:t>živeti tako da bom čim dlje zdrav in vitalen</a:t>
            </a:r>
          </a:p>
          <a:p>
            <a:pPr marL="0" lvl="1" indent="-72000">
              <a:buFont typeface="Arial" panose="020B0604020202020204" pitchFamily="34" charset="0"/>
              <a:buChar char="•"/>
            </a:pPr>
            <a:r>
              <a:rPr lang="sl-SI" sz="1000" dirty="0">
                <a:solidFill>
                  <a:prstClr val="white"/>
                </a:solidFill>
                <a:latin typeface="Tahoma" panose="020B0604030504040204" pitchFamily="34" charset="0"/>
                <a:ea typeface="Tahoma" panose="020B0604030504040204" pitchFamily="34" charset="0"/>
                <a:cs typeface="Tahoma" panose="020B0604030504040204" pitchFamily="34" charset="0"/>
              </a:rPr>
              <a:t>skrbeti za okolje</a:t>
            </a:r>
          </a:p>
          <a:p>
            <a:pPr marL="0" lvl="1" indent="-72000">
              <a:buFont typeface="Arial" panose="020B0604020202020204" pitchFamily="34" charset="0"/>
              <a:buChar char="•"/>
            </a:pPr>
            <a:r>
              <a:rPr lang="sl-SI" sz="1000" dirty="0">
                <a:solidFill>
                  <a:prstClr val="white"/>
                </a:solidFill>
                <a:latin typeface="Tahoma" panose="020B0604030504040204" pitchFamily="34" charset="0"/>
                <a:ea typeface="Tahoma" panose="020B0604030504040204" pitchFamily="34" charset="0"/>
                <a:cs typeface="Tahoma" panose="020B0604030504040204" pitchFamily="34" charset="0"/>
              </a:rPr>
              <a:t>izstopati, biti drugačen od ostalih</a:t>
            </a:r>
          </a:p>
        </p:txBody>
      </p:sp>
      <p:pic>
        <p:nvPicPr>
          <p:cNvPr id="52" name="Slika 26" descr="Slika, ki vsebuje besede vektorska grafika&#10;&#10;Opis, ustvarjen z visoko stopnjo zanesljivosti.">
            <a:extLst>
              <a:ext uri="{FF2B5EF4-FFF2-40B4-BE49-F238E27FC236}">
                <a16:creationId xmlns:a16="http://schemas.microsoft.com/office/drawing/2014/main" id="{FEB063D1-AF20-4AA7-AE5F-EE6892C843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1125" y="950231"/>
            <a:ext cx="3254928" cy="528977"/>
          </a:xfrm>
          <a:prstGeom prst="rect">
            <a:avLst/>
          </a:prstGeom>
          <a:solidFill>
            <a:srgbClr val="FAA61C"/>
          </a:solidFill>
        </p:spPr>
      </p:pic>
      <p:sp>
        <p:nvSpPr>
          <p:cNvPr id="53" name="Pravokotnik 7">
            <a:extLst>
              <a:ext uri="{FF2B5EF4-FFF2-40B4-BE49-F238E27FC236}">
                <a16:creationId xmlns:a16="http://schemas.microsoft.com/office/drawing/2014/main" id="{1A6A2863-70C1-4647-8E3A-A7AA5C09EFFB}"/>
              </a:ext>
            </a:extLst>
          </p:cNvPr>
          <p:cNvSpPr/>
          <p:nvPr/>
        </p:nvSpPr>
        <p:spPr>
          <a:xfrm>
            <a:off x="4211125" y="996793"/>
            <a:ext cx="3254928" cy="430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1400" b="1" dirty="0">
                <a:latin typeface="Tahoma" panose="020B0604030504040204" pitchFamily="34" charset="0"/>
                <a:ea typeface="Tahoma" panose="020B0604030504040204" pitchFamily="34" charset="0"/>
                <a:cs typeface="Tahoma" panose="020B0604030504040204" pitchFamily="34" charset="0"/>
              </a:rPr>
              <a:t>SKLOP 2: LASTNOSTI, KI VPLIVAJO NA NAKUP ŽIVIL</a:t>
            </a:r>
            <a:endParaRPr kumimoji="0" lang="sl-SI" sz="1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4" name="Slika 26" descr="Slika, ki vsebuje besede vektorska grafika&#10;&#10;Opis, ustvarjen z visoko stopnjo zanesljivosti.">
            <a:extLst>
              <a:ext uri="{FF2B5EF4-FFF2-40B4-BE49-F238E27FC236}">
                <a16:creationId xmlns:a16="http://schemas.microsoft.com/office/drawing/2014/main" id="{20968F49-DCEC-47EA-B471-6397A52F8A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7966" y="951196"/>
            <a:ext cx="3254928" cy="528977"/>
          </a:xfrm>
          <a:prstGeom prst="rect">
            <a:avLst/>
          </a:prstGeom>
          <a:solidFill>
            <a:srgbClr val="FAA61C"/>
          </a:solidFill>
        </p:spPr>
      </p:pic>
      <p:sp>
        <p:nvSpPr>
          <p:cNvPr id="55" name="Pravokotnik 7">
            <a:extLst>
              <a:ext uri="{FF2B5EF4-FFF2-40B4-BE49-F238E27FC236}">
                <a16:creationId xmlns:a16="http://schemas.microsoft.com/office/drawing/2014/main" id="{DDBC361E-4C52-4675-8A45-2E7EEBAC607B}"/>
              </a:ext>
            </a:extLst>
          </p:cNvPr>
          <p:cNvSpPr/>
          <p:nvPr/>
        </p:nvSpPr>
        <p:spPr>
          <a:xfrm>
            <a:off x="8027966" y="997758"/>
            <a:ext cx="3254928" cy="430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1400" b="1" dirty="0">
                <a:latin typeface="Tahoma" panose="020B0604030504040204" pitchFamily="34" charset="0"/>
                <a:ea typeface="Tahoma" panose="020B0604030504040204" pitchFamily="34" charset="0"/>
                <a:cs typeface="Tahoma" panose="020B0604030504040204" pitchFamily="34" charset="0"/>
              </a:rPr>
              <a:t>SKLOP 3: VREDNOTE</a:t>
            </a:r>
            <a:endParaRPr kumimoji="0" lang="sl-SI" sz="1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6" name="Pravokotnik 18">
            <a:extLst>
              <a:ext uri="{FF2B5EF4-FFF2-40B4-BE49-F238E27FC236}">
                <a16:creationId xmlns:a16="http://schemas.microsoft.com/office/drawing/2014/main" id="{305A8729-CD1C-4A03-9894-897AE40E162C}"/>
              </a:ext>
            </a:extLst>
          </p:cNvPr>
          <p:cNvSpPr/>
          <p:nvPr/>
        </p:nvSpPr>
        <p:spPr>
          <a:xfrm>
            <a:off x="439104" y="3838929"/>
            <a:ext cx="1305877"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sl-SI" sz="11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Max </a:t>
            </a:r>
            <a:r>
              <a:rPr kumimoji="0" lang="sl-SI" sz="11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diff</a:t>
            </a:r>
            <a:r>
              <a:rPr kumimoji="0" lang="sl-SI" sz="11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lang="sl-SI" sz="1100" b="1" dirty="0">
                <a:solidFill>
                  <a:prstClr val="white"/>
                </a:solidFill>
                <a:latin typeface="Tahoma" panose="020B0604030504040204" pitchFamily="34" charset="0"/>
                <a:ea typeface="Tahoma" panose="020B0604030504040204" pitchFamily="34" charset="0"/>
                <a:cs typeface="Tahoma" panose="020B0604030504040204" pitchFamily="34" charset="0"/>
              </a:rPr>
              <a:t>načrt</a:t>
            </a:r>
            <a:endParaRPr kumimoji="0" lang="sl-SI" sz="11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7" name="Text Box 14">
            <a:extLst>
              <a:ext uri="{FF2B5EF4-FFF2-40B4-BE49-F238E27FC236}">
                <a16:creationId xmlns:a16="http://schemas.microsoft.com/office/drawing/2014/main" id="{FE94C81B-7C2C-4E70-9C3A-37E4B054F04F}"/>
              </a:ext>
            </a:extLst>
          </p:cNvPr>
          <p:cNvSpPr txBox="1">
            <a:spLocks noChangeArrowheads="1"/>
          </p:cNvSpPr>
          <p:nvPr/>
        </p:nvSpPr>
        <p:spPr bwMode="auto">
          <a:xfrm>
            <a:off x="478174" y="4131975"/>
            <a:ext cx="3293998" cy="553998"/>
          </a:xfrm>
          <a:prstGeom prst="rect">
            <a:avLst/>
          </a:prstGeom>
          <a:noFill/>
          <a:ln w="9525">
            <a:noFill/>
            <a:miter lim="800000"/>
            <a:headEnd/>
            <a:tailEnd/>
          </a:ln>
        </p:spPr>
        <p:txBody>
          <a:bodyPr wrap="square">
            <a:spAutoFit/>
          </a:bodyPr>
          <a:lstStyle/>
          <a:p>
            <a:pPr marL="0" lvl="1" indent="-72000">
              <a:buFont typeface="Arial" panose="020B0604020202020204" pitchFamily="34" charset="0"/>
              <a:buChar char="•"/>
            </a:pPr>
            <a:r>
              <a:rPr lang="sl-SI" altLang="sl-SI" sz="1000" dirty="0">
                <a:solidFill>
                  <a:prstClr val="white"/>
                </a:solidFill>
                <a:latin typeface="Tahoma" panose="020B0604030504040204" pitchFamily="34" charset="0"/>
                <a:ea typeface="Tahoma" panose="020B0604030504040204" pitchFamily="34" charset="0"/>
                <a:cs typeface="Tahoma" panose="020B0604030504040204" pitchFamily="34" charset="0"/>
              </a:rPr>
              <a:t>8</a:t>
            </a:r>
            <a:r>
              <a:rPr lang="en-US" altLang="sl-SI" sz="10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sl-SI" altLang="sl-SI" sz="1000" dirty="0">
                <a:solidFill>
                  <a:prstClr val="white"/>
                </a:solidFill>
                <a:latin typeface="Tahoma" panose="020B0604030504040204" pitchFamily="34" charset="0"/>
                <a:ea typeface="Tahoma" panose="020B0604030504040204" pitchFamily="34" charset="0"/>
                <a:cs typeface="Tahoma" panose="020B0604030504040204" pitchFamily="34" charset="0"/>
              </a:rPr>
              <a:t>lastnosti</a:t>
            </a:r>
            <a:endParaRPr lang="en-US" altLang="sl-SI" sz="100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0" lvl="1" indent="-72000">
              <a:buFont typeface="Arial" panose="020B0604020202020204" pitchFamily="34" charset="0"/>
              <a:buChar char="•"/>
            </a:pPr>
            <a:r>
              <a:rPr lang="sl-SI" altLang="sl-SI" sz="1000" dirty="0">
                <a:solidFill>
                  <a:prstClr val="white"/>
                </a:solidFill>
                <a:latin typeface="Tahoma" panose="020B0604030504040204" pitchFamily="34" charset="0"/>
                <a:ea typeface="Tahoma" panose="020B0604030504040204" pitchFamily="34" charset="0"/>
                <a:cs typeface="Tahoma" panose="020B0604030504040204" pitchFamily="34" charset="0"/>
              </a:rPr>
              <a:t>šest</a:t>
            </a:r>
            <a:r>
              <a:rPr lang="en-US" altLang="sl-SI" sz="10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sl-SI" altLang="sl-SI" sz="1000" dirty="0">
                <a:solidFill>
                  <a:prstClr val="white"/>
                </a:solidFill>
                <a:latin typeface="Tahoma" panose="020B0604030504040204" pitchFamily="34" charset="0"/>
                <a:ea typeface="Tahoma" panose="020B0604030504040204" pitchFamily="34" charset="0"/>
                <a:cs typeface="Tahoma" panose="020B0604030504040204" pitchFamily="34" charset="0"/>
              </a:rPr>
              <a:t>setov s tremi lastnostmi</a:t>
            </a:r>
            <a:endParaRPr lang="en-US" altLang="sl-SI" sz="100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0" lvl="1" indent="-72000">
              <a:buFont typeface="Arial" panose="020B0604020202020204" pitchFamily="34" charset="0"/>
              <a:buChar char="•"/>
            </a:pPr>
            <a:r>
              <a:rPr lang="en-US" altLang="sl-SI" sz="1000" dirty="0">
                <a:solidFill>
                  <a:prstClr val="white"/>
                </a:solidFill>
                <a:latin typeface="Tahoma" panose="020B0604030504040204" pitchFamily="34" charset="0"/>
                <a:ea typeface="Tahoma" panose="020B0604030504040204" pitchFamily="34" charset="0"/>
                <a:cs typeface="Tahoma" panose="020B0604030504040204" pitchFamily="34" charset="0"/>
              </a:rPr>
              <a:t>300 </a:t>
            </a:r>
            <a:r>
              <a:rPr lang="sl-SI" altLang="sl-SI" sz="1000" dirty="0">
                <a:solidFill>
                  <a:prstClr val="white"/>
                </a:solidFill>
                <a:latin typeface="Tahoma" panose="020B0604030504040204" pitchFamily="34" charset="0"/>
                <a:ea typeface="Tahoma" panose="020B0604030504040204" pitchFamily="34" charset="0"/>
                <a:cs typeface="Tahoma" panose="020B0604030504040204" pitchFamily="34" charset="0"/>
              </a:rPr>
              <a:t>verzij</a:t>
            </a:r>
            <a:endParaRPr lang="sl-SI" sz="10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58" name="Pravokotnik 18">
            <a:extLst>
              <a:ext uri="{FF2B5EF4-FFF2-40B4-BE49-F238E27FC236}">
                <a16:creationId xmlns:a16="http://schemas.microsoft.com/office/drawing/2014/main" id="{508E1B57-E901-41BE-A8C0-4223EFCCBF80}"/>
              </a:ext>
            </a:extLst>
          </p:cNvPr>
          <p:cNvSpPr/>
          <p:nvPr/>
        </p:nvSpPr>
        <p:spPr>
          <a:xfrm>
            <a:off x="4210033" y="3838929"/>
            <a:ext cx="1305877"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sl-SI" sz="11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Max </a:t>
            </a:r>
            <a:r>
              <a:rPr kumimoji="0" lang="sl-SI" sz="11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diff</a:t>
            </a:r>
            <a:r>
              <a:rPr kumimoji="0" lang="sl-SI" sz="11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lang="sl-SI" sz="1100" b="1" dirty="0">
                <a:solidFill>
                  <a:prstClr val="white"/>
                </a:solidFill>
                <a:latin typeface="Tahoma" panose="020B0604030504040204" pitchFamily="34" charset="0"/>
                <a:ea typeface="Tahoma" panose="020B0604030504040204" pitchFamily="34" charset="0"/>
                <a:cs typeface="Tahoma" panose="020B0604030504040204" pitchFamily="34" charset="0"/>
              </a:rPr>
              <a:t>načrt</a:t>
            </a:r>
            <a:endParaRPr kumimoji="0" lang="sl-SI" sz="11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9" name="Text Box 14">
            <a:extLst>
              <a:ext uri="{FF2B5EF4-FFF2-40B4-BE49-F238E27FC236}">
                <a16:creationId xmlns:a16="http://schemas.microsoft.com/office/drawing/2014/main" id="{D0BB133D-6603-46BC-AE0A-5F7029C52C56}"/>
              </a:ext>
            </a:extLst>
          </p:cNvPr>
          <p:cNvSpPr txBox="1">
            <a:spLocks noChangeArrowheads="1"/>
          </p:cNvSpPr>
          <p:nvPr/>
        </p:nvSpPr>
        <p:spPr bwMode="auto">
          <a:xfrm>
            <a:off x="4249103" y="4131975"/>
            <a:ext cx="3293998" cy="553998"/>
          </a:xfrm>
          <a:prstGeom prst="rect">
            <a:avLst/>
          </a:prstGeom>
          <a:noFill/>
          <a:ln w="9525">
            <a:noFill/>
            <a:miter lim="800000"/>
            <a:headEnd/>
            <a:tailEnd/>
          </a:ln>
        </p:spPr>
        <p:txBody>
          <a:bodyPr wrap="square">
            <a:spAutoFit/>
          </a:bodyPr>
          <a:lstStyle/>
          <a:p>
            <a:pPr marL="0" lvl="1" indent="-72000">
              <a:buFont typeface="Arial" panose="020B0604020202020204" pitchFamily="34" charset="0"/>
              <a:buChar char="•"/>
            </a:pPr>
            <a:r>
              <a:rPr lang="sl-SI" altLang="sl-SI" sz="1000" dirty="0">
                <a:solidFill>
                  <a:prstClr val="white"/>
                </a:solidFill>
                <a:latin typeface="Tahoma" panose="020B0604030504040204" pitchFamily="34" charset="0"/>
                <a:ea typeface="Tahoma" panose="020B0604030504040204" pitchFamily="34" charset="0"/>
                <a:cs typeface="Tahoma" panose="020B0604030504040204" pitchFamily="34" charset="0"/>
              </a:rPr>
              <a:t>11</a:t>
            </a:r>
            <a:r>
              <a:rPr lang="en-US" altLang="sl-SI" sz="10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sl-SI" altLang="sl-SI" sz="1000" dirty="0">
                <a:solidFill>
                  <a:prstClr val="white"/>
                </a:solidFill>
                <a:latin typeface="Tahoma" panose="020B0604030504040204" pitchFamily="34" charset="0"/>
                <a:ea typeface="Tahoma" panose="020B0604030504040204" pitchFamily="34" charset="0"/>
                <a:cs typeface="Tahoma" panose="020B0604030504040204" pitchFamily="34" charset="0"/>
              </a:rPr>
              <a:t>lastnosti</a:t>
            </a:r>
            <a:endParaRPr lang="en-US" altLang="sl-SI" sz="100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0" lvl="1" indent="-72000">
              <a:buFont typeface="Arial" panose="020B0604020202020204" pitchFamily="34" charset="0"/>
              <a:buChar char="•"/>
            </a:pPr>
            <a:r>
              <a:rPr lang="sl-SI" altLang="sl-SI" sz="1000" dirty="0">
                <a:solidFill>
                  <a:prstClr val="white"/>
                </a:solidFill>
                <a:latin typeface="Tahoma" panose="020B0604030504040204" pitchFamily="34" charset="0"/>
                <a:ea typeface="Tahoma" panose="020B0604030504040204" pitchFamily="34" charset="0"/>
                <a:cs typeface="Tahoma" panose="020B0604030504040204" pitchFamily="34" charset="0"/>
              </a:rPr>
              <a:t>šest</a:t>
            </a:r>
            <a:r>
              <a:rPr lang="en-US" altLang="sl-SI" sz="10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sl-SI" altLang="sl-SI" sz="1000" dirty="0">
                <a:solidFill>
                  <a:prstClr val="white"/>
                </a:solidFill>
                <a:latin typeface="Tahoma" panose="020B0604030504040204" pitchFamily="34" charset="0"/>
                <a:ea typeface="Tahoma" panose="020B0604030504040204" pitchFamily="34" charset="0"/>
                <a:cs typeface="Tahoma" panose="020B0604030504040204" pitchFamily="34" charset="0"/>
              </a:rPr>
              <a:t>setov s tremi lastnostmi</a:t>
            </a:r>
            <a:endParaRPr lang="en-US" altLang="sl-SI" sz="100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0" lvl="1" indent="-72000">
              <a:buFont typeface="Arial" panose="020B0604020202020204" pitchFamily="34" charset="0"/>
              <a:buChar char="•"/>
            </a:pPr>
            <a:r>
              <a:rPr lang="en-US" altLang="sl-SI" sz="1000" dirty="0">
                <a:solidFill>
                  <a:prstClr val="white"/>
                </a:solidFill>
                <a:latin typeface="Tahoma" panose="020B0604030504040204" pitchFamily="34" charset="0"/>
                <a:ea typeface="Tahoma" panose="020B0604030504040204" pitchFamily="34" charset="0"/>
                <a:cs typeface="Tahoma" panose="020B0604030504040204" pitchFamily="34" charset="0"/>
              </a:rPr>
              <a:t>300 </a:t>
            </a:r>
            <a:r>
              <a:rPr lang="sl-SI" altLang="sl-SI" sz="1000" dirty="0">
                <a:solidFill>
                  <a:prstClr val="white"/>
                </a:solidFill>
                <a:latin typeface="Tahoma" panose="020B0604030504040204" pitchFamily="34" charset="0"/>
                <a:ea typeface="Tahoma" panose="020B0604030504040204" pitchFamily="34" charset="0"/>
                <a:cs typeface="Tahoma" panose="020B0604030504040204" pitchFamily="34" charset="0"/>
              </a:rPr>
              <a:t>verzij</a:t>
            </a:r>
            <a:endParaRPr lang="sl-SI" sz="10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0" name="Pravokotnik 18">
            <a:extLst>
              <a:ext uri="{FF2B5EF4-FFF2-40B4-BE49-F238E27FC236}">
                <a16:creationId xmlns:a16="http://schemas.microsoft.com/office/drawing/2014/main" id="{E6199E09-8BF3-4CC2-80E3-A306E230787D}"/>
              </a:ext>
            </a:extLst>
          </p:cNvPr>
          <p:cNvSpPr/>
          <p:nvPr/>
        </p:nvSpPr>
        <p:spPr>
          <a:xfrm>
            <a:off x="8056008" y="3900195"/>
            <a:ext cx="1305877"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sl-SI" sz="11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Max </a:t>
            </a:r>
            <a:r>
              <a:rPr kumimoji="0" lang="sl-SI" sz="11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diff</a:t>
            </a:r>
            <a:r>
              <a:rPr kumimoji="0" lang="sl-SI" sz="11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lang="sl-SI" sz="1100" b="1" dirty="0">
                <a:solidFill>
                  <a:prstClr val="white"/>
                </a:solidFill>
                <a:latin typeface="Tahoma" panose="020B0604030504040204" pitchFamily="34" charset="0"/>
                <a:ea typeface="Tahoma" panose="020B0604030504040204" pitchFamily="34" charset="0"/>
                <a:cs typeface="Tahoma" panose="020B0604030504040204" pitchFamily="34" charset="0"/>
              </a:rPr>
              <a:t>načrt</a:t>
            </a:r>
            <a:endParaRPr kumimoji="0" lang="sl-SI" sz="11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1" name="Text Box 14">
            <a:extLst>
              <a:ext uri="{FF2B5EF4-FFF2-40B4-BE49-F238E27FC236}">
                <a16:creationId xmlns:a16="http://schemas.microsoft.com/office/drawing/2014/main" id="{D8F12803-C83C-417E-B3A6-3AE0277BD8A6}"/>
              </a:ext>
            </a:extLst>
          </p:cNvPr>
          <p:cNvSpPr txBox="1">
            <a:spLocks noChangeArrowheads="1"/>
          </p:cNvSpPr>
          <p:nvPr/>
        </p:nvSpPr>
        <p:spPr bwMode="auto">
          <a:xfrm>
            <a:off x="8095078" y="4193241"/>
            <a:ext cx="3293998" cy="553998"/>
          </a:xfrm>
          <a:prstGeom prst="rect">
            <a:avLst/>
          </a:prstGeom>
          <a:noFill/>
          <a:ln w="9525">
            <a:noFill/>
            <a:miter lim="800000"/>
            <a:headEnd/>
            <a:tailEnd/>
          </a:ln>
        </p:spPr>
        <p:txBody>
          <a:bodyPr wrap="square">
            <a:spAutoFit/>
          </a:bodyPr>
          <a:lstStyle/>
          <a:p>
            <a:pPr marL="0" lvl="1" indent="-72000">
              <a:buFont typeface="Arial" panose="020B0604020202020204" pitchFamily="34" charset="0"/>
              <a:buChar char="•"/>
            </a:pPr>
            <a:r>
              <a:rPr lang="sl-SI" altLang="sl-SI" sz="1000" dirty="0">
                <a:solidFill>
                  <a:prstClr val="white"/>
                </a:solidFill>
                <a:latin typeface="Tahoma" panose="020B0604030504040204" pitchFamily="34" charset="0"/>
                <a:ea typeface="Tahoma" panose="020B0604030504040204" pitchFamily="34" charset="0"/>
                <a:cs typeface="Tahoma" panose="020B0604030504040204" pitchFamily="34" charset="0"/>
              </a:rPr>
              <a:t>8</a:t>
            </a:r>
            <a:r>
              <a:rPr lang="en-US" altLang="sl-SI" sz="10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sl-SI" altLang="sl-SI" sz="1000" dirty="0">
                <a:solidFill>
                  <a:prstClr val="white"/>
                </a:solidFill>
                <a:latin typeface="Tahoma" panose="020B0604030504040204" pitchFamily="34" charset="0"/>
                <a:ea typeface="Tahoma" panose="020B0604030504040204" pitchFamily="34" charset="0"/>
                <a:cs typeface="Tahoma" panose="020B0604030504040204" pitchFamily="34" charset="0"/>
              </a:rPr>
              <a:t>lastnosti</a:t>
            </a:r>
            <a:endParaRPr lang="en-US" altLang="sl-SI" sz="100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0" lvl="1" indent="-72000">
              <a:buFont typeface="Arial" panose="020B0604020202020204" pitchFamily="34" charset="0"/>
              <a:buChar char="•"/>
            </a:pPr>
            <a:r>
              <a:rPr lang="sl-SI" altLang="sl-SI" sz="1000" dirty="0">
                <a:solidFill>
                  <a:prstClr val="white"/>
                </a:solidFill>
                <a:latin typeface="Tahoma" panose="020B0604030504040204" pitchFamily="34" charset="0"/>
                <a:ea typeface="Tahoma" panose="020B0604030504040204" pitchFamily="34" charset="0"/>
                <a:cs typeface="Tahoma" panose="020B0604030504040204" pitchFamily="34" charset="0"/>
              </a:rPr>
              <a:t>sedem</a:t>
            </a:r>
            <a:r>
              <a:rPr lang="en-US" altLang="sl-SI" sz="10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sl-SI" altLang="sl-SI" sz="1000" dirty="0">
                <a:solidFill>
                  <a:prstClr val="white"/>
                </a:solidFill>
                <a:latin typeface="Tahoma" panose="020B0604030504040204" pitchFamily="34" charset="0"/>
                <a:ea typeface="Tahoma" panose="020B0604030504040204" pitchFamily="34" charset="0"/>
                <a:cs typeface="Tahoma" panose="020B0604030504040204" pitchFamily="34" charset="0"/>
              </a:rPr>
              <a:t>setov s štirimi lastnostmi</a:t>
            </a:r>
            <a:endParaRPr lang="en-US" altLang="sl-SI" sz="100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0" lvl="1" indent="-72000">
              <a:buFont typeface="Arial" panose="020B0604020202020204" pitchFamily="34" charset="0"/>
              <a:buChar char="•"/>
            </a:pPr>
            <a:r>
              <a:rPr lang="en-US" altLang="sl-SI" sz="1000" dirty="0">
                <a:solidFill>
                  <a:prstClr val="white"/>
                </a:solidFill>
                <a:latin typeface="Tahoma" panose="020B0604030504040204" pitchFamily="34" charset="0"/>
                <a:ea typeface="Tahoma" panose="020B0604030504040204" pitchFamily="34" charset="0"/>
                <a:cs typeface="Tahoma" panose="020B0604030504040204" pitchFamily="34" charset="0"/>
              </a:rPr>
              <a:t>300 </a:t>
            </a:r>
            <a:r>
              <a:rPr lang="sl-SI" altLang="sl-SI" sz="1000" dirty="0">
                <a:solidFill>
                  <a:prstClr val="white"/>
                </a:solidFill>
                <a:latin typeface="Tahoma" panose="020B0604030504040204" pitchFamily="34" charset="0"/>
                <a:ea typeface="Tahoma" panose="020B0604030504040204" pitchFamily="34" charset="0"/>
                <a:cs typeface="Tahoma" panose="020B0604030504040204" pitchFamily="34" charset="0"/>
              </a:rPr>
              <a:t>verzij</a:t>
            </a:r>
            <a:endParaRPr lang="sl-SI" sz="10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2" name="Pravokotnik 18">
            <a:extLst>
              <a:ext uri="{FF2B5EF4-FFF2-40B4-BE49-F238E27FC236}">
                <a16:creationId xmlns:a16="http://schemas.microsoft.com/office/drawing/2014/main" id="{AA6B2880-01A0-4C38-82AB-781C6BE94F07}"/>
              </a:ext>
            </a:extLst>
          </p:cNvPr>
          <p:cNvSpPr/>
          <p:nvPr/>
        </p:nvSpPr>
        <p:spPr>
          <a:xfrm>
            <a:off x="439104" y="4651857"/>
            <a:ext cx="1305877"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sl-SI" sz="11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Kontekst</a:t>
            </a:r>
          </a:p>
        </p:txBody>
      </p:sp>
      <p:sp>
        <p:nvSpPr>
          <p:cNvPr id="63" name="Pravokotnik 18">
            <a:extLst>
              <a:ext uri="{FF2B5EF4-FFF2-40B4-BE49-F238E27FC236}">
                <a16:creationId xmlns:a16="http://schemas.microsoft.com/office/drawing/2014/main" id="{CD7AEE8D-BA64-42E5-9921-F25F9CFD1098}"/>
              </a:ext>
            </a:extLst>
          </p:cNvPr>
          <p:cNvSpPr/>
          <p:nvPr/>
        </p:nvSpPr>
        <p:spPr>
          <a:xfrm>
            <a:off x="4210033" y="4651857"/>
            <a:ext cx="1305877"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sl-SI" sz="11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Kontekst</a:t>
            </a:r>
          </a:p>
        </p:txBody>
      </p:sp>
      <p:sp>
        <p:nvSpPr>
          <p:cNvPr id="64" name="Pravokotnik 18">
            <a:extLst>
              <a:ext uri="{FF2B5EF4-FFF2-40B4-BE49-F238E27FC236}">
                <a16:creationId xmlns:a16="http://schemas.microsoft.com/office/drawing/2014/main" id="{1EB628A3-471D-4F58-8888-CC0242D1BA39}"/>
              </a:ext>
            </a:extLst>
          </p:cNvPr>
          <p:cNvSpPr/>
          <p:nvPr/>
        </p:nvSpPr>
        <p:spPr>
          <a:xfrm>
            <a:off x="8056008" y="4713123"/>
            <a:ext cx="1305877"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sl-SI" sz="11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Kontekst</a:t>
            </a:r>
          </a:p>
        </p:txBody>
      </p:sp>
      <p:sp>
        <p:nvSpPr>
          <p:cNvPr id="65" name="Text Box 14">
            <a:extLst>
              <a:ext uri="{FF2B5EF4-FFF2-40B4-BE49-F238E27FC236}">
                <a16:creationId xmlns:a16="http://schemas.microsoft.com/office/drawing/2014/main" id="{64D0D175-FB16-46A2-B866-35F436C1B4EB}"/>
              </a:ext>
            </a:extLst>
          </p:cNvPr>
          <p:cNvSpPr txBox="1">
            <a:spLocks noChangeArrowheads="1"/>
          </p:cNvSpPr>
          <p:nvPr/>
        </p:nvSpPr>
        <p:spPr bwMode="auto">
          <a:xfrm>
            <a:off x="420963" y="4916310"/>
            <a:ext cx="3293998" cy="461665"/>
          </a:xfrm>
          <a:prstGeom prst="rect">
            <a:avLst/>
          </a:prstGeom>
          <a:noFill/>
          <a:ln w="9525">
            <a:noFill/>
            <a:miter lim="800000"/>
            <a:headEnd/>
            <a:tailEnd/>
          </a:ln>
        </p:spPr>
        <p:txBody>
          <a:bodyPr wrap="square">
            <a:spAutoFit/>
          </a:bodyPr>
          <a:lstStyle/>
          <a:p>
            <a:pPr marL="0" lvl="1"/>
            <a:r>
              <a:rPr lang="sl-SI" sz="1200" b="1" dirty="0">
                <a:solidFill>
                  <a:schemeClr val="bg1"/>
                </a:solidFill>
                <a:latin typeface="Tahoma" panose="020B0604030504040204" pitchFamily="34" charset="0"/>
                <a:ea typeface="Tahoma" panose="020B0604030504040204" pitchFamily="34" charset="0"/>
                <a:cs typeface="Tahoma" panose="020B0604030504040204" pitchFamily="34" charset="0"/>
              </a:rPr>
              <a:t>Katera od spodnjih trditev vas najbolje opisuje?</a:t>
            </a:r>
            <a:endParaRPr lang="sl-SI" sz="10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66" name="Picture 65">
            <a:extLst>
              <a:ext uri="{FF2B5EF4-FFF2-40B4-BE49-F238E27FC236}">
                <a16:creationId xmlns:a16="http://schemas.microsoft.com/office/drawing/2014/main" id="{FD61AEE3-D88D-451E-9858-6146D97B7496}"/>
              </a:ext>
            </a:extLst>
          </p:cNvPr>
          <p:cNvPicPr>
            <a:picLocks noChangeAspect="1"/>
          </p:cNvPicPr>
          <p:nvPr/>
        </p:nvPicPr>
        <p:blipFill>
          <a:blip r:embed="rId6"/>
          <a:stretch>
            <a:fillRect/>
          </a:stretch>
        </p:blipFill>
        <p:spPr>
          <a:xfrm>
            <a:off x="495103" y="5388486"/>
            <a:ext cx="3299595" cy="1445507"/>
          </a:xfrm>
          <a:prstGeom prst="rect">
            <a:avLst/>
          </a:prstGeom>
        </p:spPr>
      </p:pic>
      <p:sp>
        <p:nvSpPr>
          <p:cNvPr id="68" name="Text Box 14">
            <a:extLst>
              <a:ext uri="{FF2B5EF4-FFF2-40B4-BE49-F238E27FC236}">
                <a16:creationId xmlns:a16="http://schemas.microsoft.com/office/drawing/2014/main" id="{878682BE-209A-40B3-AA51-EC23001B0977}"/>
              </a:ext>
            </a:extLst>
          </p:cNvPr>
          <p:cNvSpPr txBox="1">
            <a:spLocks noChangeArrowheads="1"/>
          </p:cNvSpPr>
          <p:nvPr/>
        </p:nvSpPr>
        <p:spPr bwMode="auto">
          <a:xfrm>
            <a:off x="4210033" y="4916309"/>
            <a:ext cx="3293998" cy="461665"/>
          </a:xfrm>
          <a:prstGeom prst="rect">
            <a:avLst/>
          </a:prstGeom>
          <a:noFill/>
          <a:ln w="9525">
            <a:noFill/>
            <a:miter lim="800000"/>
            <a:headEnd/>
            <a:tailEnd/>
          </a:ln>
        </p:spPr>
        <p:txBody>
          <a:bodyPr wrap="square">
            <a:spAutoFit/>
          </a:bodyPr>
          <a:lstStyle/>
          <a:p>
            <a:pPr marL="0" lvl="1"/>
            <a:r>
              <a:rPr lang="sl-SI" sz="1200" b="1" dirty="0">
                <a:solidFill>
                  <a:schemeClr val="bg1"/>
                </a:solidFill>
                <a:latin typeface="Tahoma" panose="020B0604030504040204" pitchFamily="34" charset="0"/>
                <a:ea typeface="Tahoma" panose="020B0604030504040204" pitchFamily="34" charset="0"/>
                <a:cs typeface="Tahoma" panose="020B0604030504040204" pitchFamily="34" charset="0"/>
              </a:rPr>
              <a:t>Katere lastnosti so pomembne pri nakupu živil v trgovini?</a:t>
            </a:r>
            <a:endParaRPr lang="sl-SI" sz="10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9" name="Text Box 14">
            <a:extLst>
              <a:ext uri="{FF2B5EF4-FFF2-40B4-BE49-F238E27FC236}">
                <a16:creationId xmlns:a16="http://schemas.microsoft.com/office/drawing/2014/main" id="{DFB98A27-4C0C-4834-AE7B-EC7D7884F2C6}"/>
              </a:ext>
            </a:extLst>
          </p:cNvPr>
          <p:cNvSpPr txBox="1">
            <a:spLocks noChangeArrowheads="1"/>
          </p:cNvSpPr>
          <p:nvPr/>
        </p:nvSpPr>
        <p:spPr bwMode="auto">
          <a:xfrm>
            <a:off x="8056008" y="4949459"/>
            <a:ext cx="3293998" cy="276999"/>
          </a:xfrm>
          <a:prstGeom prst="rect">
            <a:avLst/>
          </a:prstGeom>
          <a:noFill/>
          <a:ln w="9525">
            <a:noFill/>
            <a:miter lim="800000"/>
            <a:headEnd/>
            <a:tailEnd/>
          </a:ln>
        </p:spPr>
        <p:txBody>
          <a:bodyPr wrap="square">
            <a:spAutoFit/>
          </a:bodyPr>
          <a:lstStyle/>
          <a:p>
            <a:pPr marL="0" lvl="1"/>
            <a:r>
              <a:rPr lang="sl-SI" sz="1200" b="1" dirty="0">
                <a:solidFill>
                  <a:schemeClr val="bg1"/>
                </a:solidFill>
                <a:latin typeface="Tahoma" panose="020B0604030504040204" pitchFamily="34" charset="0"/>
                <a:ea typeface="Tahoma" panose="020B0604030504040204" pitchFamily="34" charset="0"/>
                <a:cs typeface="Tahoma" panose="020B0604030504040204" pitchFamily="34" charset="0"/>
              </a:rPr>
              <a:t>Katere vrednote so pomembne?</a:t>
            </a:r>
            <a:endParaRPr lang="sl-SI" sz="10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70" name="Picture 69">
            <a:extLst>
              <a:ext uri="{FF2B5EF4-FFF2-40B4-BE49-F238E27FC236}">
                <a16:creationId xmlns:a16="http://schemas.microsoft.com/office/drawing/2014/main" id="{42E928BC-8969-4434-8364-9FF94D613869}"/>
              </a:ext>
            </a:extLst>
          </p:cNvPr>
          <p:cNvPicPr>
            <a:picLocks noChangeAspect="1"/>
          </p:cNvPicPr>
          <p:nvPr/>
        </p:nvPicPr>
        <p:blipFill>
          <a:blip r:embed="rId7"/>
          <a:stretch>
            <a:fillRect/>
          </a:stretch>
        </p:blipFill>
        <p:spPr>
          <a:xfrm>
            <a:off x="4289801" y="5393667"/>
            <a:ext cx="3226871" cy="1380503"/>
          </a:xfrm>
          <a:prstGeom prst="rect">
            <a:avLst/>
          </a:prstGeom>
        </p:spPr>
      </p:pic>
      <p:pic>
        <p:nvPicPr>
          <p:cNvPr id="71" name="Picture 70">
            <a:extLst>
              <a:ext uri="{FF2B5EF4-FFF2-40B4-BE49-F238E27FC236}">
                <a16:creationId xmlns:a16="http://schemas.microsoft.com/office/drawing/2014/main" id="{B41914DB-ADBB-4A93-A9B3-81D1350813F4}"/>
              </a:ext>
            </a:extLst>
          </p:cNvPr>
          <p:cNvPicPr>
            <a:picLocks noChangeAspect="1"/>
          </p:cNvPicPr>
          <p:nvPr/>
        </p:nvPicPr>
        <p:blipFill>
          <a:blip r:embed="rId8"/>
          <a:stretch>
            <a:fillRect/>
          </a:stretch>
        </p:blipFill>
        <p:spPr>
          <a:xfrm>
            <a:off x="8095078" y="5531913"/>
            <a:ext cx="2742843" cy="1158651"/>
          </a:xfrm>
          <a:prstGeom prst="rect">
            <a:avLst/>
          </a:prstGeom>
        </p:spPr>
      </p:pic>
      <p:sp>
        <p:nvSpPr>
          <p:cNvPr id="35" name="PoljeZBesedilom 6">
            <a:extLst>
              <a:ext uri="{FF2B5EF4-FFF2-40B4-BE49-F238E27FC236}">
                <a16:creationId xmlns:a16="http://schemas.microsoft.com/office/drawing/2014/main" id="{37E56EDF-49A4-43F4-8B3D-8EC9BC5F2F99}"/>
              </a:ext>
            </a:extLst>
          </p:cNvPr>
          <p:cNvSpPr txBox="1"/>
          <p:nvPr/>
        </p:nvSpPr>
        <p:spPr>
          <a:xfrm>
            <a:off x="3167935" y="278253"/>
            <a:ext cx="6165908" cy="584775"/>
          </a:xfrm>
          <a:prstGeom prst="rect">
            <a:avLst/>
          </a:prstGeom>
          <a:noFill/>
        </p:spPr>
        <p:txBody>
          <a:bodyPr wrap="square" rtlCol="0">
            <a:spAutoFit/>
          </a:bodyPr>
          <a:lstStyle/>
          <a:p>
            <a:r>
              <a:rPr lang="sl-SI" sz="3200" b="1" dirty="0">
                <a:solidFill>
                  <a:schemeClr val="bg1"/>
                </a:solidFill>
                <a:latin typeface="Tahoma" panose="020B0604030504040204" pitchFamily="34" charset="0"/>
                <a:ea typeface="Tahoma" panose="020B0604030504040204" pitchFamily="34" charset="0"/>
                <a:cs typeface="Tahoma" panose="020B0604030504040204" pitchFamily="34" charset="0"/>
              </a:rPr>
              <a:t>MAX DIFF NALOGE V ANKETI</a:t>
            </a:r>
            <a:endParaRPr kumimoji="0" lang="sl-SI" sz="3200" b="1"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024084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a:extLst>
              <a:ext uri="{FF2B5EF4-FFF2-40B4-BE49-F238E27FC236}">
                <a16:creationId xmlns:a16="http://schemas.microsoft.com/office/drawing/2014/main" id="{0506C5B4-61D6-40F4-8DEC-E36DE2ACBFA5}"/>
              </a:ext>
            </a:extLst>
          </p:cNvPr>
          <p:cNvPicPr>
            <a:picLocks noChangeAspect="1"/>
          </p:cNvPicPr>
          <p:nvPr/>
        </p:nvPicPr>
        <p:blipFill>
          <a:blip r:embed="rId2"/>
          <a:stretch>
            <a:fillRect/>
          </a:stretch>
        </p:blipFill>
        <p:spPr>
          <a:xfrm>
            <a:off x="5995291" y="4410"/>
            <a:ext cx="6205728" cy="6858000"/>
          </a:xfrm>
          <a:prstGeom prst="rect">
            <a:avLst/>
          </a:prstGeom>
        </p:spPr>
      </p:pic>
      <p:sp>
        <p:nvSpPr>
          <p:cNvPr id="6" name="Pravokotnik 3">
            <a:extLst>
              <a:ext uri="{FF2B5EF4-FFF2-40B4-BE49-F238E27FC236}">
                <a16:creationId xmlns:a16="http://schemas.microsoft.com/office/drawing/2014/main" id="{27D47D80-CE92-4DDC-B118-E01A77E69E38}"/>
              </a:ext>
            </a:extLst>
          </p:cNvPr>
          <p:cNvSpPr/>
          <p:nvPr/>
        </p:nvSpPr>
        <p:spPr>
          <a:xfrm>
            <a:off x="-1" y="-1252"/>
            <a:ext cx="6105967" cy="687650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Pravokotnik 11">
            <a:extLst>
              <a:ext uri="{FF2B5EF4-FFF2-40B4-BE49-F238E27FC236}">
                <a16:creationId xmlns:a16="http://schemas.microsoft.com/office/drawing/2014/main" id="{8F15DC9B-8E82-4733-AF9C-BF615E22AE90}"/>
              </a:ext>
            </a:extLst>
          </p:cNvPr>
          <p:cNvSpPr/>
          <p:nvPr/>
        </p:nvSpPr>
        <p:spPr>
          <a:xfrm>
            <a:off x="490628" y="2901109"/>
            <a:ext cx="5102989" cy="1457322"/>
          </a:xfrm>
          <a:prstGeom prst="rect">
            <a:avLst/>
          </a:prstGeom>
          <a:solidFill>
            <a:srgbClr val="FD94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9" name="Pravokotnik 6">
            <a:extLst>
              <a:ext uri="{FF2B5EF4-FFF2-40B4-BE49-F238E27FC236}">
                <a16:creationId xmlns:a16="http://schemas.microsoft.com/office/drawing/2014/main" id="{13BE3CE2-6A73-4F9C-967F-257E45A66A46}"/>
              </a:ext>
            </a:extLst>
          </p:cNvPr>
          <p:cNvSpPr/>
          <p:nvPr/>
        </p:nvSpPr>
        <p:spPr>
          <a:xfrm>
            <a:off x="421511" y="609601"/>
            <a:ext cx="1944000" cy="36000"/>
          </a:xfrm>
          <a:prstGeom prst="rect">
            <a:avLst/>
          </a:prstGeom>
          <a:solidFill>
            <a:srgbClr val="FDA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2" name="TextBox 2">
            <a:extLst>
              <a:ext uri="{FF2B5EF4-FFF2-40B4-BE49-F238E27FC236}">
                <a16:creationId xmlns:a16="http://schemas.microsoft.com/office/drawing/2014/main" id="{9D2CA372-B110-4282-B352-94EFF54BE616}"/>
              </a:ext>
            </a:extLst>
          </p:cNvPr>
          <p:cNvSpPr txBox="1"/>
          <p:nvPr/>
        </p:nvSpPr>
        <p:spPr>
          <a:xfrm>
            <a:off x="529798" y="1360737"/>
            <a:ext cx="4946327" cy="461665"/>
          </a:xfrm>
          <a:prstGeom prst="rect">
            <a:avLst/>
          </a:prstGeom>
          <a:noFill/>
        </p:spPr>
        <p:txBody>
          <a:bodyPr wrap="square" rtlCol="0">
            <a:spAutoFit/>
          </a:bodyPr>
          <a:lstStyle/>
          <a:p>
            <a:r>
              <a:rPr lang="sl-SI" sz="1200" b="1" dirty="0">
                <a:solidFill>
                  <a:schemeClr val="bg1"/>
                </a:solidFill>
                <a:latin typeface="Tahoma" panose="020B0604030504040204" pitchFamily="34" charset="0"/>
                <a:ea typeface="Tahoma" panose="020B0604030504040204" pitchFamily="34" charset="0"/>
                <a:cs typeface="Tahoma" panose="020B0604030504040204" pitchFamily="34" charset="0"/>
              </a:rPr>
              <a:t>KAJ JE CONJOINT IN KAKO POMAGA PRI OPTIMIZACIJI MARKETINŠKIH ODLOČITEV?</a:t>
            </a:r>
          </a:p>
        </p:txBody>
      </p:sp>
      <p:sp>
        <p:nvSpPr>
          <p:cNvPr id="13" name="TextBox 18">
            <a:extLst>
              <a:ext uri="{FF2B5EF4-FFF2-40B4-BE49-F238E27FC236}">
                <a16:creationId xmlns:a16="http://schemas.microsoft.com/office/drawing/2014/main" id="{04481B3F-DAFB-40FC-ACF3-C2DE2E7688B3}"/>
              </a:ext>
            </a:extLst>
          </p:cNvPr>
          <p:cNvSpPr txBox="1"/>
          <p:nvPr/>
        </p:nvSpPr>
        <p:spPr>
          <a:xfrm>
            <a:off x="529798" y="2926952"/>
            <a:ext cx="3203121" cy="276999"/>
          </a:xfrm>
          <a:prstGeom prst="rect">
            <a:avLst/>
          </a:prstGeom>
          <a:noFill/>
        </p:spPr>
        <p:txBody>
          <a:bodyPr wrap="none" rtlCol="0">
            <a:spAutoFit/>
          </a:bodyPr>
          <a:lstStyle/>
          <a:p>
            <a:r>
              <a:rPr lang="sl-SI" sz="1200" b="1" dirty="0">
                <a:solidFill>
                  <a:schemeClr val="bg1"/>
                </a:solidFill>
                <a:latin typeface="Tahoma" panose="020B0604030504040204" pitchFamily="34" charset="0"/>
                <a:ea typeface="Tahoma" panose="020B0604030504040204" pitchFamily="34" charset="0"/>
                <a:cs typeface="Tahoma" panose="020B0604030504040204" pitchFamily="34" charset="0"/>
              </a:rPr>
              <a:t>V KATERIH PRIMERIH GA UPORABITI?</a:t>
            </a:r>
          </a:p>
        </p:txBody>
      </p:sp>
      <p:sp>
        <p:nvSpPr>
          <p:cNvPr id="15" name="TextBox 20">
            <a:extLst>
              <a:ext uri="{FF2B5EF4-FFF2-40B4-BE49-F238E27FC236}">
                <a16:creationId xmlns:a16="http://schemas.microsoft.com/office/drawing/2014/main" id="{A4051994-9AF9-4CEB-B051-07A97E05E5AE}"/>
              </a:ext>
            </a:extLst>
          </p:cNvPr>
          <p:cNvSpPr txBox="1"/>
          <p:nvPr/>
        </p:nvSpPr>
        <p:spPr>
          <a:xfrm>
            <a:off x="529798" y="4462624"/>
            <a:ext cx="4580100" cy="276999"/>
          </a:xfrm>
          <a:prstGeom prst="rect">
            <a:avLst/>
          </a:prstGeom>
          <a:noFill/>
        </p:spPr>
        <p:txBody>
          <a:bodyPr wrap="none" rtlCol="0">
            <a:spAutoFit/>
          </a:bodyPr>
          <a:lstStyle/>
          <a:p>
            <a:r>
              <a:rPr lang="sl-SI" sz="1200" b="1" dirty="0">
                <a:solidFill>
                  <a:schemeClr val="bg1"/>
                </a:solidFill>
                <a:latin typeface="Tahoma" panose="020B0604030504040204" pitchFamily="34" charset="0"/>
                <a:ea typeface="Tahoma" panose="020B0604030504040204" pitchFamily="34" charset="0"/>
                <a:cs typeface="Tahoma" panose="020B0604030504040204" pitchFamily="34" charset="0"/>
              </a:rPr>
              <a:t>KAJ JE KLJUČNA PREDNOST CONJOINT EKSPERIMENTA?</a:t>
            </a:r>
          </a:p>
        </p:txBody>
      </p:sp>
      <p:sp>
        <p:nvSpPr>
          <p:cNvPr id="16" name="Označba mesta številke diapozitiva 1">
            <a:extLst>
              <a:ext uri="{FF2B5EF4-FFF2-40B4-BE49-F238E27FC236}">
                <a16:creationId xmlns:a16="http://schemas.microsoft.com/office/drawing/2014/main" id="{B4B465A9-340C-45EF-BA7C-0657BE529A09}"/>
              </a:ext>
            </a:extLst>
          </p:cNvPr>
          <p:cNvSpPr>
            <a:spLocks noGrp="1"/>
          </p:cNvSpPr>
          <p:nvPr>
            <p:ph type="sldNum" sz="quarter" idx="12"/>
          </p:nvPr>
        </p:nvSpPr>
        <p:spPr>
          <a:xfrm>
            <a:off x="8610600" y="6356350"/>
            <a:ext cx="2743200" cy="365125"/>
          </a:xfrm>
        </p:spPr>
        <p:txBody>
          <a:bodyPr/>
          <a:lstStyle/>
          <a:p>
            <a:fld id="{C64449EC-3553-4FFE-B6F3-FE4CC98C343D}" type="slidenum">
              <a:rPr lang="sl-SI" smtClean="0"/>
              <a:t>16</a:t>
            </a:fld>
            <a:endParaRPr lang="sl-SI"/>
          </a:p>
        </p:txBody>
      </p:sp>
      <p:sp>
        <p:nvSpPr>
          <p:cNvPr id="45" name="PoljeZBesedilom 44">
            <a:extLst>
              <a:ext uri="{FF2B5EF4-FFF2-40B4-BE49-F238E27FC236}">
                <a16:creationId xmlns:a16="http://schemas.microsoft.com/office/drawing/2014/main" id="{0B8837D8-BC13-4187-B991-5AB24DD31E50}"/>
              </a:ext>
            </a:extLst>
          </p:cNvPr>
          <p:cNvSpPr txBox="1"/>
          <p:nvPr/>
        </p:nvSpPr>
        <p:spPr>
          <a:xfrm>
            <a:off x="347886" y="672590"/>
            <a:ext cx="6812112" cy="584775"/>
          </a:xfrm>
          <a:prstGeom prst="rect">
            <a:avLst/>
          </a:prstGeom>
          <a:noFill/>
        </p:spPr>
        <p:txBody>
          <a:bodyPr wrap="square" rtlCol="0">
            <a:spAutoFit/>
          </a:bodyPr>
          <a:lstStyle/>
          <a:p>
            <a:r>
              <a:rPr lang="sl-SI" sz="3200" b="1" dirty="0">
                <a:solidFill>
                  <a:schemeClr val="bg1"/>
                </a:solidFill>
                <a:latin typeface="Tahoma" panose="020B0604030504040204" pitchFamily="34" charset="0"/>
                <a:ea typeface="Tahoma" panose="020B0604030504040204" pitchFamily="34" charset="0"/>
                <a:cs typeface="Tahoma" panose="020B0604030504040204" pitchFamily="34" charset="0"/>
              </a:rPr>
              <a:t>CONJOINT</a:t>
            </a:r>
            <a:r>
              <a:rPr lang="sl-SI" sz="3200" b="1" dirty="0">
                <a:latin typeface="Tahoma" panose="020B0604030504040204" pitchFamily="34" charset="0"/>
                <a:ea typeface="Tahoma" panose="020B0604030504040204" pitchFamily="34" charset="0"/>
                <a:cs typeface="Tahoma" panose="020B0604030504040204" pitchFamily="34" charset="0"/>
              </a:rPr>
              <a:t> </a:t>
            </a:r>
            <a:r>
              <a:rPr lang="sl-SI" sz="3200" b="1" dirty="0">
                <a:solidFill>
                  <a:srgbClr val="FDAE45"/>
                </a:solidFill>
                <a:latin typeface="Tahoma" panose="020B0604030504040204" pitchFamily="34" charset="0"/>
                <a:ea typeface="Tahoma" panose="020B0604030504040204" pitchFamily="34" charset="0"/>
                <a:cs typeface="Tahoma" panose="020B0604030504040204" pitchFamily="34" charset="0"/>
              </a:rPr>
              <a:t>EKSPERIMENT</a:t>
            </a:r>
          </a:p>
        </p:txBody>
      </p:sp>
      <p:sp>
        <p:nvSpPr>
          <p:cNvPr id="17" name="TextBox 7">
            <a:extLst>
              <a:ext uri="{FF2B5EF4-FFF2-40B4-BE49-F238E27FC236}">
                <a16:creationId xmlns:a16="http://schemas.microsoft.com/office/drawing/2014/main" id="{D289003A-847B-4B24-BA37-5931E19313AD}"/>
              </a:ext>
            </a:extLst>
          </p:cNvPr>
          <p:cNvSpPr txBox="1"/>
          <p:nvPr/>
        </p:nvSpPr>
        <p:spPr bwMode="auto">
          <a:xfrm>
            <a:off x="529798" y="1794841"/>
            <a:ext cx="4590904" cy="944434"/>
          </a:xfrm>
          <a:prstGeom prst="rect">
            <a:avLst/>
          </a:prstGeom>
          <a:noFill/>
          <a:ln w="9525">
            <a:noFill/>
            <a:miter lim="800000"/>
            <a:headEnd/>
            <a:tailEnd/>
          </a:ln>
        </p:spPr>
        <p:txBody>
          <a:bodyPr wrap="square" lIns="84399" tIns="42200" rIns="84399" bIns="42200">
            <a:spAutoFit/>
          </a:bodyPr>
          <a:lstStyle/>
          <a:p>
            <a:pPr algn="just" defTabSz="1090155">
              <a:spcBef>
                <a:spcPts val="92"/>
              </a:spcBef>
              <a:buClr>
                <a:srgbClr val="8FD400"/>
              </a:buClr>
              <a:defRPr/>
            </a:pPr>
            <a:r>
              <a:rPr lang="sl-SI" sz="1100" i="1" dirty="0" err="1">
                <a:solidFill>
                  <a:schemeClr val="bg1"/>
                </a:solidFill>
                <a:latin typeface="Tahoma" panose="020B0604030504040204" pitchFamily="34" charset="0"/>
                <a:ea typeface="Tahoma" panose="020B0604030504040204" pitchFamily="34" charset="0"/>
                <a:cs typeface="Tahoma" panose="020B0604030504040204" pitchFamily="34" charset="0"/>
              </a:rPr>
              <a:t>Conjoint</a:t>
            </a:r>
            <a:r>
              <a:rPr lang="sl-SI" sz="1100" dirty="0">
                <a:solidFill>
                  <a:schemeClr val="bg1"/>
                </a:solidFill>
                <a:latin typeface="Tahoma" panose="020B0604030504040204" pitchFamily="34" charset="0"/>
                <a:ea typeface="Tahoma" panose="020B0604030504040204" pitchFamily="34" charset="0"/>
                <a:cs typeface="Tahoma" panose="020B0604030504040204" pitchFamily="34" charset="0"/>
              </a:rPr>
              <a:t> eksperiment je eden izmed sodobnejših raziskovalnih pristopov, ki nam omogoča oceno in izboljšanje delovanja izdelkov/storitev na trgu.</a:t>
            </a:r>
          </a:p>
          <a:p>
            <a:pPr algn="just" defTabSz="1090155">
              <a:spcBef>
                <a:spcPts val="92"/>
              </a:spcBef>
              <a:buClr>
                <a:srgbClr val="8FD400"/>
              </a:buClr>
              <a:defRPr/>
            </a:pPr>
            <a:r>
              <a:rPr lang="sl-SI" sz="1100" dirty="0">
                <a:solidFill>
                  <a:schemeClr val="bg1"/>
                </a:solidFill>
                <a:latin typeface="Tahoma" panose="020B0604030504040204" pitchFamily="34" charset="0"/>
                <a:ea typeface="Tahoma" panose="020B0604030504040204" pitchFamily="34" charset="0"/>
                <a:cs typeface="Tahoma" panose="020B0604030504040204" pitchFamily="34" charset="0"/>
              </a:rPr>
              <a:t>Torej: odgovori nam na vprašanje, kakšne lastnosti in kakšno ceno naj ima izdelek/storitev, da bo njegov nastop na trgu optimalen.</a:t>
            </a:r>
          </a:p>
        </p:txBody>
      </p:sp>
      <p:sp>
        <p:nvSpPr>
          <p:cNvPr id="18" name="Rectangle 12">
            <a:extLst>
              <a:ext uri="{FF2B5EF4-FFF2-40B4-BE49-F238E27FC236}">
                <a16:creationId xmlns:a16="http://schemas.microsoft.com/office/drawing/2014/main" id="{9D91D4A2-1E1B-44F9-A897-BC9CC0CFF79A}"/>
              </a:ext>
            </a:extLst>
          </p:cNvPr>
          <p:cNvSpPr/>
          <p:nvPr/>
        </p:nvSpPr>
        <p:spPr>
          <a:xfrm>
            <a:off x="529798" y="3150691"/>
            <a:ext cx="4599201" cy="1107996"/>
          </a:xfrm>
          <a:prstGeom prst="rect">
            <a:avLst/>
          </a:prstGeom>
        </p:spPr>
        <p:txBody>
          <a:bodyPr wrap="square">
            <a:spAutoFit/>
          </a:bodyPr>
          <a:lstStyle/>
          <a:p>
            <a:pPr algn="just"/>
            <a:r>
              <a:rPr lang="sl-SI" sz="1100" dirty="0">
                <a:solidFill>
                  <a:schemeClr val="bg1"/>
                </a:solidFill>
                <a:latin typeface="Tahoma" panose="020B0604030504040204" pitchFamily="34" charset="0"/>
                <a:ea typeface="Tahoma" panose="020B0604030504040204" pitchFamily="34" charset="0"/>
                <a:cs typeface="Tahoma" panose="020B0604030504040204" pitchFamily="34" charset="0"/>
              </a:rPr>
              <a:t>Uporabimo ga za:</a:t>
            </a:r>
          </a:p>
          <a:p>
            <a:pPr algn="just"/>
            <a:r>
              <a:rPr lang="sl-SI" sz="1100" dirty="0">
                <a:solidFill>
                  <a:schemeClr val="bg1"/>
                </a:solidFill>
                <a:latin typeface="Tahoma" panose="020B0604030504040204" pitchFamily="34" charset="0"/>
                <a:ea typeface="Tahoma" panose="020B0604030504040204" pitchFamily="34" charset="0"/>
                <a:cs typeface="Tahoma" panose="020B0604030504040204" pitchFamily="34" charset="0"/>
              </a:rPr>
              <a:t>• potrebe cenovnega </a:t>
            </a:r>
            <a:r>
              <a:rPr lang="sl-SI" sz="1100" dirty="0" err="1">
                <a:solidFill>
                  <a:schemeClr val="bg1"/>
                </a:solidFill>
                <a:latin typeface="Tahoma" panose="020B0604030504040204" pitchFamily="34" charset="0"/>
                <a:ea typeface="Tahoma" panose="020B0604030504040204" pitchFamily="34" charset="0"/>
                <a:cs typeface="Tahoma" panose="020B0604030504040204" pitchFamily="34" charset="0"/>
              </a:rPr>
              <a:t>pozicioniranja</a:t>
            </a:r>
            <a:r>
              <a:rPr lang="sl-SI" sz="1100" dirty="0">
                <a:solidFill>
                  <a:schemeClr val="bg1"/>
                </a:solidFill>
                <a:latin typeface="Tahoma" panose="020B0604030504040204" pitchFamily="34" charset="0"/>
                <a:ea typeface="Tahoma" panose="020B0604030504040204" pitchFamily="34" charset="0"/>
                <a:cs typeface="Tahoma" panose="020B0604030504040204" pitchFamily="34" charset="0"/>
              </a:rPr>
              <a:t> izdelkov/storitev</a:t>
            </a:r>
          </a:p>
          <a:p>
            <a:pPr algn="just"/>
            <a:r>
              <a:rPr lang="sl-SI" sz="1100" dirty="0">
                <a:solidFill>
                  <a:schemeClr val="bg1"/>
                </a:solidFill>
                <a:latin typeface="Tahoma" panose="020B0604030504040204" pitchFamily="34" charset="0"/>
                <a:ea typeface="Tahoma" panose="020B0604030504040204" pitchFamily="34" charset="0"/>
                <a:cs typeface="Tahoma" panose="020B0604030504040204" pitchFamily="34" charset="0"/>
              </a:rPr>
              <a:t>• potrebe celostne zasnove novih izdelkov/storitev</a:t>
            </a:r>
          </a:p>
          <a:p>
            <a:pPr algn="just"/>
            <a:r>
              <a:rPr lang="sl-SI" sz="1100" dirty="0">
                <a:solidFill>
                  <a:schemeClr val="bg1"/>
                </a:solidFill>
                <a:latin typeface="Tahoma" panose="020B0604030504040204" pitchFamily="34" charset="0"/>
                <a:ea typeface="Tahoma" panose="020B0604030504040204" pitchFamily="34" charset="0"/>
                <a:cs typeface="Tahoma" panose="020B0604030504040204" pitchFamily="34" charset="0"/>
              </a:rPr>
              <a:t>• potrebe spreminjanja zasnove obstoječih izdelkov/storitev</a:t>
            </a:r>
          </a:p>
          <a:p>
            <a:pPr algn="just"/>
            <a:r>
              <a:rPr lang="sl-SI" sz="1100" dirty="0">
                <a:solidFill>
                  <a:schemeClr val="bg1"/>
                </a:solidFill>
                <a:latin typeface="Tahoma" panose="020B0604030504040204" pitchFamily="34" charset="0"/>
                <a:ea typeface="Tahoma" panose="020B0604030504040204" pitchFamily="34" charset="0"/>
                <a:cs typeface="Tahoma" panose="020B0604030504040204" pitchFamily="34" charset="0"/>
              </a:rPr>
              <a:t>• ugotavljanje vpliva tržnih aktivnosti konkurentov (npr. znižanje cene, uvedba novih izdelkov …) na preferenco naše znamke.</a:t>
            </a:r>
          </a:p>
        </p:txBody>
      </p:sp>
      <p:sp>
        <p:nvSpPr>
          <p:cNvPr id="19" name="Rectangle 13">
            <a:extLst>
              <a:ext uri="{FF2B5EF4-FFF2-40B4-BE49-F238E27FC236}">
                <a16:creationId xmlns:a16="http://schemas.microsoft.com/office/drawing/2014/main" id="{A5A65309-9C8B-411C-9C94-0C4A00E9A7A4}"/>
              </a:ext>
            </a:extLst>
          </p:cNvPr>
          <p:cNvSpPr/>
          <p:nvPr/>
        </p:nvSpPr>
        <p:spPr>
          <a:xfrm>
            <a:off x="529798" y="4741076"/>
            <a:ext cx="4606459" cy="1954381"/>
          </a:xfrm>
          <a:prstGeom prst="rect">
            <a:avLst/>
          </a:prstGeom>
        </p:spPr>
        <p:txBody>
          <a:bodyPr wrap="square">
            <a:spAutoFit/>
          </a:bodyPr>
          <a:lstStyle/>
          <a:p>
            <a:pPr algn="just"/>
            <a:r>
              <a:rPr lang="sl-SI" sz="1100" b="1" dirty="0">
                <a:solidFill>
                  <a:schemeClr val="bg1"/>
                </a:solidFill>
                <a:latin typeface="Tahoma" panose="020B0604030504040204" pitchFamily="34" charset="0"/>
                <a:ea typeface="Tahoma" panose="020B0604030504040204" pitchFamily="34" charset="0"/>
                <a:cs typeface="Tahoma" panose="020B0604030504040204" pitchFamily="34" charset="0"/>
              </a:rPr>
              <a:t>Izvajanje napovedi dogajanja na trgu</a:t>
            </a:r>
          </a:p>
          <a:p>
            <a:pPr algn="just"/>
            <a:r>
              <a:rPr lang="sl-SI" sz="1100" dirty="0">
                <a:solidFill>
                  <a:schemeClr val="bg1"/>
                </a:solidFill>
                <a:latin typeface="Tahoma" panose="020B0604030504040204" pitchFamily="34" charset="0"/>
                <a:ea typeface="Tahoma" panose="020B0604030504040204" pitchFamily="34" charset="0"/>
                <a:cs typeface="Tahoma" panose="020B0604030504040204" pitchFamily="34" charset="0"/>
              </a:rPr>
              <a:t>Ključna prednost </a:t>
            </a:r>
            <a:r>
              <a:rPr lang="sl-SI" sz="1100" i="1" dirty="0" err="1">
                <a:solidFill>
                  <a:schemeClr val="bg1"/>
                </a:solidFill>
                <a:latin typeface="Tahoma" panose="020B0604030504040204" pitchFamily="34" charset="0"/>
                <a:ea typeface="Tahoma" panose="020B0604030504040204" pitchFamily="34" charset="0"/>
                <a:cs typeface="Tahoma" panose="020B0604030504040204" pitchFamily="34" charset="0"/>
              </a:rPr>
              <a:t>conjoint</a:t>
            </a:r>
            <a:r>
              <a:rPr lang="sl-SI" sz="1100" dirty="0">
                <a:solidFill>
                  <a:schemeClr val="bg1"/>
                </a:solidFill>
                <a:latin typeface="Tahoma" panose="020B0604030504040204" pitchFamily="34" charset="0"/>
                <a:ea typeface="Tahoma" panose="020B0604030504040204" pitchFamily="34" charset="0"/>
                <a:cs typeface="Tahoma" panose="020B0604030504040204" pitchFamily="34" charset="0"/>
              </a:rPr>
              <a:t> eksperimenta je v možnosti izvajanja napovedi dogajanja na trgu - priprava "kaj pa če" scenarijev oz. simulacij. Raziskovalec lahko s </a:t>
            </a:r>
            <a:r>
              <a:rPr lang="sl-SI" sz="1100" i="1" dirty="0" err="1">
                <a:solidFill>
                  <a:schemeClr val="bg1"/>
                </a:solidFill>
                <a:latin typeface="Tahoma" panose="020B0604030504040204" pitchFamily="34" charset="0"/>
                <a:ea typeface="Tahoma" panose="020B0604030504040204" pitchFamily="34" charset="0"/>
                <a:cs typeface="Tahoma" panose="020B0604030504040204" pitchFamily="34" charset="0"/>
              </a:rPr>
              <a:t>conjoint</a:t>
            </a:r>
            <a:r>
              <a:rPr lang="sl-SI" sz="1100" dirty="0">
                <a:solidFill>
                  <a:schemeClr val="bg1"/>
                </a:solidFill>
                <a:latin typeface="Tahoma" panose="020B0604030504040204" pitchFamily="34" charset="0"/>
                <a:ea typeface="Tahoma" panose="020B0604030504040204" pitchFamily="34" charset="0"/>
                <a:cs typeface="Tahoma" panose="020B0604030504040204" pitchFamily="34" charset="0"/>
              </a:rPr>
              <a:t> simulatorjem (tega izdela s pomočjo zbranih anketnih podatkov) ugotavlja spremembe, ki se zgodijo pri nakupnem odločanju, če se določene lastnosti izdelka spremenijo.</a:t>
            </a:r>
          </a:p>
          <a:p>
            <a:pPr algn="just"/>
            <a:endParaRPr lang="sl-SI" sz="11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just"/>
            <a:r>
              <a:rPr lang="sl-SI" sz="1100" b="1" dirty="0">
                <a:solidFill>
                  <a:schemeClr val="bg1"/>
                </a:solidFill>
                <a:latin typeface="Tahoma" panose="020B0604030504040204" pitchFamily="34" charset="0"/>
                <a:ea typeface="Tahoma" panose="020B0604030504040204" pitchFamily="34" charset="0"/>
                <a:cs typeface="Tahoma" panose="020B0604030504040204" pitchFamily="34" charset="0"/>
              </a:rPr>
              <a:t>Večkratna uporaba zbranih podatkov</a:t>
            </a:r>
          </a:p>
          <a:p>
            <a:pPr algn="just"/>
            <a:r>
              <a:rPr lang="sl-SI" sz="1100" i="1" dirty="0" err="1">
                <a:solidFill>
                  <a:schemeClr val="bg1"/>
                </a:solidFill>
                <a:latin typeface="Tahoma" panose="020B0604030504040204" pitchFamily="34" charset="0"/>
                <a:ea typeface="Tahoma" panose="020B0604030504040204" pitchFamily="34" charset="0"/>
                <a:cs typeface="Tahoma" panose="020B0604030504040204" pitchFamily="34" charset="0"/>
              </a:rPr>
              <a:t>Conjoint</a:t>
            </a:r>
            <a:r>
              <a:rPr lang="sl-SI" sz="1100" dirty="0">
                <a:solidFill>
                  <a:schemeClr val="bg1"/>
                </a:solidFill>
                <a:latin typeface="Tahoma" panose="020B0604030504040204" pitchFamily="34" charset="0"/>
                <a:ea typeface="Tahoma" panose="020B0604030504040204" pitchFamily="34" charset="0"/>
                <a:cs typeface="Tahoma" panose="020B0604030504040204" pitchFamily="34" charset="0"/>
              </a:rPr>
              <a:t> simulator nam omogoča večkratno uporabo podatkov, zbranih v okviru raziskave, in večkratno izvajanje simulacij.</a:t>
            </a:r>
          </a:p>
        </p:txBody>
      </p:sp>
      <p:pic>
        <p:nvPicPr>
          <p:cNvPr id="20" name="Slika 2" descr="Slika, ki vsebuje besede izrezek&#10;&#10;Opis, ustvarjen z visoko stopnjo zanesljivosti.">
            <a:extLst>
              <a:ext uri="{FF2B5EF4-FFF2-40B4-BE49-F238E27FC236}">
                <a16:creationId xmlns:a16="http://schemas.microsoft.com/office/drawing/2014/main" id="{4542181E-2982-4174-AC8C-449EEF1D7B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4800" y="6563989"/>
            <a:ext cx="1062375" cy="226800"/>
          </a:xfrm>
          <a:prstGeom prst="rect">
            <a:avLst/>
          </a:prstGeom>
        </p:spPr>
      </p:pic>
      <p:sp>
        <p:nvSpPr>
          <p:cNvPr id="22" name="Označba mesta številke diapozitiva 1">
            <a:extLst>
              <a:ext uri="{FF2B5EF4-FFF2-40B4-BE49-F238E27FC236}">
                <a16:creationId xmlns:a16="http://schemas.microsoft.com/office/drawing/2014/main" id="{EB8051F4-A3A4-41D9-8431-97C5EE1E98A1}"/>
              </a:ext>
            </a:extLst>
          </p:cNvPr>
          <p:cNvSpPr txBox="1">
            <a:spLocks/>
          </p:cNvSpPr>
          <p:nvPr/>
        </p:nvSpPr>
        <p:spPr>
          <a:xfrm>
            <a:off x="11818229" y="6492875"/>
            <a:ext cx="358677" cy="365125"/>
          </a:xfrm>
          <a:prstGeom prst="rect">
            <a:avLst/>
          </a:prstGeom>
        </p:spPr>
        <p:txBody>
          <a:bodyPr vert="horz" lIns="91440" tIns="45720" rIns="91440" bIns="45720" rtlCol="0" anchor="ctr"/>
          <a:lstStyle>
            <a:defPPr>
              <a:defRPr lang="sl-SI"/>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4449EC-3553-4FFE-B6F3-FE4CC98C343D}" type="slidenum">
              <a:rPr lang="sl-SI">
                <a:solidFill>
                  <a:schemeClr val="bg1"/>
                </a:solidFill>
              </a:rPr>
              <a:pPr/>
              <a:t>16</a:t>
            </a:fld>
            <a:endParaRPr lang="sl-SI" dirty="0">
              <a:solidFill>
                <a:schemeClr val="bg1"/>
              </a:solidFill>
            </a:endParaRPr>
          </a:p>
        </p:txBody>
      </p:sp>
    </p:spTree>
    <p:extLst>
      <p:ext uri="{BB962C8B-B14F-4D97-AF65-F5344CB8AC3E}">
        <p14:creationId xmlns:p14="http://schemas.microsoft.com/office/powerpoint/2010/main" val="2486967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descr="Slika, ki vsebuje besede puzzle, besedilo, predmet&#10;&#10;Opis, ustvarjen z zelo visoko stopnjo zanesljivosti.">
            <a:extLst>
              <a:ext uri="{FF2B5EF4-FFF2-40B4-BE49-F238E27FC236}">
                <a16:creationId xmlns:a16="http://schemas.microsoft.com/office/drawing/2014/main" id="{E60B5E78-151B-4025-8F6F-4063F59C4EC2}"/>
              </a:ext>
            </a:extLst>
          </p:cNvPr>
          <p:cNvPicPr>
            <a:picLocks noChangeAspect="1"/>
          </p:cNvPicPr>
          <p:nvPr/>
        </p:nvPicPr>
        <p:blipFill rotWithShape="1">
          <a:blip r:embed="rId2">
            <a:extLst>
              <a:ext uri="{28A0092B-C50C-407E-A947-70E740481C1C}">
                <a14:useLocalDpi xmlns:a14="http://schemas.microsoft.com/office/drawing/2010/main" val="0"/>
              </a:ext>
            </a:extLst>
          </a:blip>
          <a:srcRect b="25000"/>
          <a:stretch/>
        </p:blipFill>
        <p:spPr>
          <a:xfrm>
            <a:off x="0" y="1"/>
            <a:ext cx="12192000" cy="6858000"/>
          </a:xfrm>
          <a:prstGeom prst="rect">
            <a:avLst/>
          </a:prstGeom>
        </p:spPr>
      </p:pic>
      <p:sp>
        <p:nvSpPr>
          <p:cNvPr id="6" name="Pravokotnik 5">
            <a:extLst>
              <a:ext uri="{FF2B5EF4-FFF2-40B4-BE49-F238E27FC236}">
                <a16:creationId xmlns:a16="http://schemas.microsoft.com/office/drawing/2014/main" id="{5994757D-9979-4E76-AB40-26856135550C}"/>
              </a:ext>
            </a:extLst>
          </p:cNvPr>
          <p:cNvSpPr/>
          <p:nvPr/>
        </p:nvSpPr>
        <p:spPr>
          <a:xfrm>
            <a:off x="0" y="0"/>
            <a:ext cx="12192000" cy="6858000"/>
          </a:xfrm>
          <a:prstGeom prst="rect">
            <a:avLst/>
          </a:prstGeom>
          <a:solidFill>
            <a:schemeClr val="tx1">
              <a:lumMod val="95000"/>
              <a:lumOff val="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9" name="PoljeZBesedilom 18">
            <a:extLst>
              <a:ext uri="{FF2B5EF4-FFF2-40B4-BE49-F238E27FC236}">
                <a16:creationId xmlns:a16="http://schemas.microsoft.com/office/drawing/2014/main" id="{8525ABDE-579F-4BCC-B0EA-287E29BBF4B8}"/>
              </a:ext>
            </a:extLst>
          </p:cNvPr>
          <p:cNvSpPr txBox="1"/>
          <p:nvPr/>
        </p:nvSpPr>
        <p:spPr>
          <a:xfrm>
            <a:off x="732053" y="326511"/>
            <a:ext cx="10715372" cy="584775"/>
          </a:xfrm>
          <a:prstGeom prst="rect">
            <a:avLst/>
          </a:prstGeom>
          <a:noFill/>
        </p:spPr>
        <p:txBody>
          <a:bodyPr wrap="square" rtlCol="0">
            <a:spAutoFit/>
          </a:bodyPr>
          <a:lstStyle/>
          <a:p>
            <a:pPr algn="ctr"/>
            <a:r>
              <a:rPr lang="pl-PL" sz="3200" b="1" dirty="0">
                <a:solidFill>
                  <a:schemeClr val="bg1"/>
                </a:solidFill>
                <a:latin typeface="Tahoma" panose="020B0604030504040204" pitchFamily="34" charset="0"/>
                <a:ea typeface="Tahoma" panose="020B0604030504040204" pitchFamily="34" charset="0"/>
                <a:cs typeface="Tahoma" panose="020B0604030504040204" pitchFamily="34" charset="0"/>
              </a:rPr>
              <a:t>KAKO IZVAJAMO </a:t>
            </a:r>
            <a:r>
              <a:rPr lang="pl-PL" sz="3200" b="1" dirty="0">
                <a:solidFill>
                  <a:srgbClr val="FDAE45"/>
                </a:solidFill>
                <a:latin typeface="Tahoma" panose="020B0604030504040204" pitchFamily="34" charset="0"/>
                <a:ea typeface="Tahoma" panose="020B0604030504040204" pitchFamily="34" charset="0"/>
                <a:cs typeface="Tahoma" panose="020B0604030504040204" pitchFamily="34" charset="0"/>
              </a:rPr>
              <a:t>CONJOINT</a:t>
            </a:r>
            <a:r>
              <a:rPr lang="pl-PL" sz="3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pl-PL" sz="3200" b="1" dirty="0">
                <a:solidFill>
                  <a:srgbClr val="FDAE45"/>
                </a:solidFill>
                <a:latin typeface="Tahoma" panose="020B0604030504040204" pitchFamily="34" charset="0"/>
                <a:ea typeface="Tahoma" panose="020B0604030504040204" pitchFamily="34" charset="0"/>
                <a:cs typeface="Tahoma" panose="020B0604030504040204" pitchFamily="34" charset="0"/>
              </a:rPr>
              <a:t>EKSPERIMENT</a:t>
            </a:r>
          </a:p>
        </p:txBody>
      </p:sp>
      <p:sp>
        <p:nvSpPr>
          <p:cNvPr id="21" name="Pravokotnik 20">
            <a:extLst>
              <a:ext uri="{FF2B5EF4-FFF2-40B4-BE49-F238E27FC236}">
                <a16:creationId xmlns:a16="http://schemas.microsoft.com/office/drawing/2014/main" id="{6170EAA8-99FF-4C5C-AB4C-B5ED63F78BC7}"/>
              </a:ext>
            </a:extLst>
          </p:cNvPr>
          <p:cNvSpPr/>
          <p:nvPr/>
        </p:nvSpPr>
        <p:spPr>
          <a:xfrm>
            <a:off x="955570" y="2085580"/>
            <a:ext cx="1920859" cy="3907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b="1" dirty="0">
                <a:solidFill>
                  <a:schemeClr val="bg1"/>
                </a:solidFill>
                <a:latin typeface="Tahoma" panose="020B0604030504040204" pitchFamily="34" charset="0"/>
                <a:ea typeface="Tahoma" panose="020B0604030504040204" pitchFamily="34" charset="0"/>
                <a:cs typeface="Tahoma" panose="020B0604030504040204" pitchFamily="34" charset="0"/>
              </a:rPr>
              <a:t>PRIPRAVA</a:t>
            </a:r>
          </a:p>
        </p:txBody>
      </p:sp>
      <p:sp>
        <p:nvSpPr>
          <p:cNvPr id="23" name="TextBox 7">
            <a:extLst>
              <a:ext uri="{FF2B5EF4-FFF2-40B4-BE49-F238E27FC236}">
                <a16:creationId xmlns:a16="http://schemas.microsoft.com/office/drawing/2014/main" id="{85CE56DF-E58A-4AE9-AD26-680B30CAA4AE}"/>
              </a:ext>
            </a:extLst>
          </p:cNvPr>
          <p:cNvSpPr txBox="1"/>
          <p:nvPr/>
        </p:nvSpPr>
        <p:spPr bwMode="auto">
          <a:xfrm>
            <a:off x="1010238" y="2505576"/>
            <a:ext cx="4837928" cy="931610"/>
          </a:xfrm>
          <a:prstGeom prst="rect">
            <a:avLst/>
          </a:prstGeom>
          <a:noFill/>
          <a:ln w="9525">
            <a:noFill/>
            <a:miter lim="800000"/>
            <a:headEnd/>
            <a:tailEnd/>
          </a:ln>
        </p:spPr>
        <p:txBody>
          <a:bodyPr wrap="square" lIns="84399" tIns="42200" rIns="84399" bIns="42200">
            <a:spAutoFit/>
          </a:bodyPr>
          <a:lstStyle/>
          <a:p>
            <a:pPr algn="just" defTabSz="1090155">
              <a:spcBef>
                <a:spcPts val="92"/>
              </a:spcBef>
              <a:buClr>
                <a:srgbClr val="8FD400"/>
              </a:buClr>
              <a:defRPr/>
            </a:pPr>
            <a:r>
              <a:rPr lang="sl-SI" sz="1100" dirty="0">
                <a:solidFill>
                  <a:schemeClr val="bg1"/>
                </a:solidFill>
                <a:latin typeface="Tahoma" panose="020B0604030504040204" pitchFamily="34" charset="0"/>
                <a:ea typeface="Tahoma" panose="020B0604030504040204" pitchFamily="34" charset="0"/>
                <a:cs typeface="Tahoma" panose="020B0604030504040204" pitchFamily="34" charset="0"/>
              </a:rPr>
              <a:t>V prvem koraku - predpripravi na izvedbo raziskave - natančno opredelimo vse lastnosti izdelkov/storitev (npr. v primeru paketa turističnih storitev: destinacija, tip nastanitve, storitev, cena). Na podlagi opredeljenih lastnosti oblikujemo koncepte izdelkov/storitev, med katerimi bodo izbirali anketiranci.</a:t>
            </a:r>
          </a:p>
        </p:txBody>
      </p:sp>
      <p:grpSp>
        <p:nvGrpSpPr>
          <p:cNvPr id="24" name="Skupina 23">
            <a:extLst>
              <a:ext uri="{FF2B5EF4-FFF2-40B4-BE49-F238E27FC236}">
                <a16:creationId xmlns:a16="http://schemas.microsoft.com/office/drawing/2014/main" id="{8723BB5D-D206-4F70-9FE8-682DB3D3C283}"/>
              </a:ext>
            </a:extLst>
          </p:cNvPr>
          <p:cNvGrpSpPr/>
          <p:nvPr/>
        </p:nvGrpSpPr>
        <p:grpSpPr>
          <a:xfrm>
            <a:off x="342755" y="2025033"/>
            <a:ext cx="495190" cy="499423"/>
            <a:chOff x="6498156" y="3334941"/>
            <a:chExt cx="495190" cy="499423"/>
          </a:xfrm>
        </p:grpSpPr>
        <p:pic>
          <p:nvPicPr>
            <p:cNvPr id="25" name="Slika 24">
              <a:extLst>
                <a:ext uri="{FF2B5EF4-FFF2-40B4-BE49-F238E27FC236}">
                  <a16:creationId xmlns:a16="http://schemas.microsoft.com/office/drawing/2014/main" id="{CEC69557-B561-40BE-80DA-7AF981C680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8156" y="3334941"/>
              <a:ext cx="495190" cy="499423"/>
            </a:xfrm>
            <a:prstGeom prst="rect">
              <a:avLst/>
            </a:prstGeom>
          </p:spPr>
        </p:pic>
        <p:sp>
          <p:nvSpPr>
            <p:cNvPr id="26" name="PoljeZBesedilom 25">
              <a:extLst>
                <a:ext uri="{FF2B5EF4-FFF2-40B4-BE49-F238E27FC236}">
                  <a16:creationId xmlns:a16="http://schemas.microsoft.com/office/drawing/2014/main" id="{D00361CB-B6BD-43A3-9D07-10207DE214E4}"/>
                </a:ext>
              </a:extLst>
            </p:cNvPr>
            <p:cNvSpPr txBox="1"/>
            <p:nvPr/>
          </p:nvSpPr>
          <p:spPr>
            <a:xfrm>
              <a:off x="6544395" y="3406700"/>
              <a:ext cx="404278" cy="369332"/>
            </a:xfrm>
            <a:prstGeom prst="rect">
              <a:avLst/>
            </a:prstGeom>
            <a:noFill/>
          </p:spPr>
          <p:txBody>
            <a:bodyPr wrap="none" rtlCol="0">
              <a:spAutoFit/>
            </a:bodyPr>
            <a:lstStyle/>
            <a:p>
              <a:r>
                <a:rPr lang="sl-SI" b="1" dirty="0">
                  <a:solidFill>
                    <a:schemeClr val="bg1"/>
                  </a:solidFill>
                  <a:latin typeface="Tahoma" panose="020B0604030504040204" pitchFamily="34" charset="0"/>
                  <a:ea typeface="Tahoma" panose="020B0604030504040204" pitchFamily="34" charset="0"/>
                  <a:cs typeface="Tahoma" panose="020B0604030504040204" pitchFamily="34" charset="0"/>
                </a:rPr>
                <a:t>1.</a:t>
              </a:r>
            </a:p>
          </p:txBody>
        </p:sp>
      </p:grpSp>
      <p:grpSp>
        <p:nvGrpSpPr>
          <p:cNvPr id="27" name="Skupina 26">
            <a:extLst>
              <a:ext uri="{FF2B5EF4-FFF2-40B4-BE49-F238E27FC236}">
                <a16:creationId xmlns:a16="http://schemas.microsoft.com/office/drawing/2014/main" id="{38C0E03D-1967-4051-BBF3-8EAB1C602B7C}"/>
              </a:ext>
            </a:extLst>
          </p:cNvPr>
          <p:cNvGrpSpPr/>
          <p:nvPr/>
        </p:nvGrpSpPr>
        <p:grpSpPr>
          <a:xfrm>
            <a:off x="342755" y="3392580"/>
            <a:ext cx="495190" cy="499423"/>
            <a:chOff x="6498156" y="3334941"/>
            <a:chExt cx="495190" cy="499423"/>
          </a:xfrm>
        </p:grpSpPr>
        <p:pic>
          <p:nvPicPr>
            <p:cNvPr id="28" name="Slika 27">
              <a:extLst>
                <a:ext uri="{FF2B5EF4-FFF2-40B4-BE49-F238E27FC236}">
                  <a16:creationId xmlns:a16="http://schemas.microsoft.com/office/drawing/2014/main" id="{A82CFBDA-FE0E-4DCF-9B2E-47DCDD8C80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8156" y="3334941"/>
              <a:ext cx="495190" cy="499423"/>
            </a:xfrm>
            <a:prstGeom prst="rect">
              <a:avLst/>
            </a:prstGeom>
          </p:spPr>
        </p:pic>
        <p:sp>
          <p:nvSpPr>
            <p:cNvPr id="29" name="PoljeZBesedilom 28">
              <a:extLst>
                <a:ext uri="{FF2B5EF4-FFF2-40B4-BE49-F238E27FC236}">
                  <a16:creationId xmlns:a16="http://schemas.microsoft.com/office/drawing/2014/main" id="{6C0A261A-FEE3-4A35-9440-98925A592D4D}"/>
                </a:ext>
              </a:extLst>
            </p:cNvPr>
            <p:cNvSpPr txBox="1"/>
            <p:nvPr/>
          </p:nvSpPr>
          <p:spPr>
            <a:xfrm>
              <a:off x="6544395" y="3406700"/>
              <a:ext cx="404278" cy="369332"/>
            </a:xfrm>
            <a:prstGeom prst="rect">
              <a:avLst/>
            </a:prstGeom>
            <a:noFill/>
          </p:spPr>
          <p:txBody>
            <a:bodyPr wrap="none" rtlCol="0">
              <a:spAutoFit/>
            </a:bodyPr>
            <a:lstStyle/>
            <a:p>
              <a:r>
                <a:rPr lang="sl-SI" b="1" dirty="0">
                  <a:solidFill>
                    <a:schemeClr val="bg1"/>
                  </a:solidFill>
                  <a:latin typeface="Tahoma" panose="020B0604030504040204" pitchFamily="34" charset="0"/>
                  <a:ea typeface="Tahoma" panose="020B0604030504040204" pitchFamily="34" charset="0"/>
                  <a:cs typeface="Tahoma" panose="020B0604030504040204" pitchFamily="34" charset="0"/>
                </a:rPr>
                <a:t>2.</a:t>
              </a:r>
            </a:p>
          </p:txBody>
        </p:sp>
      </p:grpSp>
      <p:grpSp>
        <p:nvGrpSpPr>
          <p:cNvPr id="30" name="Skupina 29">
            <a:extLst>
              <a:ext uri="{FF2B5EF4-FFF2-40B4-BE49-F238E27FC236}">
                <a16:creationId xmlns:a16="http://schemas.microsoft.com/office/drawing/2014/main" id="{9DB3F572-3FA1-4BA8-A94D-58C7A2C5BA46}"/>
              </a:ext>
            </a:extLst>
          </p:cNvPr>
          <p:cNvGrpSpPr/>
          <p:nvPr/>
        </p:nvGrpSpPr>
        <p:grpSpPr>
          <a:xfrm>
            <a:off x="342755" y="5067770"/>
            <a:ext cx="495190" cy="499423"/>
            <a:chOff x="6498156" y="3334941"/>
            <a:chExt cx="495190" cy="499423"/>
          </a:xfrm>
        </p:grpSpPr>
        <p:pic>
          <p:nvPicPr>
            <p:cNvPr id="31" name="Slika 30">
              <a:extLst>
                <a:ext uri="{FF2B5EF4-FFF2-40B4-BE49-F238E27FC236}">
                  <a16:creationId xmlns:a16="http://schemas.microsoft.com/office/drawing/2014/main" id="{C54C7A15-86AC-4720-AE47-A0AB671F2D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8156" y="3334941"/>
              <a:ext cx="495190" cy="499423"/>
            </a:xfrm>
            <a:prstGeom prst="rect">
              <a:avLst/>
            </a:prstGeom>
          </p:spPr>
        </p:pic>
        <p:sp>
          <p:nvSpPr>
            <p:cNvPr id="32" name="PoljeZBesedilom 31">
              <a:extLst>
                <a:ext uri="{FF2B5EF4-FFF2-40B4-BE49-F238E27FC236}">
                  <a16:creationId xmlns:a16="http://schemas.microsoft.com/office/drawing/2014/main" id="{56382326-961A-4B09-9402-A007AB0676F4}"/>
                </a:ext>
              </a:extLst>
            </p:cNvPr>
            <p:cNvSpPr txBox="1"/>
            <p:nvPr/>
          </p:nvSpPr>
          <p:spPr>
            <a:xfrm>
              <a:off x="6544395" y="3406700"/>
              <a:ext cx="404278" cy="369332"/>
            </a:xfrm>
            <a:prstGeom prst="rect">
              <a:avLst/>
            </a:prstGeom>
            <a:noFill/>
          </p:spPr>
          <p:txBody>
            <a:bodyPr wrap="none" rtlCol="0">
              <a:spAutoFit/>
            </a:bodyPr>
            <a:lstStyle/>
            <a:p>
              <a:r>
                <a:rPr lang="sl-SI" b="1" dirty="0">
                  <a:solidFill>
                    <a:schemeClr val="bg1"/>
                  </a:solidFill>
                  <a:latin typeface="Tahoma" panose="020B0604030504040204" pitchFamily="34" charset="0"/>
                  <a:ea typeface="Tahoma" panose="020B0604030504040204" pitchFamily="34" charset="0"/>
                  <a:cs typeface="Tahoma" panose="020B0604030504040204" pitchFamily="34" charset="0"/>
                </a:rPr>
                <a:t>3.</a:t>
              </a:r>
            </a:p>
          </p:txBody>
        </p:sp>
      </p:grpSp>
      <p:sp>
        <p:nvSpPr>
          <p:cNvPr id="33" name="Pravokotnik 32">
            <a:extLst>
              <a:ext uri="{FF2B5EF4-FFF2-40B4-BE49-F238E27FC236}">
                <a16:creationId xmlns:a16="http://schemas.microsoft.com/office/drawing/2014/main" id="{CA025E51-CBDF-4631-BA3F-C9C8BE914DD0}"/>
              </a:ext>
            </a:extLst>
          </p:cNvPr>
          <p:cNvSpPr/>
          <p:nvPr/>
        </p:nvSpPr>
        <p:spPr>
          <a:xfrm>
            <a:off x="955570" y="3427216"/>
            <a:ext cx="1920859" cy="3907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b="1" dirty="0">
                <a:solidFill>
                  <a:schemeClr val="bg1"/>
                </a:solidFill>
                <a:latin typeface="Tahoma" panose="020B0604030504040204" pitchFamily="34" charset="0"/>
                <a:ea typeface="Tahoma" panose="020B0604030504040204" pitchFamily="34" charset="0"/>
                <a:cs typeface="Tahoma" panose="020B0604030504040204" pitchFamily="34" charset="0"/>
              </a:rPr>
              <a:t>IZVEDBA</a:t>
            </a:r>
          </a:p>
        </p:txBody>
      </p:sp>
      <p:sp>
        <p:nvSpPr>
          <p:cNvPr id="34" name="Pravokotnik 33">
            <a:extLst>
              <a:ext uri="{FF2B5EF4-FFF2-40B4-BE49-F238E27FC236}">
                <a16:creationId xmlns:a16="http://schemas.microsoft.com/office/drawing/2014/main" id="{7CF65110-C1BB-40E9-8C6D-9C62F0FA9111}"/>
              </a:ext>
            </a:extLst>
          </p:cNvPr>
          <p:cNvSpPr/>
          <p:nvPr/>
        </p:nvSpPr>
        <p:spPr>
          <a:xfrm>
            <a:off x="955570" y="5154701"/>
            <a:ext cx="2608172" cy="3907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b="1" dirty="0">
                <a:solidFill>
                  <a:schemeClr val="bg1"/>
                </a:solidFill>
                <a:latin typeface="Tahoma" panose="020B0604030504040204" pitchFamily="34" charset="0"/>
                <a:ea typeface="Tahoma" panose="020B0604030504040204" pitchFamily="34" charset="0"/>
                <a:cs typeface="Tahoma" panose="020B0604030504040204" pitchFamily="34" charset="0"/>
              </a:rPr>
              <a:t>SIMULACIJE TRGA</a:t>
            </a:r>
          </a:p>
        </p:txBody>
      </p:sp>
      <p:sp>
        <p:nvSpPr>
          <p:cNvPr id="7" name="PoljeZBesedilom 6">
            <a:extLst>
              <a:ext uri="{FF2B5EF4-FFF2-40B4-BE49-F238E27FC236}">
                <a16:creationId xmlns:a16="http://schemas.microsoft.com/office/drawing/2014/main" id="{9519EDF0-0A7F-4BF2-92AD-83D2B7BA8C77}"/>
              </a:ext>
            </a:extLst>
          </p:cNvPr>
          <p:cNvSpPr txBox="1"/>
          <p:nvPr/>
        </p:nvSpPr>
        <p:spPr>
          <a:xfrm>
            <a:off x="1010238" y="3826705"/>
            <a:ext cx="4837928" cy="1277273"/>
          </a:xfrm>
          <a:prstGeom prst="rect">
            <a:avLst/>
          </a:prstGeom>
          <a:noFill/>
        </p:spPr>
        <p:txBody>
          <a:bodyPr wrap="square" rtlCol="0">
            <a:spAutoFit/>
          </a:bodyPr>
          <a:lstStyle/>
          <a:p>
            <a:r>
              <a:rPr lang="sl-SI" sz="1100" dirty="0">
                <a:solidFill>
                  <a:schemeClr val="bg1"/>
                </a:solidFill>
                <a:latin typeface="Tahoma" panose="020B0604030504040204" pitchFamily="34" charset="0"/>
                <a:ea typeface="Tahoma" panose="020B0604030504040204" pitchFamily="34" charset="0"/>
                <a:cs typeface="Tahoma" panose="020B0604030504040204" pitchFamily="34" charset="0"/>
              </a:rPr>
              <a:t>V drugem koraku, ko anketiramo potrošnike, anketiranci </a:t>
            </a:r>
            <a:r>
              <a:rPr lang="da-DK" sz="1100" dirty="0">
                <a:solidFill>
                  <a:schemeClr val="bg1"/>
                </a:solidFill>
                <a:latin typeface="Tahoma" panose="020B0604030504040204" pitchFamily="34" charset="0"/>
                <a:ea typeface="Tahoma" panose="020B0604030504040204" pitchFamily="34" charset="0"/>
                <a:cs typeface="Tahoma" panose="020B0604030504040204" pitchFamily="34" charset="0"/>
              </a:rPr>
              <a:t>izbirajo med razli</a:t>
            </a:r>
            <a:r>
              <a:rPr lang="sl-SI" sz="1100" dirty="0">
                <a:solidFill>
                  <a:schemeClr val="bg1"/>
                </a:solidFill>
                <a:latin typeface="Tahoma" panose="020B0604030504040204" pitchFamily="34" charset="0"/>
                <a:ea typeface="Tahoma" panose="020B0604030504040204" pitchFamily="34" charset="0"/>
                <a:cs typeface="Tahoma" panose="020B0604030504040204" pitchFamily="34" charset="0"/>
              </a:rPr>
              <a:t>č</a:t>
            </a:r>
            <a:r>
              <a:rPr lang="da-DK" sz="1100" dirty="0">
                <a:solidFill>
                  <a:schemeClr val="bg1"/>
                </a:solidFill>
                <a:latin typeface="Tahoma" panose="020B0604030504040204" pitchFamily="34" charset="0"/>
                <a:ea typeface="Tahoma" panose="020B0604030504040204" pitchFamily="34" charset="0"/>
                <a:cs typeface="Tahoma" panose="020B0604030504040204" pitchFamily="34" charset="0"/>
              </a:rPr>
              <a:t>nimi koncepti izdelkov/storitev, in</a:t>
            </a:r>
            <a:r>
              <a:rPr lang="sl-SI" sz="1100" dirty="0">
                <a:solidFill>
                  <a:schemeClr val="bg1"/>
                </a:solidFill>
                <a:latin typeface="Tahoma" panose="020B0604030504040204" pitchFamily="34" charset="0"/>
                <a:ea typeface="Tahoma" panose="020B0604030504040204" pitchFamily="34" charset="0"/>
                <a:cs typeface="Tahoma" panose="020B0604030504040204" pitchFamily="34" charset="0"/>
              </a:rPr>
              <a:t> to večkrat, saj njihove lastnosti variiramo (npr. enkrat </a:t>
            </a:r>
            <a:r>
              <a:rPr lang="pl-PL" sz="1100" dirty="0">
                <a:solidFill>
                  <a:schemeClr val="bg1"/>
                </a:solidFill>
                <a:latin typeface="Tahoma" panose="020B0604030504040204" pitchFamily="34" charset="0"/>
                <a:ea typeface="Tahoma" panose="020B0604030504040204" pitchFamily="34" charset="0"/>
                <a:cs typeface="Tahoma" panose="020B0604030504040204" pitchFamily="34" charset="0"/>
              </a:rPr>
              <a:t>ponudimo Egipt v hotelu, drugič v apartmaju itd.). Potrošnik se tako vsakokrat odloča, kateri koncept mu je </a:t>
            </a:r>
            <a:r>
              <a:rPr lang="sl-SI" sz="1100" dirty="0">
                <a:solidFill>
                  <a:schemeClr val="bg1"/>
                </a:solidFill>
                <a:latin typeface="Tahoma" panose="020B0604030504040204" pitchFamily="34" charset="0"/>
                <a:ea typeface="Tahoma" panose="020B0604030504040204" pitchFamily="34" charset="0"/>
                <a:cs typeface="Tahoma" panose="020B0604030504040204" pitchFamily="34" charset="0"/>
              </a:rPr>
              <a:t>ljub</a:t>
            </a:r>
            <a:r>
              <a:rPr lang="el-GR" sz="1100" dirty="0">
                <a:solidFill>
                  <a:schemeClr val="bg1"/>
                </a:solidFill>
                <a:latin typeface="Tahoma" panose="020B0604030504040204" pitchFamily="34" charset="0"/>
                <a:ea typeface="Tahoma" panose="020B0604030504040204" pitchFamily="34" charset="0"/>
                <a:cs typeface="Tahoma" panose="020B0604030504040204" pitchFamily="34" charset="0"/>
              </a:rPr>
              <a:t>π</a:t>
            </a:r>
            <a:r>
              <a:rPr lang="sl-SI" sz="1100" dirty="0">
                <a:solidFill>
                  <a:schemeClr val="bg1"/>
                </a:solidFill>
                <a:latin typeface="Tahoma" panose="020B0604030504040204" pitchFamily="34" charset="0"/>
                <a:ea typeface="Tahoma" panose="020B0604030504040204" pitchFamily="34" charset="0"/>
                <a:cs typeface="Tahoma" panose="020B0604030504040204" pitchFamily="34" charset="0"/>
              </a:rPr>
              <a:t>i, pri tem pa seveda dela kompromise. Prav sklepanje kompromisov pa raziskovalcu pokaže, katere lastnosti </a:t>
            </a:r>
            <a:r>
              <a:rPr lang="pl-PL" sz="1100" dirty="0">
                <a:solidFill>
                  <a:schemeClr val="bg1"/>
                </a:solidFill>
                <a:latin typeface="Tahoma" panose="020B0604030504040204" pitchFamily="34" charset="0"/>
                <a:ea typeface="Tahoma" panose="020B0604030504040204" pitchFamily="34" charset="0"/>
                <a:cs typeface="Tahoma" panose="020B0604030504040204" pitchFamily="34" charset="0"/>
              </a:rPr>
              <a:t>izdelka/storitve so potrošniku pomembnejše od drugih.</a:t>
            </a:r>
            <a:endParaRPr lang="sl-SI" sz="11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6" name="PoljeZBesedilom 35">
            <a:extLst>
              <a:ext uri="{FF2B5EF4-FFF2-40B4-BE49-F238E27FC236}">
                <a16:creationId xmlns:a16="http://schemas.microsoft.com/office/drawing/2014/main" id="{BFFAFBD4-6ECD-43E2-9ED5-3CA47F99FDF3}"/>
              </a:ext>
            </a:extLst>
          </p:cNvPr>
          <p:cNvSpPr txBox="1"/>
          <p:nvPr/>
        </p:nvSpPr>
        <p:spPr>
          <a:xfrm>
            <a:off x="1010238" y="5577177"/>
            <a:ext cx="4837928" cy="1107996"/>
          </a:xfrm>
          <a:prstGeom prst="rect">
            <a:avLst/>
          </a:prstGeom>
          <a:noFill/>
        </p:spPr>
        <p:txBody>
          <a:bodyPr wrap="square" rtlCol="0">
            <a:spAutoFit/>
          </a:bodyPr>
          <a:lstStyle/>
          <a:p>
            <a:r>
              <a:rPr lang="sl-SI" sz="1100" dirty="0">
                <a:solidFill>
                  <a:schemeClr val="bg1"/>
                </a:solidFill>
                <a:latin typeface="Tahoma" panose="020B0604030504040204" pitchFamily="34" charset="0"/>
                <a:ea typeface="Tahoma" panose="020B0604030504040204" pitchFamily="34" charset="0"/>
                <a:cs typeface="Tahoma" panose="020B0604030504040204" pitchFamily="34" charset="0"/>
              </a:rPr>
              <a:t>V tretjem koraku, v postopku analize, raziskovalec izračuna moč posameznih lastnosti izdelka/storitve, ki vplivajo na odločitve potrošnikov. Na podlagi tega izračuna se pripravi </a:t>
            </a:r>
            <a:r>
              <a:rPr lang="sl-SI" sz="1100" dirty="0" err="1">
                <a:solidFill>
                  <a:schemeClr val="bg1"/>
                </a:solidFill>
                <a:latin typeface="Tahoma" panose="020B0604030504040204" pitchFamily="34" charset="0"/>
                <a:ea typeface="Tahoma" panose="020B0604030504040204" pitchFamily="34" charset="0"/>
                <a:cs typeface="Tahoma" panose="020B0604030504040204" pitchFamily="34" charset="0"/>
              </a:rPr>
              <a:t>conjoint</a:t>
            </a:r>
            <a:r>
              <a:rPr lang="sl-SI" sz="1100" dirty="0">
                <a:solidFill>
                  <a:schemeClr val="bg1"/>
                </a:solidFill>
                <a:latin typeface="Tahoma" panose="020B0604030504040204" pitchFamily="34" charset="0"/>
                <a:ea typeface="Tahoma" panose="020B0604030504040204" pitchFamily="34" charset="0"/>
                <a:cs typeface="Tahoma" panose="020B0604030504040204" pitchFamily="34" charset="0"/>
              </a:rPr>
              <a:t> simulator in napoved dogajanja na trgu – priprava „kaj pa če“ scenarijev </a:t>
            </a:r>
            <a:r>
              <a:rPr lang="sl-SI" sz="1100" dirty="0" err="1">
                <a:solidFill>
                  <a:schemeClr val="bg1"/>
                </a:solidFill>
                <a:latin typeface="Tahoma" panose="020B0604030504040204" pitchFamily="34" charset="0"/>
                <a:ea typeface="Tahoma" panose="020B0604030504040204" pitchFamily="34" charset="0"/>
                <a:cs typeface="Tahoma" panose="020B0604030504040204" pitchFamily="34" charset="0"/>
              </a:rPr>
              <a:t>oz</a:t>
            </a:r>
            <a:r>
              <a:rPr lang="sl-SI" sz="1100" dirty="0">
                <a:solidFill>
                  <a:schemeClr val="bg1"/>
                </a:solidFill>
                <a:latin typeface="Tahoma" panose="020B0604030504040204" pitchFamily="34" charset="0"/>
                <a:ea typeface="Tahoma" panose="020B0604030504040204" pitchFamily="34" charset="0"/>
                <a:cs typeface="Tahoma" panose="020B0604030504040204" pitchFamily="34" charset="0"/>
              </a:rPr>
              <a:t> simulacij. Simulacije nam omogočajo ugotavljanje sprememb, ki se zgodijo pri nakupnem odločanju, v kolikor se določene lastnosti izdelka/ storitve spremenijo.</a:t>
            </a:r>
          </a:p>
        </p:txBody>
      </p:sp>
      <p:sp>
        <p:nvSpPr>
          <p:cNvPr id="38" name="Pravokotnik 37">
            <a:extLst>
              <a:ext uri="{FF2B5EF4-FFF2-40B4-BE49-F238E27FC236}">
                <a16:creationId xmlns:a16="http://schemas.microsoft.com/office/drawing/2014/main" id="{4E1397C4-035C-4440-9D3F-31C1F4C43F5C}"/>
              </a:ext>
            </a:extLst>
          </p:cNvPr>
          <p:cNvSpPr/>
          <p:nvPr/>
        </p:nvSpPr>
        <p:spPr>
          <a:xfrm>
            <a:off x="7035693" y="2082214"/>
            <a:ext cx="1920859" cy="3907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b="1" dirty="0">
                <a:solidFill>
                  <a:schemeClr val="bg1"/>
                </a:solidFill>
                <a:latin typeface="Tahoma" panose="020B0604030504040204" pitchFamily="34" charset="0"/>
                <a:ea typeface="Tahoma" panose="020B0604030504040204" pitchFamily="34" charset="0"/>
                <a:cs typeface="Tahoma" panose="020B0604030504040204" pitchFamily="34" charset="0"/>
              </a:rPr>
              <a:t>PROBLEM</a:t>
            </a:r>
          </a:p>
        </p:txBody>
      </p:sp>
      <p:sp>
        <p:nvSpPr>
          <p:cNvPr id="52" name="Pravokotnik 51">
            <a:extLst>
              <a:ext uri="{FF2B5EF4-FFF2-40B4-BE49-F238E27FC236}">
                <a16:creationId xmlns:a16="http://schemas.microsoft.com/office/drawing/2014/main" id="{FC91667D-36CE-47DF-B612-6BEAA1FA7486}"/>
              </a:ext>
            </a:extLst>
          </p:cNvPr>
          <p:cNvSpPr/>
          <p:nvPr/>
        </p:nvSpPr>
        <p:spPr>
          <a:xfrm>
            <a:off x="7035693" y="3432393"/>
            <a:ext cx="4249700" cy="3907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b="1" dirty="0">
                <a:solidFill>
                  <a:schemeClr val="bg1"/>
                </a:solidFill>
                <a:latin typeface="Tahoma" panose="020B0604030504040204" pitchFamily="34" charset="0"/>
                <a:ea typeface="Tahoma" panose="020B0604030504040204" pitchFamily="34" charset="0"/>
                <a:cs typeface="Tahoma" panose="020B0604030504040204" pitchFamily="34" charset="0"/>
              </a:rPr>
              <a:t>CONJOINT EKSPERIMENT</a:t>
            </a:r>
          </a:p>
        </p:txBody>
      </p:sp>
      <p:sp>
        <p:nvSpPr>
          <p:cNvPr id="53" name="Pravokotnik 52">
            <a:extLst>
              <a:ext uri="{FF2B5EF4-FFF2-40B4-BE49-F238E27FC236}">
                <a16:creationId xmlns:a16="http://schemas.microsoft.com/office/drawing/2014/main" id="{9AF2451F-4F1B-4CCE-A633-04D6B0713892}"/>
              </a:ext>
            </a:extLst>
          </p:cNvPr>
          <p:cNvSpPr/>
          <p:nvPr/>
        </p:nvSpPr>
        <p:spPr>
          <a:xfrm>
            <a:off x="7035693" y="5151334"/>
            <a:ext cx="2608172" cy="3907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b="1" dirty="0">
                <a:solidFill>
                  <a:schemeClr val="bg1"/>
                </a:solidFill>
                <a:latin typeface="Tahoma" panose="020B0604030504040204" pitchFamily="34" charset="0"/>
                <a:ea typeface="Tahoma" panose="020B0604030504040204" pitchFamily="34" charset="0"/>
                <a:cs typeface="Tahoma" panose="020B0604030504040204" pitchFamily="34" charset="0"/>
              </a:rPr>
              <a:t>REŠITEV</a:t>
            </a:r>
          </a:p>
        </p:txBody>
      </p:sp>
      <p:sp>
        <p:nvSpPr>
          <p:cNvPr id="54" name="TextBox 7">
            <a:extLst>
              <a:ext uri="{FF2B5EF4-FFF2-40B4-BE49-F238E27FC236}">
                <a16:creationId xmlns:a16="http://schemas.microsoft.com/office/drawing/2014/main" id="{9B17DB4D-AE9F-4BF1-90E5-85EEC84CEF9A}"/>
              </a:ext>
            </a:extLst>
          </p:cNvPr>
          <p:cNvSpPr txBox="1"/>
          <p:nvPr/>
        </p:nvSpPr>
        <p:spPr bwMode="auto">
          <a:xfrm>
            <a:off x="7129699" y="2501744"/>
            <a:ext cx="4550677" cy="593056"/>
          </a:xfrm>
          <a:prstGeom prst="rect">
            <a:avLst/>
          </a:prstGeom>
          <a:noFill/>
          <a:ln w="9525">
            <a:noFill/>
            <a:miter lim="800000"/>
            <a:headEnd/>
            <a:tailEnd/>
          </a:ln>
        </p:spPr>
        <p:txBody>
          <a:bodyPr wrap="square" lIns="84399" tIns="42200" rIns="84399" bIns="42200">
            <a:spAutoFit/>
          </a:bodyPr>
          <a:lstStyle/>
          <a:p>
            <a:pPr algn="just" defTabSz="1090155">
              <a:spcBef>
                <a:spcPts val="92"/>
              </a:spcBef>
              <a:buClr>
                <a:srgbClr val="8FD400"/>
              </a:buClr>
              <a:defRPr/>
            </a:pPr>
            <a:r>
              <a:rPr lang="sl-SI" sz="1100" dirty="0">
                <a:solidFill>
                  <a:schemeClr val="bg1"/>
                </a:solidFill>
                <a:latin typeface="Tahoma" panose="020B0604030504040204" pitchFamily="34" charset="0"/>
                <a:ea typeface="Tahoma" panose="020B0604030504040204" pitchFamily="34" charset="0"/>
                <a:cs typeface="Tahoma" panose="020B0604030504040204" pitchFamily="34" charset="0"/>
              </a:rPr>
              <a:t>Naročnik je želel optimizirati svojo ponudbo aranžmajev potovanj. Zanimalo ga je, ali naj doda nove destinacije in katere, da bo povečal zanimanje.</a:t>
            </a:r>
          </a:p>
        </p:txBody>
      </p:sp>
      <p:pic>
        <p:nvPicPr>
          <p:cNvPr id="9" name="Slika 8">
            <a:extLst>
              <a:ext uri="{FF2B5EF4-FFF2-40B4-BE49-F238E27FC236}">
                <a16:creationId xmlns:a16="http://schemas.microsoft.com/office/drawing/2014/main" id="{A3244F08-E292-4726-AEAB-6F1567C9E682}"/>
              </a:ext>
            </a:extLst>
          </p:cNvPr>
          <p:cNvPicPr>
            <a:picLocks noChangeAspect="1"/>
          </p:cNvPicPr>
          <p:nvPr/>
        </p:nvPicPr>
        <p:blipFill>
          <a:blip r:embed="rId4"/>
          <a:stretch>
            <a:fillRect/>
          </a:stretch>
        </p:blipFill>
        <p:spPr>
          <a:xfrm>
            <a:off x="7129699" y="3930557"/>
            <a:ext cx="4919871" cy="1042922"/>
          </a:xfrm>
          <a:prstGeom prst="rect">
            <a:avLst/>
          </a:prstGeom>
        </p:spPr>
      </p:pic>
      <p:sp>
        <p:nvSpPr>
          <p:cNvPr id="55" name="TextBox 7">
            <a:extLst>
              <a:ext uri="{FF2B5EF4-FFF2-40B4-BE49-F238E27FC236}">
                <a16:creationId xmlns:a16="http://schemas.microsoft.com/office/drawing/2014/main" id="{23EBE223-CCC7-476B-BAAF-CCB2FA88E3BC}"/>
              </a:ext>
            </a:extLst>
          </p:cNvPr>
          <p:cNvSpPr txBox="1"/>
          <p:nvPr/>
        </p:nvSpPr>
        <p:spPr bwMode="auto">
          <a:xfrm>
            <a:off x="7129699" y="5577177"/>
            <a:ext cx="4550675" cy="931610"/>
          </a:xfrm>
          <a:prstGeom prst="rect">
            <a:avLst/>
          </a:prstGeom>
          <a:noFill/>
          <a:ln w="9525">
            <a:noFill/>
            <a:miter lim="800000"/>
            <a:headEnd/>
            <a:tailEnd/>
          </a:ln>
        </p:spPr>
        <p:txBody>
          <a:bodyPr wrap="square" lIns="84399" tIns="42200" rIns="84399" bIns="42200">
            <a:spAutoFit/>
          </a:bodyPr>
          <a:lstStyle/>
          <a:p>
            <a:pPr algn="just" defTabSz="1090155">
              <a:spcBef>
                <a:spcPts val="92"/>
              </a:spcBef>
              <a:buClr>
                <a:srgbClr val="8FD400"/>
              </a:buClr>
              <a:defRPr/>
            </a:pPr>
            <a:r>
              <a:rPr lang="sl-SI" sz="1100" dirty="0">
                <a:solidFill>
                  <a:schemeClr val="bg1"/>
                </a:solidFill>
                <a:latin typeface="Tahoma" panose="020B0604030504040204" pitchFamily="34" charset="0"/>
                <a:ea typeface="Tahoma" panose="020B0604030504040204" pitchFamily="34" charset="0"/>
                <a:cs typeface="Tahoma" panose="020B0604030504040204" pitchFamily="34" charset="0"/>
              </a:rPr>
              <a:t>S pomočjo </a:t>
            </a:r>
            <a:r>
              <a:rPr lang="sl-SI" sz="1100" dirty="0" err="1">
                <a:solidFill>
                  <a:schemeClr val="bg1"/>
                </a:solidFill>
                <a:latin typeface="Tahoma" panose="020B0604030504040204" pitchFamily="34" charset="0"/>
                <a:ea typeface="Tahoma" panose="020B0604030504040204" pitchFamily="34" charset="0"/>
                <a:cs typeface="Tahoma" panose="020B0604030504040204" pitchFamily="34" charset="0"/>
              </a:rPr>
              <a:t>conjoint</a:t>
            </a:r>
            <a:r>
              <a:rPr lang="sl-SI" sz="1100" dirty="0">
                <a:solidFill>
                  <a:schemeClr val="bg1"/>
                </a:solidFill>
                <a:latin typeface="Tahoma" panose="020B0604030504040204" pitchFamily="34" charset="0"/>
                <a:ea typeface="Tahoma" panose="020B0604030504040204" pitchFamily="34" charset="0"/>
                <a:cs typeface="Tahoma" panose="020B0604030504040204" pitchFamily="34" charset="0"/>
              </a:rPr>
              <a:t> analize je bilo ugotovljeno, da sta nova aranžmaja v Španiji in Grčiji približno enako privlačna, oba pa bistveno bolj privlačna kot aranžma v Egiptu. Če naročnik namesto Egipta začne ponujati aranžmaje za Španijo in Grčijo, se privlačnost celotne ponudbe poviša za tretjino.</a:t>
            </a:r>
          </a:p>
        </p:txBody>
      </p:sp>
      <p:grpSp>
        <p:nvGrpSpPr>
          <p:cNvPr id="11" name="Skupina 10">
            <a:extLst>
              <a:ext uri="{FF2B5EF4-FFF2-40B4-BE49-F238E27FC236}">
                <a16:creationId xmlns:a16="http://schemas.microsoft.com/office/drawing/2014/main" id="{70044FF2-2B85-4466-A02D-E482316AE6CF}"/>
              </a:ext>
            </a:extLst>
          </p:cNvPr>
          <p:cNvGrpSpPr/>
          <p:nvPr/>
        </p:nvGrpSpPr>
        <p:grpSpPr>
          <a:xfrm>
            <a:off x="6414334" y="3397757"/>
            <a:ext cx="495190" cy="499423"/>
            <a:chOff x="6645072" y="3218293"/>
            <a:chExt cx="495190" cy="499423"/>
          </a:xfrm>
        </p:grpSpPr>
        <p:pic>
          <p:nvPicPr>
            <p:cNvPr id="47" name="Slika 46">
              <a:extLst>
                <a:ext uri="{FF2B5EF4-FFF2-40B4-BE49-F238E27FC236}">
                  <a16:creationId xmlns:a16="http://schemas.microsoft.com/office/drawing/2014/main" id="{679D9A2F-F946-4B73-B7D0-E8518CE2C9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5072" y="3218293"/>
              <a:ext cx="495190" cy="499423"/>
            </a:xfrm>
            <a:prstGeom prst="rect">
              <a:avLst/>
            </a:prstGeom>
          </p:spPr>
        </p:pic>
        <p:pic>
          <p:nvPicPr>
            <p:cNvPr id="56" name="Slika 55">
              <a:extLst>
                <a:ext uri="{FF2B5EF4-FFF2-40B4-BE49-F238E27FC236}">
                  <a16:creationId xmlns:a16="http://schemas.microsoft.com/office/drawing/2014/main" id="{771720E7-9974-45C7-AE9B-3B796553FB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2705" y="3340443"/>
              <a:ext cx="355860" cy="258192"/>
            </a:xfrm>
            <a:prstGeom prst="rect">
              <a:avLst/>
            </a:prstGeom>
          </p:spPr>
        </p:pic>
      </p:grpSp>
      <p:grpSp>
        <p:nvGrpSpPr>
          <p:cNvPr id="12" name="Skupina 11">
            <a:extLst>
              <a:ext uri="{FF2B5EF4-FFF2-40B4-BE49-F238E27FC236}">
                <a16:creationId xmlns:a16="http://schemas.microsoft.com/office/drawing/2014/main" id="{98A52A3D-DD82-447E-8EF1-2048B3EB3990}"/>
              </a:ext>
            </a:extLst>
          </p:cNvPr>
          <p:cNvGrpSpPr/>
          <p:nvPr/>
        </p:nvGrpSpPr>
        <p:grpSpPr>
          <a:xfrm>
            <a:off x="6414334" y="5064403"/>
            <a:ext cx="495190" cy="499423"/>
            <a:chOff x="6645072" y="4936213"/>
            <a:chExt cx="495190" cy="499423"/>
          </a:xfrm>
        </p:grpSpPr>
        <p:pic>
          <p:nvPicPr>
            <p:cNvPr id="50" name="Slika 49">
              <a:extLst>
                <a:ext uri="{FF2B5EF4-FFF2-40B4-BE49-F238E27FC236}">
                  <a16:creationId xmlns:a16="http://schemas.microsoft.com/office/drawing/2014/main" id="{D71D018D-9600-4A62-9D4A-D47FA725F5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5072" y="4936213"/>
              <a:ext cx="495190" cy="499423"/>
            </a:xfrm>
            <a:prstGeom prst="rect">
              <a:avLst/>
            </a:prstGeom>
          </p:spPr>
        </p:pic>
        <p:pic>
          <p:nvPicPr>
            <p:cNvPr id="58" name="Slika 57">
              <a:extLst>
                <a:ext uri="{FF2B5EF4-FFF2-40B4-BE49-F238E27FC236}">
                  <a16:creationId xmlns:a16="http://schemas.microsoft.com/office/drawing/2014/main" id="{DE002BA3-39AC-47D2-8E67-79F33891B0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29786" y="4990761"/>
              <a:ext cx="305576" cy="366498"/>
            </a:xfrm>
            <a:prstGeom prst="rect">
              <a:avLst/>
            </a:prstGeom>
          </p:spPr>
        </p:pic>
      </p:grpSp>
      <p:grpSp>
        <p:nvGrpSpPr>
          <p:cNvPr id="10" name="Skupina 9">
            <a:extLst>
              <a:ext uri="{FF2B5EF4-FFF2-40B4-BE49-F238E27FC236}">
                <a16:creationId xmlns:a16="http://schemas.microsoft.com/office/drawing/2014/main" id="{BA4A6F02-4A6B-4F6C-A03A-080373F01F6C}"/>
              </a:ext>
            </a:extLst>
          </p:cNvPr>
          <p:cNvGrpSpPr/>
          <p:nvPr/>
        </p:nvGrpSpPr>
        <p:grpSpPr>
          <a:xfrm>
            <a:off x="6414334" y="1990642"/>
            <a:ext cx="495190" cy="584775"/>
            <a:chOff x="6645072" y="1469348"/>
            <a:chExt cx="495190" cy="584775"/>
          </a:xfrm>
        </p:grpSpPr>
        <p:pic>
          <p:nvPicPr>
            <p:cNvPr id="44" name="Slika 43">
              <a:extLst>
                <a:ext uri="{FF2B5EF4-FFF2-40B4-BE49-F238E27FC236}">
                  <a16:creationId xmlns:a16="http://schemas.microsoft.com/office/drawing/2014/main" id="{CACBD8A4-8B27-4EAE-A0AF-A03DF269A6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5072" y="1500373"/>
              <a:ext cx="495190" cy="499423"/>
            </a:xfrm>
            <a:prstGeom prst="rect">
              <a:avLst/>
            </a:prstGeom>
          </p:spPr>
        </p:pic>
        <p:sp>
          <p:nvSpPr>
            <p:cNvPr id="59" name="PoljeZBesedilom 58">
              <a:extLst>
                <a:ext uri="{FF2B5EF4-FFF2-40B4-BE49-F238E27FC236}">
                  <a16:creationId xmlns:a16="http://schemas.microsoft.com/office/drawing/2014/main" id="{E52FB5EF-A351-4FB3-8441-9DFA784F97BD}"/>
                </a:ext>
              </a:extLst>
            </p:cNvPr>
            <p:cNvSpPr txBox="1"/>
            <p:nvPr/>
          </p:nvSpPr>
          <p:spPr>
            <a:xfrm>
              <a:off x="6712909" y="1469348"/>
              <a:ext cx="317716" cy="584775"/>
            </a:xfrm>
            <a:prstGeom prst="rect">
              <a:avLst/>
            </a:prstGeom>
            <a:noFill/>
          </p:spPr>
          <p:txBody>
            <a:bodyPr wrap="none" rtlCol="0">
              <a:spAutoFit/>
            </a:bodyPr>
            <a:lstStyle/>
            <a:p>
              <a:r>
                <a:rPr lang="sl-SI" sz="3200" dirty="0">
                  <a:solidFill>
                    <a:schemeClr val="bg1"/>
                  </a:solidFill>
                </a:rPr>
                <a:t>!</a:t>
              </a:r>
            </a:p>
          </p:txBody>
        </p:sp>
      </p:grpSp>
      <p:cxnSp>
        <p:nvCxnSpPr>
          <p:cNvPr id="60" name="Raven povezovalnik 59">
            <a:extLst>
              <a:ext uri="{FF2B5EF4-FFF2-40B4-BE49-F238E27FC236}">
                <a16:creationId xmlns:a16="http://schemas.microsoft.com/office/drawing/2014/main" id="{3ABB972C-5D41-4C74-B01F-1386616FF80D}"/>
              </a:ext>
            </a:extLst>
          </p:cNvPr>
          <p:cNvCxnSpPr/>
          <p:nvPr/>
        </p:nvCxnSpPr>
        <p:spPr>
          <a:xfrm>
            <a:off x="6096000" y="1791727"/>
            <a:ext cx="0" cy="421854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61" name="Pravokotnik 60">
            <a:extLst>
              <a:ext uri="{FF2B5EF4-FFF2-40B4-BE49-F238E27FC236}">
                <a16:creationId xmlns:a16="http://schemas.microsoft.com/office/drawing/2014/main" id="{4BD0598F-69F9-4360-A5B5-BAD6EF372FE6}"/>
              </a:ext>
            </a:extLst>
          </p:cNvPr>
          <p:cNvSpPr/>
          <p:nvPr/>
        </p:nvSpPr>
        <p:spPr>
          <a:xfrm>
            <a:off x="565886" y="1238741"/>
            <a:ext cx="5842479" cy="2820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000" b="1" dirty="0">
                <a:solidFill>
                  <a:schemeClr val="bg1"/>
                </a:solidFill>
                <a:latin typeface="Tahoma" panose="020B0604030504040204" pitchFamily="34" charset="0"/>
                <a:ea typeface="Tahoma" panose="020B0604030504040204" pitchFamily="34" charset="0"/>
                <a:cs typeface="Tahoma" panose="020B0604030504040204" pitchFamily="34" charset="0"/>
              </a:rPr>
              <a:t>KAKO IZVAJAMO</a:t>
            </a:r>
          </a:p>
        </p:txBody>
      </p:sp>
      <p:sp>
        <p:nvSpPr>
          <p:cNvPr id="62" name="Pravokotnik 61">
            <a:extLst>
              <a:ext uri="{FF2B5EF4-FFF2-40B4-BE49-F238E27FC236}">
                <a16:creationId xmlns:a16="http://schemas.microsoft.com/office/drawing/2014/main" id="{2E80A1F1-8E0A-4885-BB30-D3FAF3719214}"/>
              </a:ext>
            </a:extLst>
          </p:cNvPr>
          <p:cNvSpPr/>
          <p:nvPr/>
        </p:nvSpPr>
        <p:spPr>
          <a:xfrm>
            <a:off x="6059860" y="1238740"/>
            <a:ext cx="5822649" cy="374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000" b="1" dirty="0">
                <a:solidFill>
                  <a:schemeClr val="bg1"/>
                </a:solidFill>
                <a:latin typeface="Tahoma" panose="020B0604030504040204" pitchFamily="34" charset="0"/>
                <a:ea typeface="Tahoma" panose="020B0604030504040204" pitchFamily="34" charset="0"/>
                <a:cs typeface="Tahoma" panose="020B0604030504040204" pitchFamily="34" charset="0"/>
              </a:rPr>
              <a:t>PRIMER</a:t>
            </a:r>
          </a:p>
        </p:txBody>
      </p:sp>
      <p:pic>
        <p:nvPicPr>
          <p:cNvPr id="40" name="Slika 2" descr="Slika, ki vsebuje besede izrezek&#10;&#10;Opis, ustvarjen z visoko stopnjo zanesljivosti.">
            <a:extLst>
              <a:ext uri="{FF2B5EF4-FFF2-40B4-BE49-F238E27FC236}">
                <a16:creationId xmlns:a16="http://schemas.microsoft.com/office/drawing/2014/main" id="{B4D04752-711A-48C6-9B45-3DC4135B66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74800" y="6563989"/>
            <a:ext cx="1062375" cy="226800"/>
          </a:xfrm>
          <a:prstGeom prst="rect">
            <a:avLst/>
          </a:prstGeom>
        </p:spPr>
      </p:pic>
      <p:sp>
        <p:nvSpPr>
          <p:cNvPr id="41" name="Označba mesta številke diapozitiva 1">
            <a:extLst>
              <a:ext uri="{FF2B5EF4-FFF2-40B4-BE49-F238E27FC236}">
                <a16:creationId xmlns:a16="http://schemas.microsoft.com/office/drawing/2014/main" id="{21F42DEA-441E-491E-9838-649B2D7A85F3}"/>
              </a:ext>
            </a:extLst>
          </p:cNvPr>
          <p:cNvSpPr>
            <a:spLocks noGrp="1"/>
          </p:cNvSpPr>
          <p:nvPr>
            <p:ph type="sldNum" sz="quarter" idx="12"/>
          </p:nvPr>
        </p:nvSpPr>
        <p:spPr>
          <a:xfrm>
            <a:off x="11818229" y="6492875"/>
            <a:ext cx="358677" cy="365125"/>
          </a:xfrm>
        </p:spPr>
        <p:txBody>
          <a:bodyPr/>
          <a:lstStyle/>
          <a:p>
            <a:fld id="{C64449EC-3553-4FFE-B6F3-FE4CC98C343D}" type="slidenum">
              <a:rPr lang="sl-SI"/>
              <a:t>17</a:t>
            </a:fld>
            <a:endParaRPr lang="sl-SI" dirty="0"/>
          </a:p>
        </p:txBody>
      </p:sp>
    </p:spTree>
    <p:extLst>
      <p:ext uri="{BB962C8B-B14F-4D97-AF65-F5344CB8AC3E}">
        <p14:creationId xmlns:p14="http://schemas.microsoft.com/office/powerpoint/2010/main" val="35196447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descr="Slika, ki vsebuje besede nebo, oseba, trava, zunanje&#10;&#10;Opis, ustvarjen z zelo visoko stopnjo zanesljivosti.">
            <a:extLst>
              <a:ext uri="{FF2B5EF4-FFF2-40B4-BE49-F238E27FC236}">
                <a16:creationId xmlns:a16="http://schemas.microsoft.com/office/drawing/2014/main" id="{C45783C3-5C04-48AF-B5EC-CBB4A975368D}"/>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2774"/>
            <a:ext cx="12192000" cy="6855226"/>
          </a:xfrm>
          <a:prstGeom prst="rect">
            <a:avLst/>
          </a:prstGeom>
        </p:spPr>
      </p:pic>
      <p:sp>
        <p:nvSpPr>
          <p:cNvPr id="31" name="Pravokotnik 30">
            <a:extLst>
              <a:ext uri="{FF2B5EF4-FFF2-40B4-BE49-F238E27FC236}">
                <a16:creationId xmlns:a16="http://schemas.microsoft.com/office/drawing/2014/main" id="{8C97DCE6-6EF0-45AA-9F72-65774A136631}"/>
              </a:ext>
            </a:extLst>
          </p:cNvPr>
          <p:cNvSpPr/>
          <p:nvPr/>
        </p:nvSpPr>
        <p:spPr>
          <a:xfrm>
            <a:off x="-15094" y="-7737"/>
            <a:ext cx="12192000" cy="6857999"/>
          </a:xfrm>
          <a:prstGeom prst="rect">
            <a:avLst/>
          </a:prstGeom>
          <a:solidFill>
            <a:schemeClr val="tx1">
              <a:lumMod val="95000"/>
              <a:lumOff val="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7" name="Slika 26" descr="Slika, ki vsebuje besede vektorska grafika&#10;&#10;Opis, ustvarjen z visoko stopnjo zanesljivosti.">
            <a:extLst>
              <a:ext uri="{FF2B5EF4-FFF2-40B4-BE49-F238E27FC236}">
                <a16:creationId xmlns:a16="http://schemas.microsoft.com/office/drawing/2014/main" id="{B88A4B27-5621-4C33-BA9F-9A8698F5E2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174" y="965222"/>
            <a:ext cx="3254928" cy="528977"/>
          </a:xfrm>
          <a:prstGeom prst="rect">
            <a:avLst/>
          </a:prstGeom>
          <a:solidFill>
            <a:srgbClr val="FAA61C"/>
          </a:solidFill>
        </p:spPr>
      </p:pic>
      <p:sp>
        <p:nvSpPr>
          <p:cNvPr id="8" name="Pravokotnik 7">
            <a:extLst>
              <a:ext uri="{FF2B5EF4-FFF2-40B4-BE49-F238E27FC236}">
                <a16:creationId xmlns:a16="http://schemas.microsoft.com/office/drawing/2014/main" id="{B2F6FD53-19A6-429A-8A00-EC3EB3FA1E5B}"/>
              </a:ext>
            </a:extLst>
          </p:cNvPr>
          <p:cNvSpPr/>
          <p:nvPr/>
        </p:nvSpPr>
        <p:spPr>
          <a:xfrm>
            <a:off x="495103" y="1021960"/>
            <a:ext cx="3145719" cy="430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1400" b="1" dirty="0">
                <a:latin typeface="Tahoma" panose="020B0604030504040204" pitchFamily="34" charset="0"/>
                <a:ea typeface="Tahoma" panose="020B0604030504040204" pitchFamily="34" charset="0"/>
                <a:cs typeface="Tahoma" panose="020B0604030504040204" pitchFamily="34" charset="0"/>
              </a:rPr>
              <a:t>ATRIBUTI IN NIVOJI</a:t>
            </a:r>
            <a:endParaRPr kumimoji="0" lang="sl-SI" sz="1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Text Box 14">
            <a:extLst>
              <a:ext uri="{FF2B5EF4-FFF2-40B4-BE49-F238E27FC236}">
                <a16:creationId xmlns:a16="http://schemas.microsoft.com/office/drawing/2014/main" id="{8CF665CC-F823-41AA-AF19-31306916339F}"/>
              </a:ext>
            </a:extLst>
          </p:cNvPr>
          <p:cNvSpPr txBox="1">
            <a:spLocks noChangeArrowheads="1"/>
          </p:cNvSpPr>
          <p:nvPr/>
        </p:nvSpPr>
        <p:spPr bwMode="auto">
          <a:xfrm>
            <a:off x="439104" y="1490214"/>
            <a:ext cx="3384880" cy="5509200"/>
          </a:xfrm>
          <a:prstGeom prst="rect">
            <a:avLst/>
          </a:prstGeom>
          <a:noFill/>
          <a:ln w="9525">
            <a:noFill/>
            <a:miter lim="800000"/>
            <a:headEnd/>
            <a:tailEnd/>
          </a:ln>
        </p:spPr>
        <p:txBody>
          <a:bodyPr wrap="square">
            <a:spAutoFit/>
          </a:bodyPr>
          <a:lstStyle/>
          <a:p>
            <a:pPr>
              <a:spcAft>
                <a:spcPts val="300"/>
              </a:spcAft>
            </a:pPr>
            <a:r>
              <a:rPr lang="sl-SI" sz="1100" b="1" dirty="0">
                <a:solidFill>
                  <a:prstClr val="white"/>
                </a:solidFill>
                <a:latin typeface="Tahoma" panose="020B0604030504040204" pitchFamily="34" charset="0"/>
                <a:ea typeface="Tahoma" panose="020B0604030504040204" pitchFamily="34" charset="0"/>
                <a:cs typeface="Tahoma" panose="020B0604030504040204" pitchFamily="34" charset="0"/>
              </a:rPr>
              <a:t>Vrsta živila (služi samo opredelitvi cene)</a:t>
            </a:r>
            <a:r>
              <a:rPr lang="sl-SI" sz="1100" dirty="0">
                <a:solidFill>
                  <a:prstClr val="white"/>
                </a:solidFill>
                <a:latin typeface="Tahoma" panose="020B0604030504040204" pitchFamily="34" charset="0"/>
                <a:ea typeface="Tahoma" panose="020B0604030504040204" pitchFamily="34" charset="0"/>
                <a:cs typeface="Tahoma" panose="020B0604030504040204" pitchFamily="34" charset="0"/>
              </a:rPr>
              <a:t>:</a:t>
            </a:r>
          </a:p>
          <a:p>
            <a:pPr lvl="1">
              <a:spcBef>
                <a:spcPct val="0"/>
              </a:spcBef>
              <a:spcAft>
                <a:spcPts val="300"/>
              </a:spcAft>
              <a:buClrTx/>
            </a:pPr>
            <a:r>
              <a:rPr lang="sl-SI" sz="1100" dirty="0">
                <a:solidFill>
                  <a:prstClr val="white"/>
                </a:solidFill>
                <a:latin typeface="Tahoma" panose="020B0604030504040204" pitchFamily="34" charset="0"/>
                <a:ea typeface="Tahoma" panose="020B0604030504040204" pitchFamily="34" charset="0"/>
                <a:cs typeface="Tahoma" panose="020B0604030504040204" pitchFamily="34" charset="0"/>
              </a:rPr>
              <a:t>zelenjava</a:t>
            </a:r>
          </a:p>
          <a:p>
            <a:pPr lvl="1">
              <a:spcBef>
                <a:spcPct val="0"/>
              </a:spcBef>
              <a:spcAft>
                <a:spcPts val="300"/>
              </a:spcAft>
              <a:buClrTx/>
            </a:pPr>
            <a:r>
              <a:rPr lang="sl-SI" sz="1100" dirty="0">
                <a:solidFill>
                  <a:prstClr val="white"/>
                </a:solidFill>
                <a:latin typeface="Tahoma" panose="020B0604030504040204" pitchFamily="34" charset="0"/>
                <a:ea typeface="Tahoma" panose="020B0604030504040204" pitchFamily="34" charset="0"/>
                <a:cs typeface="Tahoma" panose="020B0604030504040204" pitchFamily="34" charset="0"/>
              </a:rPr>
              <a:t>sadje</a:t>
            </a:r>
          </a:p>
          <a:p>
            <a:pPr lvl="1">
              <a:spcBef>
                <a:spcPct val="0"/>
              </a:spcBef>
              <a:spcAft>
                <a:spcPts val="300"/>
              </a:spcAft>
              <a:buClrTx/>
            </a:pPr>
            <a:r>
              <a:rPr lang="sl-SI" sz="1100" dirty="0">
                <a:solidFill>
                  <a:prstClr val="white"/>
                </a:solidFill>
                <a:latin typeface="Tahoma" panose="020B0604030504040204" pitchFamily="34" charset="0"/>
                <a:ea typeface="Tahoma" panose="020B0604030504040204" pitchFamily="34" charset="0"/>
                <a:cs typeface="Tahoma" panose="020B0604030504040204" pitchFamily="34" charset="0"/>
              </a:rPr>
              <a:t>meso</a:t>
            </a:r>
          </a:p>
          <a:p>
            <a:pPr>
              <a:spcAft>
                <a:spcPts val="300"/>
              </a:spcAft>
            </a:pPr>
            <a:r>
              <a:rPr lang="sl-SI" sz="1100" b="1" dirty="0">
                <a:solidFill>
                  <a:prstClr val="white"/>
                </a:solidFill>
                <a:latin typeface="Tahoma" panose="020B0604030504040204" pitchFamily="34" charset="0"/>
                <a:ea typeface="Tahoma" panose="020B0604030504040204" pitchFamily="34" charset="0"/>
                <a:cs typeface="Tahoma" panose="020B0604030504040204" pitchFamily="34" charset="0"/>
              </a:rPr>
              <a:t>Sveže ali zamrznjeno:</a:t>
            </a:r>
          </a:p>
          <a:p>
            <a:pPr lvl="1">
              <a:spcBef>
                <a:spcPct val="0"/>
              </a:spcBef>
              <a:spcAft>
                <a:spcPts val="300"/>
              </a:spcAft>
              <a:buClrTx/>
            </a:pPr>
            <a:r>
              <a:rPr lang="sl-SI" sz="1100" dirty="0">
                <a:solidFill>
                  <a:prstClr val="white"/>
                </a:solidFill>
                <a:latin typeface="Tahoma" panose="020B0604030504040204" pitchFamily="34" charset="0"/>
                <a:ea typeface="Tahoma" panose="020B0604030504040204" pitchFamily="34" charset="0"/>
                <a:cs typeface="Tahoma" panose="020B0604030504040204" pitchFamily="34" charset="0"/>
              </a:rPr>
              <a:t>sveže</a:t>
            </a:r>
          </a:p>
          <a:p>
            <a:pPr lvl="1">
              <a:spcBef>
                <a:spcPct val="0"/>
              </a:spcBef>
              <a:spcAft>
                <a:spcPts val="300"/>
              </a:spcAft>
              <a:buClrTx/>
            </a:pPr>
            <a:r>
              <a:rPr lang="sl-SI" sz="1100" dirty="0">
                <a:solidFill>
                  <a:prstClr val="white"/>
                </a:solidFill>
                <a:latin typeface="Tahoma" panose="020B0604030504040204" pitchFamily="34" charset="0"/>
                <a:ea typeface="Tahoma" panose="020B0604030504040204" pitchFamily="34" charset="0"/>
                <a:cs typeface="Tahoma" panose="020B0604030504040204" pitchFamily="34" charset="0"/>
              </a:rPr>
              <a:t>zamrznjeno</a:t>
            </a:r>
          </a:p>
          <a:p>
            <a:pPr>
              <a:spcAft>
                <a:spcPts val="300"/>
              </a:spcAft>
            </a:pPr>
            <a:r>
              <a:rPr lang="sl-SI" sz="1100" b="1" dirty="0">
                <a:solidFill>
                  <a:prstClr val="white"/>
                </a:solidFill>
                <a:latin typeface="Tahoma" panose="020B0604030504040204" pitchFamily="34" charset="0"/>
                <a:ea typeface="Tahoma" panose="020B0604030504040204" pitchFamily="34" charset="0"/>
                <a:cs typeface="Tahoma" panose="020B0604030504040204" pitchFamily="34" charset="0"/>
              </a:rPr>
              <a:t>Pridelava:</a:t>
            </a:r>
          </a:p>
          <a:p>
            <a:pPr lvl="1">
              <a:spcBef>
                <a:spcPct val="0"/>
              </a:spcBef>
              <a:spcAft>
                <a:spcPts val="300"/>
              </a:spcAft>
              <a:buClrTx/>
            </a:pPr>
            <a:r>
              <a:rPr lang="sl-SI" sz="1100" dirty="0">
                <a:solidFill>
                  <a:prstClr val="white"/>
                </a:solidFill>
                <a:latin typeface="Tahoma" panose="020B0604030504040204" pitchFamily="34" charset="0"/>
                <a:ea typeface="Tahoma" panose="020B0604030504040204" pitchFamily="34" charset="0"/>
                <a:cs typeface="Tahoma" panose="020B0604030504040204" pitchFamily="34" charset="0"/>
              </a:rPr>
              <a:t>konvencionalna pridelava</a:t>
            </a:r>
          </a:p>
          <a:p>
            <a:pPr lvl="1">
              <a:spcBef>
                <a:spcPct val="0"/>
              </a:spcBef>
              <a:spcAft>
                <a:spcPts val="300"/>
              </a:spcAft>
              <a:buClrTx/>
            </a:pPr>
            <a:r>
              <a:rPr lang="sl-SI" sz="1100" dirty="0">
                <a:solidFill>
                  <a:prstClr val="white"/>
                </a:solidFill>
                <a:latin typeface="Tahoma" panose="020B0604030504040204" pitchFamily="34" charset="0"/>
                <a:ea typeface="Tahoma" panose="020B0604030504040204" pitchFamily="34" charset="0"/>
                <a:cs typeface="Tahoma" panose="020B0604030504040204" pitchFamily="34" charset="0"/>
              </a:rPr>
              <a:t>ekološka pridelava</a:t>
            </a:r>
          </a:p>
          <a:p>
            <a:pPr>
              <a:spcAft>
                <a:spcPts val="300"/>
              </a:spcAft>
            </a:pPr>
            <a:r>
              <a:rPr lang="sl-SI" sz="1100" b="1" dirty="0">
                <a:solidFill>
                  <a:prstClr val="white"/>
                </a:solidFill>
                <a:latin typeface="Tahoma" panose="020B0604030504040204" pitchFamily="34" charset="0"/>
                <a:ea typeface="Tahoma" panose="020B0604030504040204" pitchFamily="34" charset="0"/>
                <a:cs typeface="Tahoma" panose="020B0604030504040204" pitchFamily="34" charset="0"/>
              </a:rPr>
              <a:t>Poreklo:</a:t>
            </a:r>
          </a:p>
          <a:p>
            <a:pPr lvl="1">
              <a:spcBef>
                <a:spcPct val="0"/>
              </a:spcBef>
              <a:spcAft>
                <a:spcPts val="300"/>
              </a:spcAft>
              <a:buClrTx/>
            </a:pPr>
            <a:r>
              <a:rPr lang="sl-SI" sz="1100" dirty="0">
                <a:solidFill>
                  <a:prstClr val="white"/>
                </a:solidFill>
                <a:latin typeface="Tahoma" panose="020B0604030504040204" pitchFamily="34" charset="0"/>
                <a:ea typeface="Tahoma" panose="020B0604030504040204" pitchFamily="34" charset="0"/>
                <a:cs typeface="Tahoma" panose="020B0604030504040204" pitchFamily="34" charset="0"/>
              </a:rPr>
              <a:t>Slovenija</a:t>
            </a:r>
          </a:p>
          <a:p>
            <a:pPr lvl="1">
              <a:spcBef>
                <a:spcPct val="0"/>
              </a:spcBef>
              <a:spcAft>
                <a:spcPts val="300"/>
              </a:spcAft>
              <a:buClrTx/>
            </a:pPr>
            <a:r>
              <a:rPr lang="sl-SI" sz="1100" dirty="0">
                <a:solidFill>
                  <a:prstClr val="white"/>
                </a:solidFill>
                <a:latin typeface="Tahoma" panose="020B0604030504040204" pitchFamily="34" charset="0"/>
                <a:ea typeface="Tahoma" panose="020B0604030504040204" pitchFamily="34" charset="0"/>
                <a:cs typeface="Tahoma" panose="020B0604030504040204" pitchFamily="34" charset="0"/>
              </a:rPr>
              <a:t>Italija</a:t>
            </a:r>
          </a:p>
          <a:p>
            <a:pPr lvl="1">
              <a:spcBef>
                <a:spcPct val="0"/>
              </a:spcBef>
              <a:spcAft>
                <a:spcPts val="300"/>
              </a:spcAft>
              <a:buClrTx/>
            </a:pPr>
            <a:r>
              <a:rPr lang="sl-SI" sz="1100" dirty="0">
                <a:solidFill>
                  <a:prstClr val="white"/>
                </a:solidFill>
                <a:latin typeface="Tahoma" panose="020B0604030504040204" pitchFamily="34" charset="0"/>
                <a:ea typeface="Tahoma" panose="020B0604030504040204" pitchFamily="34" charset="0"/>
                <a:cs typeface="Tahoma" panose="020B0604030504040204" pitchFamily="34" charset="0"/>
              </a:rPr>
              <a:t>Avstrija</a:t>
            </a:r>
          </a:p>
          <a:p>
            <a:pPr lvl="1">
              <a:spcBef>
                <a:spcPct val="0"/>
              </a:spcBef>
              <a:spcAft>
                <a:spcPts val="300"/>
              </a:spcAft>
            </a:pPr>
            <a:r>
              <a:rPr lang="sl-SI" sz="1100" dirty="0">
                <a:solidFill>
                  <a:prstClr val="white"/>
                </a:solidFill>
                <a:latin typeface="Tahoma" panose="020B0604030504040204" pitchFamily="34" charset="0"/>
                <a:ea typeface="Tahoma" panose="020B0604030504040204" pitchFamily="34" charset="0"/>
                <a:cs typeface="Tahoma" panose="020B0604030504040204" pitchFamily="34" charset="0"/>
              </a:rPr>
              <a:t>Kitajska</a:t>
            </a:r>
          </a:p>
          <a:p>
            <a:pPr>
              <a:spcAft>
                <a:spcPts val="300"/>
              </a:spcAft>
            </a:pPr>
            <a:r>
              <a:rPr lang="sl-SI" sz="1100" b="1" dirty="0">
                <a:solidFill>
                  <a:prstClr val="white"/>
                </a:solidFill>
                <a:latin typeface="Tahoma" panose="020B0604030504040204" pitchFamily="34" charset="0"/>
                <a:ea typeface="Tahoma" panose="020B0604030504040204" pitchFamily="34" charset="0"/>
                <a:cs typeface="Tahoma" panose="020B0604030504040204" pitchFamily="34" charset="0"/>
              </a:rPr>
              <a:t>*Cena:</a:t>
            </a:r>
          </a:p>
          <a:p>
            <a:pPr lvl="1">
              <a:spcBef>
                <a:spcPct val="0"/>
              </a:spcBef>
              <a:spcAft>
                <a:spcPts val="300"/>
              </a:spcAft>
              <a:buClrTx/>
            </a:pPr>
            <a:r>
              <a:rPr lang="sl-SI" sz="1100" dirty="0">
                <a:solidFill>
                  <a:prstClr val="white"/>
                </a:solidFill>
                <a:latin typeface="Tahoma" panose="020B0604030504040204" pitchFamily="34" charset="0"/>
                <a:ea typeface="Tahoma" panose="020B0604030504040204" pitchFamily="34" charset="0"/>
                <a:cs typeface="Tahoma" panose="020B0604030504040204" pitchFamily="34" charset="0"/>
              </a:rPr>
              <a:t>80 %</a:t>
            </a:r>
          </a:p>
          <a:p>
            <a:pPr lvl="1">
              <a:spcBef>
                <a:spcPct val="0"/>
              </a:spcBef>
              <a:spcAft>
                <a:spcPts val="300"/>
              </a:spcAft>
              <a:buClrTx/>
            </a:pPr>
            <a:r>
              <a:rPr lang="sl-SI" sz="1100" dirty="0">
                <a:solidFill>
                  <a:prstClr val="white"/>
                </a:solidFill>
                <a:latin typeface="Tahoma" panose="020B0604030504040204" pitchFamily="34" charset="0"/>
                <a:ea typeface="Tahoma" panose="020B0604030504040204" pitchFamily="34" charset="0"/>
                <a:cs typeface="Tahoma" panose="020B0604030504040204" pitchFamily="34" charset="0"/>
              </a:rPr>
              <a:t>100 %</a:t>
            </a:r>
          </a:p>
          <a:p>
            <a:pPr lvl="1">
              <a:spcBef>
                <a:spcPct val="0"/>
              </a:spcBef>
              <a:spcAft>
                <a:spcPts val="300"/>
              </a:spcAft>
              <a:buClrTx/>
            </a:pPr>
            <a:r>
              <a:rPr lang="sl-SI" sz="1100" dirty="0">
                <a:solidFill>
                  <a:prstClr val="white"/>
                </a:solidFill>
                <a:latin typeface="Tahoma" panose="020B0604030504040204" pitchFamily="34" charset="0"/>
                <a:ea typeface="Tahoma" panose="020B0604030504040204" pitchFamily="34" charset="0"/>
                <a:cs typeface="Tahoma" panose="020B0604030504040204" pitchFamily="34" charset="0"/>
              </a:rPr>
              <a:t>120 %</a:t>
            </a:r>
          </a:p>
          <a:p>
            <a:pPr lvl="1">
              <a:spcBef>
                <a:spcPct val="0"/>
              </a:spcBef>
              <a:spcAft>
                <a:spcPts val="300"/>
              </a:spcAft>
              <a:buClrTx/>
            </a:pPr>
            <a:r>
              <a:rPr lang="sl-SI" sz="1100" dirty="0">
                <a:solidFill>
                  <a:prstClr val="white"/>
                </a:solidFill>
                <a:latin typeface="Tahoma" panose="020B0604030504040204" pitchFamily="34" charset="0"/>
                <a:ea typeface="Tahoma" panose="020B0604030504040204" pitchFamily="34" charset="0"/>
                <a:cs typeface="Tahoma" panose="020B0604030504040204" pitchFamily="34" charset="0"/>
              </a:rPr>
              <a:t>140 %</a:t>
            </a:r>
          </a:p>
          <a:p>
            <a:pPr lvl="1">
              <a:spcBef>
                <a:spcPct val="0"/>
              </a:spcBef>
              <a:spcAft>
                <a:spcPts val="300"/>
              </a:spcAft>
              <a:buClrTx/>
            </a:pPr>
            <a:r>
              <a:rPr lang="sl-SI" sz="1100" dirty="0">
                <a:solidFill>
                  <a:prstClr val="white"/>
                </a:solidFill>
                <a:latin typeface="Tahoma" panose="020B0604030504040204" pitchFamily="34" charset="0"/>
                <a:ea typeface="Tahoma" panose="020B0604030504040204" pitchFamily="34" charset="0"/>
                <a:cs typeface="Tahoma" panose="020B0604030504040204" pitchFamily="34" charset="0"/>
              </a:rPr>
              <a:t>160 %</a:t>
            </a:r>
          </a:p>
          <a:p>
            <a:pPr lvl="1">
              <a:spcBef>
                <a:spcPct val="0"/>
              </a:spcBef>
              <a:spcAft>
                <a:spcPts val="300"/>
              </a:spcAft>
              <a:buClrTx/>
            </a:pPr>
            <a:r>
              <a:rPr lang="sl-SI" sz="1100" dirty="0">
                <a:solidFill>
                  <a:prstClr val="white"/>
                </a:solidFill>
                <a:latin typeface="Tahoma" panose="020B0604030504040204" pitchFamily="34" charset="0"/>
                <a:ea typeface="Tahoma" panose="020B0604030504040204" pitchFamily="34" charset="0"/>
                <a:cs typeface="Tahoma" panose="020B0604030504040204" pitchFamily="34" charset="0"/>
              </a:rPr>
              <a:t>180 %</a:t>
            </a:r>
          </a:p>
          <a:p>
            <a:pPr lvl="1">
              <a:spcBef>
                <a:spcPct val="0"/>
              </a:spcBef>
              <a:spcAft>
                <a:spcPts val="300"/>
              </a:spcAft>
              <a:buClrTx/>
            </a:pPr>
            <a:endParaRPr lang="sl-SI" sz="100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a:spcBef>
                <a:spcPct val="0"/>
              </a:spcBef>
              <a:spcAft>
                <a:spcPts val="300"/>
              </a:spcAft>
            </a:pPr>
            <a:r>
              <a:rPr lang="sl-SI" sz="1000" i="1" dirty="0">
                <a:solidFill>
                  <a:prstClr val="white"/>
                </a:solidFill>
                <a:latin typeface="Tahoma" panose="020B0604030504040204" pitchFamily="34" charset="0"/>
                <a:ea typeface="Tahoma" panose="020B0604030504040204" pitchFamily="34" charset="0"/>
                <a:cs typeface="Tahoma" panose="020B0604030504040204" pitchFamily="34" charset="0"/>
              </a:rPr>
              <a:t>* Cena je prikazana glede na vrsto živila. Pri zelenjavi in sadju znaša srednja cena (100 %) 2 €/kg, pri mesu pa 5 €/kg.</a:t>
            </a:r>
          </a:p>
          <a:p>
            <a:pPr marL="0" lvl="1" indent="-72000">
              <a:buFont typeface="Arial" panose="020B0604020202020204" pitchFamily="34" charset="0"/>
              <a:buChar char="•"/>
            </a:pPr>
            <a:endParaRPr kumimoji="0" lang="sl-SI" sz="1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0" name="Označba mesta številke diapozitiva 1">
            <a:extLst>
              <a:ext uri="{FF2B5EF4-FFF2-40B4-BE49-F238E27FC236}">
                <a16:creationId xmlns:a16="http://schemas.microsoft.com/office/drawing/2014/main" id="{9FC122E2-85A2-4E1E-88C8-C52D8323C6F1}"/>
              </a:ext>
            </a:extLst>
          </p:cNvPr>
          <p:cNvSpPr>
            <a:spLocks noGrp="1"/>
          </p:cNvSpPr>
          <p:nvPr>
            <p:ph type="sldNum" sz="quarter" idx="12"/>
          </p:nvPr>
        </p:nvSpPr>
        <p:spPr>
          <a:xfrm>
            <a:off x="11818229" y="6492875"/>
            <a:ext cx="358677" cy="365125"/>
          </a:xfrm>
        </p:spPr>
        <p:txBody>
          <a:bodyPr/>
          <a:lstStyle/>
          <a:p>
            <a:fld id="{C64449EC-3553-4FFE-B6F3-FE4CC98C343D}" type="slidenum">
              <a:rPr lang="sl-SI" smtClean="0"/>
              <a:t>18</a:t>
            </a:fld>
            <a:endParaRPr lang="sl-SI" dirty="0"/>
          </a:p>
        </p:txBody>
      </p:sp>
      <p:pic>
        <p:nvPicPr>
          <p:cNvPr id="52" name="Slika 26" descr="Slika, ki vsebuje besede vektorska grafika&#10;&#10;Opis, ustvarjen z visoko stopnjo zanesljivosti.">
            <a:extLst>
              <a:ext uri="{FF2B5EF4-FFF2-40B4-BE49-F238E27FC236}">
                <a16:creationId xmlns:a16="http://schemas.microsoft.com/office/drawing/2014/main" id="{FEB063D1-AF20-4AA7-AE5F-EE6892C843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1125" y="967009"/>
            <a:ext cx="3254928" cy="528977"/>
          </a:xfrm>
          <a:prstGeom prst="rect">
            <a:avLst/>
          </a:prstGeom>
          <a:solidFill>
            <a:srgbClr val="FAA61C"/>
          </a:solidFill>
        </p:spPr>
      </p:pic>
      <p:sp>
        <p:nvSpPr>
          <p:cNvPr id="53" name="Pravokotnik 7">
            <a:extLst>
              <a:ext uri="{FF2B5EF4-FFF2-40B4-BE49-F238E27FC236}">
                <a16:creationId xmlns:a16="http://schemas.microsoft.com/office/drawing/2014/main" id="{1A6A2863-70C1-4647-8E3A-A7AA5C09EFFB}"/>
              </a:ext>
            </a:extLst>
          </p:cNvPr>
          <p:cNvSpPr/>
          <p:nvPr/>
        </p:nvSpPr>
        <p:spPr>
          <a:xfrm>
            <a:off x="4211125" y="1013571"/>
            <a:ext cx="3254928" cy="430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1400" b="1" dirty="0">
                <a:latin typeface="Tahoma" panose="020B0604030504040204" pitchFamily="34" charset="0"/>
                <a:ea typeface="Tahoma" panose="020B0604030504040204" pitchFamily="34" charset="0"/>
                <a:cs typeface="Tahoma" panose="020B0604030504040204" pitchFamily="34" charset="0"/>
              </a:rPr>
              <a:t>IZBIRNI CONJOINT </a:t>
            </a:r>
          </a:p>
          <a:p>
            <a:pPr algn="ctr"/>
            <a:r>
              <a:rPr lang="sl-SI" sz="1400" b="1" dirty="0">
                <a:latin typeface="Tahoma" panose="020B0604030504040204" pitchFamily="34" charset="0"/>
                <a:ea typeface="Tahoma" panose="020B0604030504040204" pitchFamily="34" charset="0"/>
                <a:cs typeface="Tahoma" panose="020B0604030504040204" pitchFamily="34" charset="0"/>
              </a:rPr>
              <a:t>(</a:t>
            </a:r>
            <a:r>
              <a:rPr lang="sl-SI" sz="1400" b="1" dirty="0" err="1">
                <a:latin typeface="Tahoma" panose="020B0604030504040204" pitchFamily="34" charset="0"/>
                <a:ea typeface="Tahoma" panose="020B0604030504040204" pitchFamily="34" charset="0"/>
                <a:cs typeface="Tahoma" panose="020B0604030504040204" pitchFamily="34" charset="0"/>
              </a:rPr>
              <a:t>Choice</a:t>
            </a:r>
            <a:r>
              <a:rPr lang="sl-SI" sz="1400" b="1" dirty="0">
                <a:latin typeface="Tahoma" panose="020B0604030504040204" pitchFamily="34" charset="0"/>
                <a:ea typeface="Tahoma" panose="020B0604030504040204" pitchFamily="34" charset="0"/>
                <a:cs typeface="Tahoma" panose="020B0604030504040204" pitchFamily="34" charset="0"/>
              </a:rPr>
              <a:t> </a:t>
            </a:r>
            <a:r>
              <a:rPr lang="sl-SI" sz="1400" b="1" dirty="0" err="1">
                <a:latin typeface="Tahoma" panose="020B0604030504040204" pitchFamily="34" charset="0"/>
                <a:ea typeface="Tahoma" panose="020B0604030504040204" pitchFamily="34" charset="0"/>
                <a:cs typeface="Tahoma" panose="020B0604030504040204" pitchFamily="34" charset="0"/>
              </a:rPr>
              <a:t>based</a:t>
            </a:r>
            <a:r>
              <a:rPr lang="sl-SI" sz="1400" b="1" dirty="0">
                <a:latin typeface="Tahoma" panose="020B0604030504040204" pitchFamily="34" charset="0"/>
                <a:ea typeface="Tahoma" panose="020B0604030504040204" pitchFamily="34" charset="0"/>
                <a:cs typeface="Tahoma" panose="020B0604030504040204" pitchFamily="34" charset="0"/>
              </a:rPr>
              <a:t> </a:t>
            </a:r>
            <a:r>
              <a:rPr lang="sl-SI" sz="1400" b="1" dirty="0" err="1">
                <a:latin typeface="Tahoma" panose="020B0604030504040204" pitchFamily="34" charset="0"/>
                <a:ea typeface="Tahoma" panose="020B0604030504040204" pitchFamily="34" charset="0"/>
                <a:cs typeface="Tahoma" panose="020B0604030504040204" pitchFamily="34" charset="0"/>
              </a:rPr>
              <a:t>conjoint</a:t>
            </a:r>
            <a:r>
              <a:rPr lang="sl-SI" sz="1400" b="1" dirty="0">
                <a:latin typeface="Tahoma" panose="020B0604030504040204" pitchFamily="34" charset="0"/>
                <a:ea typeface="Tahoma" panose="020B0604030504040204" pitchFamily="34" charset="0"/>
                <a:cs typeface="Tahoma" panose="020B0604030504040204" pitchFamily="34" charset="0"/>
              </a:rPr>
              <a:t>)</a:t>
            </a:r>
            <a:endParaRPr kumimoji="0" lang="sl-SI" sz="1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4" name="Slika 26" descr="Slika, ki vsebuje besede vektorska grafika&#10;&#10;Opis, ustvarjen z visoko stopnjo zanesljivosti.">
            <a:extLst>
              <a:ext uri="{FF2B5EF4-FFF2-40B4-BE49-F238E27FC236}">
                <a16:creationId xmlns:a16="http://schemas.microsoft.com/office/drawing/2014/main" id="{20968F49-DCEC-47EA-B471-6397A52F8A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7966" y="967974"/>
            <a:ext cx="3254928" cy="528977"/>
          </a:xfrm>
          <a:prstGeom prst="rect">
            <a:avLst/>
          </a:prstGeom>
          <a:solidFill>
            <a:srgbClr val="FAA61C"/>
          </a:solidFill>
        </p:spPr>
      </p:pic>
      <p:sp>
        <p:nvSpPr>
          <p:cNvPr id="55" name="Pravokotnik 7">
            <a:extLst>
              <a:ext uri="{FF2B5EF4-FFF2-40B4-BE49-F238E27FC236}">
                <a16:creationId xmlns:a16="http://schemas.microsoft.com/office/drawing/2014/main" id="{DDBC361E-4C52-4675-8A45-2E7EEBAC607B}"/>
              </a:ext>
            </a:extLst>
          </p:cNvPr>
          <p:cNvSpPr/>
          <p:nvPr/>
        </p:nvSpPr>
        <p:spPr>
          <a:xfrm>
            <a:off x="8027966" y="1014536"/>
            <a:ext cx="3254928" cy="430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1400" b="1" dirty="0">
                <a:latin typeface="Tahoma" panose="020B0604030504040204" pitchFamily="34" charset="0"/>
                <a:ea typeface="Tahoma" panose="020B0604030504040204" pitchFamily="34" charset="0"/>
                <a:cs typeface="Tahoma" panose="020B0604030504040204" pitchFamily="34" charset="0"/>
              </a:rPr>
              <a:t>KONTEKST</a:t>
            </a:r>
            <a:endParaRPr kumimoji="0" lang="sl-SI" sz="1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9" name="Text Box 14">
            <a:extLst>
              <a:ext uri="{FF2B5EF4-FFF2-40B4-BE49-F238E27FC236}">
                <a16:creationId xmlns:a16="http://schemas.microsoft.com/office/drawing/2014/main" id="{DFB98A27-4C0C-4834-AE7B-EC7D7884F2C6}"/>
              </a:ext>
            </a:extLst>
          </p:cNvPr>
          <p:cNvSpPr txBox="1">
            <a:spLocks noChangeArrowheads="1"/>
          </p:cNvSpPr>
          <p:nvPr/>
        </p:nvSpPr>
        <p:spPr bwMode="auto">
          <a:xfrm>
            <a:off x="7988895" y="1490214"/>
            <a:ext cx="3587911" cy="276999"/>
          </a:xfrm>
          <a:prstGeom prst="rect">
            <a:avLst/>
          </a:prstGeom>
          <a:noFill/>
          <a:ln w="9525">
            <a:noFill/>
            <a:miter lim="800000"/>
            <a:headEnd/>
            <a:tailEnd/>
          </a:ln>
        </p:spPr>
        <p:txBody>
          <a:bodyPr wrap="square">
            <a:spAutoFit/>
          </a:bodyPr>
          <a:lstStyle/>
          <a:p>
            <a:pPr marL="0" lvl="1"/>
            <a:r>
              <a:rPr lang="sl-SI" sz="1200" b="1" dirty="0">
                <a:solidFill>
                  <a:schemeClr val="bg1"/>
                </a:solidFill>
                <a:latin typeface="Tahoma" panose="020B0604030504040204" pitchFamily="34" charset="0"/>
                <a:ea typeface="Tahoma" panose="020B0604030504040204" pitchFamily="34" charset="0"/>
                <a:cs typeface="Tahoma" panose="020B0604030504040204" pitchFamily="34" charset="0"/>
              </a:rPr>
              <a:t>Katera ponudba je za vas najbolj privlačna?</a:t>
            </a:r>
            <a:endParaRPr lang="sl-SI" sz="10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4" name="Text Box 14">
            <a:extLst>
              <a:ext uri="{FF2B5EF4-FFF2-40B4-BE49-F238E27FC236}">
                <a16:creationId xmlns:a16="http://schemas.microsoft.com/office/drawing/2014/main" id="{4CEBEA99-1456-45E6-9F95-60B2C2066A47}"/>
              </a:ext>
            </a:extLst>
          </p:cNvPr>
          <p:cNvSpPr txBox="1">
            <a:spLocks noChangeArrowheads="1"/>
          </p:cNvSpPr>
          <p:nvPr/>
        </p:nvSpPr>
        <p:spPr bwMode="auto">
          <a:xfrm>
            <a:off x="4106340" y="1490214"/>
            <a:ext cx="3452141" cy="1015663"/>
          </a:xfrm>
          <a:prstGeom prst="rect">
            <a:avLst/>
          </a:prstGeom>
          <a:noFill/>
          <a:ln w="9525">
            <a:noFill/>
            <a:miter lim="800000"/>
            <a:headEnd/>
            <a:tailEnd/>
          </a:ln>
        </p:spPr>
        <p:txBody>
          <a:bodyPr wrap="square">
            <a:spAutoFit/>
          </a:bodyPr>
          <a:lstStyle/>
          <a:p>
            <a:pPr marL="171450" indent="-171450">
              <a:spcAft>
                <a:spcPts val="300"/>
              </a:spcAft>
              <a:buFont typeface="Arial" panose="020B0604020202020204" pitchFamily="34" charset="0"/>
              <a:buChar char="•"/>
            </a:pPr>
            <a:r>
              <a:rPr lang="sl-SI" sz="1100" b="1" dirty="0">
                <a:solidFill>
                  <a:prstClr val="white"/>
                </a:solidFill>
                <a:latin typeface="Tahoma" panose="020B0604030504040204" pitchFamily="34" charset="0"/>
                <a:ea typeface="Tahoma" panose="020B0604030504040204" pitchFamily="34" charset="0"/>
                <a:cs typeface="Tahoma" panose="020B0604030504040204" pitchFamily="34" charset="0"/>
              </a:rPr>
              <a:t>3 naloge=ena za zelenjavo, ena za sadje in ena za meso</a:t>
            </a:r>
          </a:p>
          <a:p>
            <a:pPr marL="171450" indent="-171450">
              <a:spcAft>
                <a:spcPts val="300"/>
              </a:spcAft>
              <a:buFont typeface="Arial" panose="020B0604020202020204" pitchFamily="34" charset="0"/>
              <a:buChar char="•"/>
            </a:pPr>
            <a:r>
              <a:rPr lang="sl-SI" sz="1100" b="1" dirty="0">
                <a:solidFill>
                  <a:prstClr val="white"/>
                </a:solidFill>
                <a:latin typeface="Tahoma" panose="020B0604030504040204" pitchFamily="34" charset="0"/>
                <a:ea typeface="Tahoma" panose="020B0604030504040204" pitchFamily="34" charset="0"/>
                <a:cs typeface="Tahoma" panose="020B0604030504040204" pitchFamily="34" charset="0"/>
              </a:rPr>
              <a:t>4 koncepti (ponudbe zelenjave, sadja in mesa) na nalogo</a:t>
            </a:r>
          </a:p>
          <a:p>
            <a:pPr marL="171450" indent="-171450">
              <a:spcAft>
                <a:spcPts val="300"/>
              </a:spcAft>
              <a:buFont typeface="Arial" panose="020B0604020202020204" pitchFamily="34" charset="0"/>
              <a:buChar char="•"/>
            </a:pPr>
            <a:r>
              <a:rPr lang="sl-SI" sz="1100" b="1" dirty="0">
                <a:solidFill>
                  <a:prstClr val="white"/>
                </a:solidFill>
                <a:latin typeface="Tahoma" panose="020B0604030504040204" pitchFamily="34" charset="0"/>
                <a:ea typeface="Tahoma" panose="020B0604030504040204" pitchFamily="34" charset="0"/>
                <a:cs typeface="Tahoma" panose="020B0604030504040204" pitchFamily="34" charset="0"/>
              </a:rPr>
              <a:t>100 verzij</a:t>
            </a:r>
            <a:endParaRPr kumimoji="0" lang="sl-SI" sz="1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5" name="Picture 34">
            <a:extLst>
              <a:ext uri="{FF2B5EF4-FFF2-40B4-BE49-F238E27FC236}">
                <a16:creationId xmlns:a16="http://schemas.microsoft.com/office/drawing/2014/main" id="{A7BA02DD-A1DD-4B8B-A55A-9FB14ADB06B5}"/>
              </a:ext>
            </a:extLst>
          </p:cNvPr>
          <p:cNvPicPr>
            <a:picLocks noChangeAspect="1"/>
          </p:cNvPicPr>
          <p:nvPr/>
        </p:nvPicPr>
        <p:blipFill>
          <a:blip r:embed="rId5"/>
          <a:stretch>
            <a:fillRect/>
          </a:stretch>
        </p:blipFill>
        <p:spPr>
          <a:xfrm>
            <a:off x="8027966" y="3658904"/>
            <a:ext cx="3421970" cy="1475160"/>
          </a:xfrm>
          <a:prstGeom prst="rect">
            <a:avLst/>
          </a:prstGeom>
        </p:spPr>
      </p:pic>
      <p:pic>
        <p:nvPicPr>
          <p:cNvPr id="36" name="Picture 35">
            <a:extLst>
              <a:ext uri="{FF2B5EF4-FFF2-40B4-BE49-F238E27FC236}">
                <a16:creationId xmlns:a16="http://schemas.microsoft.com/office/drawing/2014/main" id="{E0208B4D-2E03-4DE1-87FD-E79AEDBC29A1}"/>
              </a:ext>
            </a:extLst>
          </p:cNvPr>
          <p:cNvPicPr>
            <a:picLocks noChangeAspect="1"/>
          </p:cNvPicPr>
          <p:nvPr/>
        </p:nvPicPr>
        <p:blipFill>
          <a:blip r:embed="rId6"/>
          <a:stretch>
            <a:fillRect/>
          </a:stretch>
        </p:blipFill>
        <p:spPr>
          <a:xfrm>
            <a:off x="8027966" y="2095562"/>
            <a:ext cx="3421970" cy="1525784"/>
          </a:xfrm>
          <a:prstGeom prst="rect">
            <a:avLst/>
          </a:prstGeom>
        </p:spPr>
      </p:pic>
      <p:pic>
        <p:nvPicPr>
          <p:cNvPr id="37" name="Picture 36">
            <a:extLst>
              <a:ext uri="{FF2B5EF4-FFF2-40B4-BE49-F238E27FC236}">
                <a16:creationId xmlns:a16="http://schemas.microsoft.com/office/drawing/2014/main" id="{EA7E7E7B-D243-4043-87D6-255EB8AD8855}"/>
              </a:ext>
            </a:extLst>
          </p:cNvPr>
          <p:cNvPicPr>
            <a:picLocks noChangeAspect="1"/>
          </p:cNvPicPr>
          <p:nvPr/>
        </p:nvPicPr>
        <p:blipFill>
          <a:blip r:embed="rId7"/>
          <a:stretch>
            <a:fillRect/>
          </a:stretch>
        </p:blipFill>
        <p:spPr>
          <a:xfrm>
            <a:off x="8027966" y="5187569"/>
            <a:ext cx="3421970" cy="1528073"/>
          </a:xfrm>
          <a:prstGeom prst="rect">
            <a:avLst/>
          </a:prstGeom>
        </p:spPr>
      </p:pic>
      <p:sp>
        <p:nvSpPr>
          <p:cNvPr id="38" name="Text Box 14">
            <a:extLst>
              <a:ext uri="{FF2B5EF4-FFF2-40B4-BE49-F238E27FC236}">
                <a16:creationId xmlns:a16="http://schemas.microsoft.com/office/drawing/2014/main" id="{FEEAD89D-D1AF-4E94-A75A-356712D82FE3}"/>
              </a:ext>
            </a:extLst>
          </p:cNvPr>
          <p:cNvSpPr txBox="1">
            <a:spLocks noChangeArrowheads="1"/>
          </p:cNvSpPr>
          <p:nvPr/>
        </p:nvSpPr>
        <p:spPr bwMode="auto">
          <a:xfrm>
            <a:off x="7988894" y="1815015"/>
            <a:ext cx="3587911" cy="246221"/>
          </a:xfrm>
          <a:prstGeom prst="rect">
            <a:avLst/>
          </a:prstGeom>
          <a:noFill/>
          <a:ln w="9525">
            <a:noFill/>
            <a:miter lim="800000"/>
            <a:headEnd/>
            <a:tailEnd/>
          </a:ln>
        </p:spPr>
        <p:txBody>
          <a:bodyPr wrap="square">
            <a:spAutoFit/>
          </a:bodyPr>
          <a:lstStyle/>
          <a:p>
            <a:pPr marL="0" lvl="1"/>
            <a:r>
              <a:rPr lang="sl-SI" sz="1000" dirty="0">
                <a:solidFill>
                  <a:schemeClr val="bg1"/>
                </a:solidFill>
                <a:latin typeface="Tahoma" panose="020B0604030504040204" pitchFamily="34" charset="0"/>
                <a:ea typeface="Tahoma" panose="020B0604030504040204" pitchFamily="34" charset="0"/>
                <a:cs typeface="Tahoma" panose="020B0604030504040204" pitchFamily="34" charset="0"/>
              </a:rPr>
              <a:t>Primer enega seta nalog:</a:t>
            </a:r>
            <a:endParaRPr lang="sl-SI" sz="10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9" name="PoljeZBesedilom 6">
            <a:extLst>
              <a:ext uri="{FF2B5EF4-FFF2-40B4-BE49-F238E27FC236}">
                <a16:creationId xmlns:a16="http://schemas.microsoft.com/office/drawing/2014/main" id="{8DB14E91-5AE4-4BA8-A2BC-2C5CE9FC5441}"/>
              </a:ext>
            </a:extLst>
          </p:cNvPr>
          <p:cNvSpPr txBox="1"/>
          <p:nvPr/>
        </p:nvSpPr>
        <p:spPr>
          <a:xfrm>
            <a:off x="3167935" y="278253"/>
            <a:ext cx="6165908" cy="584775"/>
          </a:xfrm>
          <a:prstGeom prst="rect">
            <a:avLst/>
          </a:prstGeom>
          <a:noFill/>
        </p:spPr>
        <p:txBody>
          <a:bodyPr wrap="square" rtlCol="0">
            <a:spAutoFit/>
          </a:bodyPr>
          <a:lstStyle/>
          <a:p>
            <a:r>
              <a:rPr lang="sl-SI" sz="3200" b="1" dirty="0">
                <a:solidFill>
                  <a:schemeClr val="bg1"/>
                </a:solidFill>
                <a:latin typeface="Tahoma" panose="020B0604030504040204" pitchFamily="34" charset="0"/>
                <a:ea typeface="Tahoma" panose="020B0604030504040204" pitchFamily="34" charset="0"/>
                <a:cs typeface="Tahoma" panose="020B0604030504040204" pitchFamily="34" charset="0"/>
              </a:rPr>
              <a:t>CONJOINT V ANKETI</a:t>
            </a:r>
            <a:endParaRPr kumimoji="0" lang="sl-SI" sz="3200" b="1"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673876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Slika 14" descr="Slika, ki vsebuje besede trava, zunanje, nebo, drevo&#10;&#10;Opis je samodejno ustvarjen">
            <a:extLst>
              <a:ext uri="{FF2B5EF4-FFF2-40B4-BE49-F238E27FC236}">
                <a16:creationId xmlns:a16="http://schemas.microsoft.com/office/drawing/2014/main" id="{DE9FF799-5183-433B-B310-168509825ADB}"/>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1" y="0"/>
            <a:ext cx="12192001" cy="6857999"/>
          </a:xfrm>
          <a:prstGeom prst="rect">
            <a:avLst/>
          </a:prstGeom>
        </p:spPr>
      </p:pic>
      <p:sp>
        <p:nvSpPr>
          <p:cNvPr id="17" name="Pravokotnik 16">
            <a:extLst>
              <a:ext uri="{FF2B5EF4-FFF2-40B4-BE49-F238E27FC236}">
                <a16:creationId xmlns:a16="http://schemas.microsoft.com/office/drawing/2014/main" id="{E637E36B-52B3-4F3D-BA12-1FCC6B0804C2}"/>
              </a:ext>
            </a:extLst>
          </p:cNvPr>
          <p:cNvSpPr/>
          <p:nvPr/>
        </p:nvSpPr>
        <p:spPr>
          <a:xfrm>
            <a:off x="-1" y="0"/>
            <a:ext cx="12192001" cy="6858000"/>
          </a:xfrm>
          <a:prstGeom prst="rect">
            <a:avLst/>
          </a:prstGeom>
          <a:solidFill>
            <a:schemeClr val="tx1">
              <a:lumMod val="85000"/>
              <a:lumOff val="15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0" name="Označba mesta številke diapozitiva 1">
            <a:extLst>
              <a:ext uri="{FF2B5EF4-FFF2-40B4-BE49-F238E27FC236}">
                <a16:creationId xmlns:a16="http://schemas.microsoft.com/office/drawing/2014/main" id="{7ABB1935-2F04-4AE5-91DC-3880516ABEC1}"/>
              </a:ext>
            </a:extLst>
          </p:cNvPr>
          <p:cNvSpPr>
            <a:spLocks noGrp="1"/>
          </p:cNvSpPr>
          <p:nvPr>
            <p:ph type="sldNum" sz="quarter" idx="12"/>
          </p:nvPr>
        </p:nvSpPr>
        <p:spPr>
          <a:xfrm>
            <a:off x="9343846" y="6425003"/>
            <a:ext cx="2743200" cy="365125"/>
          </a:xfrm>
        </p:spPr>
        <p:txBody>
          <a:bodyPr/>
          <a:lstStyle/>
          <a:p>
            <a:fld id="{C64449EC-3553-4FFE-B6F3-FE4CC98C343D}" type="slidenum">
              <a:rPr lang="sl-SI" smtClean="0"/>
              <a:t>19</a:t>
            </a:fld>
            <a:endParaRPr lang="sl-SI" dirty="0"/>
          </a:p>
        </p:txBody>
      </p:sp>
      <p:sp>
        <p:nvSpPr>
          <p:cNvPr id="11" name="AutoShape 14" descr="Rezultat iskanja slik za hands open and tree icon transparen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13" name="AutoShape 16" descr="Rezultat iskanja slik za hands open and tree icon transparen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2" name="AutoShape 2" descr="Rezultat iskanja slik za forest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6" descr="Rezultat iskanja slik za forest care transparent"/>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PoljeZBesedilom 11">
            <a:extLst>
              <a:ext uri="{FF2B5EF4-FFF2-40B4-BE49-F238E27FC236}">
                <a16:creationId xmlns:a16="http://schemas.microsoft.com/office/drawing/2014/main" id="{4A80B7DF-9BB2-4F13-A540-8BCA7789A335}"/>
              </a:ext>
            </a:extLst>
          </p:cNvPr>
          <p:cNvSpPr txBox="1"/>
          <p:nvPr/>
        </p:nvSpPr>
        <p:spPr>
          <a:xfrm>
            <a:off x="4898675" y="3112535"/>
            <a:ext cx="5895796" cy="830997"/>
          </a:xfrm>
          <a:prstGeom prst="rect">
            <a:avLst/>
          </a:prstGeom>
          <a:noFill/>
        </p:spPr>
        <p:txBody>
          <a:bodyPr wrap="square" rtlCol="0">
            <a:spAutoFit/>
          </a:bodyPr>
          <a:lstStyle/>
          <a:p>
            <a:r>
              <a:rPr lang="sl-SI" sz="4800" b="1" dirty="0">
                <a:solidFill>
                  <a:schemeClr val="bg1"/>
                </a:solidFill>
                <a:latin typeface="Tahoma" panose="020B0604030504040204" pitchFamily="34" charset="0"/>
                <a:ea typeface="Tahoma" panose="020B0604030504040204" pitchFamily="34" charset="0"/>
                <a:cs typeface="Tahoma" panose="020B0604030504040204" pitchFamily="34" charset="0"/>
              </a:rPr>
              <a:t>VZOREC</a:t>
            </a:r>
            <a:endParaRPr lang="it-IT" sz="48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9" name="Pravokotnik 13">
            <a:extLst>
              <a:ext uri="{FF2B5EF4-FFF2-40B4-BE49-F238E27FC236}">
                <a16:creationId xmlns:a16="http://schemas.microsoft.com/office/drawing/2014/main" id="{A524231A-9916-4C8E-ACC6-31CA46385CD7}"/>
              </a:ext>
            </a:extLst>
          </p:cNvPr>
          <p:cNvSpPr/>
          <p:nvPr/>
        </p:nvSpPr>
        <p:spPr>
          <a:xfrm>
            <a:off x="4464093" y="2169985"/>
            <a:ext cx="115887" cy="2524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20" name="PoljeZBesedilom 15">
            <a:extLst>
              <a:ext uri="{FF2B5EF4-FFF2-40B4-BE49-F238E27FC236}">
                <a16:creationId xmlns:a16="http://schemas.microsoft.com/office/drawing/2014/main" id="{60A6D622-0469-4F10-9032-8CF2A844CF6C}"/>
              </a:ext>
            </a:extLst>
          </p:cNvPr>
          <p:cNvSpPr txBox="1"/>
          <p:nvPr/>
        </p:nvSpPr>
        <p:spPr>
          <a:xfrm>
            <a:off x="625121" y="2108608"/>
            <a:ext cx="3570990" cy="2646878"/>
          </a:xfrm>
          <a:prstGeom prst="rect">
            <a:avLst/>
          </a:prstGeom>
          <a:noFill/>
        </p:spPr>
        <p:txBody>
          <a:bodyPr wrap="square" rtlCol="0">
            <a:spAutoFit/>
          </a:bodyPr>
          <a:lstStyle/>
          <a:p>
            <a:pPr algn="r"/>
            <a:r>
              <a:rPr lang="sl-SI" sz="16600" b="1" dirty="0">
                <a:solidFill>
                  <a:srgbClr val="F9A229"/>
                </a:solidFill>
                <a:latin typeface="Tahoma" panose="020B0604030504040204" pitchFamily="34" charset="0"/>
                <a:ea typeface="Tahoma" panose="020B0604030504040204" pitchFamily="34" charset="0"/>
                <a:cs typeface="Tahoma" panose="020B0604030504040204" pitchFamily="34" charset="0"/>
              </a:rPr>
              <a:t>04</a:t>
            </a:r>
          </a:p>
        </p:txBody>
      </p:sp>
    </p:spTree>
    <p:extLst>
      <p:ext uri="{BB962C8B-B14F-4D97-AF65-F5344CB8AC3E}">
        <p14:creationId xmlns:p14="http://schemas.microsoft.com/office/powerpoint/2010/main" val="15028220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descr="Slika, ki vsebuje besede hrana, notranji, miza&#10;&#10;Opis je samodejno ustvarjen">
            <a:extLst>
              <a:ext uri="{FF2B5EF4-FFF2-40B4-BE49-F238E27FC236}">
                <a16:creationId xmlns:a16="http://schemas.microsoft.com/office/drawing/2014/main" id="{4E6B5CBF-1260-44D6-AEBA-6BD27B12BA5E}"/>
              </a:ext>
            </a:extLst>
          </p:cNvPr>
          <p:cNvPicPr>
            <a:picLocks noChangeAspect="1"/>
          </p:cNvPicPr>
          <p:nvPr/>
        </p:nvPicPr>
        <p:blipFill>
          <a:blip r:embed="rId2" cstate="email">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tretch>
            <a:fillRect/>
          </a:stretch>
        </p:blipFill>
        <p:spPr>
          <a:xfrm>
            <a:off x="1690" y="0"/>
            <a:ext cx="12188619" cy="6858000"/>
          </a:xfrm>
          <a:prstGeom prst="rect">
            <a:avLst/>
          </a:prstGeom>
        </p:spPr>
      </p:pic>
      <p:pic>
        <p:nvPicPr>
          <p:cNvPr id="11" name="Slika 25">
            <a:extLst>
              <a:ext uri="{FF2B5EF4-FFF2-40B4-BE49-F238E27FC236}">
                <a16:creationId xmlns:a16="http://schemas.microsoft.com/office/drawing/2014/main" id="{E394C412-F6C1-443D-816E-7ED7E54E52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26" y="3251292"/>
            <a:ext cx="12200626" cy="3617859"/>
          </a:xfrm>
          <a:prstGeom prst="rect">
            <a:avLst/>
          </a:prstGeom>
        </p:spPr>
      </p:pic>
      <p:sp>
        <p:nvSpPr>
          <p:cNvPr id="16" name="Pravokotnik 30">
            <a:extLst>
              <a:ext uri="{FF2B5EF4-FFF2-40B4-BE49-F238E27FC236}">
                <a16:creationId xmlns:a16="http://schemas.microsoft.com/office/drawing/2014/main" id="{CA895459-FA6E-47E1-84BB-8B70545FB4B6}"/>
              </a:ext>
            </a:extLst>
          </p:cNvPr>
          <p:cNvSpPr/>
          <p:nvPr/>
        </p:nvSpPr>
        <p:spPr>
          <a:xfrm>
            <a:off x="0" y="3251292"/>
            <a:ext cx="12221891" cy="1320328"/>
          </a:xfrm>
          <a:custGeom>
            <a:avLst/>
            <a:gdLst>
              <a:gd name="connsiteX0" fmla="*/ 0 w 12200626"/>
              <a:gd name="connsiteY0" fmla="*/ 0 h 999079"/>
              <a:gd name="connsiteX1" fmla="*/ 12200626 w 12200626"/>
              <a:gd name="connsiteY1" fmla="*/ 0 h 999079"/>
              <a:gd name="connsiteX2" fmla="*/ 12200626 w 12200626"/>
              <a:gd name="connsiteY2" fmla="*/ 999079 h 999079"/>
              <a:gd name="connsiteX3" fmla="*/ 0 w 12200626"/>
              <a:gd name="connsiteY3" fmla="*/ 999079 h 999079"/>
              <a:gd name="connsiteX4" fmla="*/ 0 w 12200626"/>
              <a:gd name="connsiteY4" fmla="*/ 0 h 999079"/>
              <a:gd name="connsiteX0" fmla="*/ 0 w 12221891"/>
              <a:gd name="connsiteY0" fmla="*/ 0 h 1807153"/>
              <a:gd name="connsiteX1" fmla="*/ 12200626 w 12221891"/>
              <a:gd name="connsiteY1" fmla="*/ 0 h 1807153"/>
              <a:gd name="connsiteX2" fmla="*/ 12221891 w 12221891"/>
              <a:gd name="connsiteY2" fmla="*/ 1807153 h 1807153"/>
              <a:gd name="connsiteX3" fmla="*/ 0 w 12221891"/>
              <a:gd name="connsiteY3" fmla="*/ 999079 h 1807153"/>
              <a:gd name="connsiteX4" fmla="*/ 0 w 12221891"/>
              <a:gd name="connsiteY4" fmla="*/ 0 h 1807153"/>
              <a:gd name="connsiteX0" fmla="*/ 0 w 12221891"/>
              <a:gd name="connsiteY0" fmla="*/ 0 h 1807153"/>
              <a:gd name="connsiteX1" fmla="*/ 12189993 w 12221891"/>
              <a:gd name="connsiteY1" fmla="*/ 1541721 h 1807153"/>
              <a:gd name="connsiteX2" fmla="*/ 12221891 w 12221891"/>
              <a:gd name="connsiteY2" fmla="*/ 1807153 h 1807153"/>
              <a:gd name="connsiteX3" fmla="*/ 0 w 12221891"/>
              <a:gd name="connsiteY3" fmla="*/ 999079 h 1807153"/>
              <a:gd name="connsiteX4" fmla="*/ 0 w 12221891"/>
              <a:gd name="connsiteY4" fmla="*/ 0 h 1807153"/>
              <a:gd name="connsiteX0" fmla="*/ 0 w 12221891"/>
              <a:gd name="connsiteY0" fmla="*/ 0 h 1807153"/>
              <a:gd name="connsiteX1" fmla="*/ 12221890 w 12221891"/>
              <a:gd name="connsiteY1" fmla="*/ 1520456 h 1807153"/>
              <a:gd name="connsiteX2" fmla="*/ 12221891 w 12221891"/>
              <a:gd name="connsiteY2" fmla="*/ 1807153 h 1807153"/>
              <a:gd name="connsiteX3" fmla="*/ 0 w 12221891"/>
              <a:gd name="connsiteY3" fmla="*/ 999079 h 1807153"/>
              <a:gd name="connsiteX4" fmla="*/ 0 w 12221891"/>
              <a:gd name="connsiteY4" fmla="*/ 0 h 1807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1891" h="1807153">
                <a:moveTo>
                  <a:pt x="0" y="0"/>
                </a:moveTo>
                <a:lnTo>
                  <a:pt x="12221890" y="1520456"/>
                </a:lnTo>
                <a:cubicBezTo>
                  <a:pt x="12221890" y="1616022"/>
                  <a:pt x="12221891" y="1711587"/>
                  <a:pt x="12221891" y="1807153"/>
                </a:cubicBezTo>
                <a:lnTo>
                  <a:pt x="0" y="999079"/>
                </a:lnTo>
                <a:lnTo>
                  <a:pt x="0" y="0"/>
                </a:lnTo>
                <a:close/>
              </a:path>
            </a:pathLst>
          </a:custGeom>
          <a:solidFill>
            <a:srgbClr val="F69200"/>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5" name="Pravokotnik 30">
            <a:extLst>
              <a:ext uri="{FF2B5EF4-FFF2-40B4-BE49-F238E27FC236}">
                <a16:creationId xmlns:a16="http://schemas.microsoft.com/office/drawing/2014/main" id="{ECCD08F4-4DF6-42EF-AEDC-0B9E514B5597}"/>
              </a:ext>
            </a:extLst>
          </p:cNvPr>
          <p:cNvSpPr/>
          <p:nvPr/>
        </p:nvSpPr>
        <p:spPr>
          <a:xfrm>
            <a:off x="-8626" y="2913322"/>
            <a:ext cx="12221891" cy="1637032"/>
          </a:xfrm>
          <a:custGeom>
            <a:avLst/>
            <a:gdLst>
              <a:gd name="connsiteX0" fmla="*/ 0 w 12200626"/>
              <a:gd name="connsiteY0" fmla="*/ 0 h 999079"/>
              <a:gd name="connsiteX1" fmla="*/ 12200626 w 12200626"/>
              <a:gd name="connsiteY1" fmla="*/ 0 h 999079"/>
              <a:gd name="connsiteX2" fmla="*/ 12200626 w 12200626"/>
              <a:gd name="connsiteY2" fmla="*/ 999079 h 999079"/>
              <a:gd name="connsiteX3" fmla="*/ 0 w 12200626"/>
              <a:gd name="connsiteY3" fmla="*/ 999079 h 999079"/>
              <a:gd name="connsiteX4" fmla="*/ 0 w 12200626"/>
              <a:gd name="connsiteY4" fmla="*/ 0 h 999079"/>
              <a:gd name="connsiteX0" fmla="*/ 0 w 12221891"/>
              <a:gd name="connsiteY0" fmla="*/ 0 h 1807153"/>
              <a:gd name="connsiteX1" fmla="*/ 12200626 w 12221891"/>
              <a:gd name="connsiteY1" fmla="*/ 0 h 1807153"/>
              <a:gd name="connsiteX2" fmla="*/ 12221891 w 12221891"/>
              <a:gd name="connsiteY2" fmla="*/ 1807153 h 1807153"/>
              <a:gd name="connsiteX3" fmla="*/ 0 w 12221891"/>
              <a:gd name="connsiteY3" fmla="*/ 999079 h 1807153"/>
              <a:gd name="connsiteX4" fmla="*/ 0 w 12221891"/>
              <a:gd name="connsiteY4" fmla="*/ 0 h 1807153"/>
              <a:gd name="connsiteX0" fmla="*/ 0 w 12221891"/>
              <a:gd name="connsiteY0" fmla="*/ 0 h 1807153"/>
              <a:gd name="connsiteX1" fmla="*/ 12189993 w 12221891"/>
              <a:gd name="connsiteY1" fmla="*/ 1541721 h 1807153"/>
              <a:gd name="connsiteX2" fmla="*/ 12221891 w 12221891"/>
              <a:gd name="connsiteY2" fmla="*/ 1807153 h 1807153"/>
              <a:gd name="connsiteX3" fmla="*/ 0 w 12221891"/>
              <a:gd name="connsiteY3" fmla="*/ 999079 h 1807153"/>
              <a:gd name="connsiteX4" fmla="*/ 0 w 12221891"/>
              <a:gd name="connsiteY4" fmla="*/ 0 h 1807153"/>
              <a:gd name="connsiteX0" fmla="*/ 0 w 12221891"/>
              <a:gd name="connsiteY0" fmla="*/ 0 h 1807153"/>
              <a:gd name="connsiteX1" fmla="*/ 12221890 w 12221891"/>
              <a:gd name="connsiteY1" fmla="*/ 1520456 h 1807153"/>
              <a:gd name="connsiteX2" fmla="*/ 12221891 w 12221891"/>
              <a:gd name="connsiteY2" fmla="*/ 1807153 h 1807153"/>
              <a:gd name="connsiteX3" fmla="*/ 0 w 12221891"/>
              <a:gd name="connsiteY3" fmla="*/ 999079 h 1807153"/>
              <a:gd name="connsiteX4" fmla="*/ 0 w 12221891"/>
              <a:gd name="connsiteY4" fmla="*/ 0 h 1807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1891" h="1807153">
                <a:moveTo>
                  <a:pt x="0" y="0"/>
                </a:moveTo>
                <a:lnTo>
                  <a:pt x="12221890" y="1520456"/>
                </a:lnTo>
                <a:cubicBezTo>
                  <a:pt x="12221890" y="1616022"/>
                  <a:pt x="12221891" y="1711587"/>
                  <a:pt x="12221891" y="1807153"/>
                </a:cubicBezTo>
                <a:lnTo>
                  <a:pt x="0" y="999079"/>
                </a:lnTo>
                <a:lnTo>
                  <a:pt x="0" y="0"/>
                </a:lnTo>
                <a:close/>
              </a:path>
            </a:pathLst>
          </a:custGeom>
          <a:solidFill>
            <a:srgbClr val="FFAB2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7" name="PoljeZBesedilom 10">
            <a:extLst>
              <a:ext uri="{FF2B5EF4-FFF2-40B4-BE49-F238E27FC236}">
                <a16:creationId xmlns:a16="http://schemas.microsoft.com/office/drawing/2014/main" id="{EE5976CD-496E-4B74-8430-D2D43F316FFB}"/>
              </a:ext>
            </a:extLst>
          </p:cNvPr>
          <p:cNvSpPr txBox="1"/>
          <p:nvPr/>
        </p:nvSpPr>
        <p:spPr>
          <a:xfrm>
            <a:off x="535209" y="5217765"/>
            <a:ext cx="9497065" cy="338554"/>
          </a:xfrm>
          <a:prstGeom prst="rect">
            <a:avLst/>
          </a:prstGeom>
          <a:noFill/>
        </p:spPr>
        <p:txBody>
          <a:bodyPr wrap="square" rtlCol="0">
            <a:spAutoFit/>
          </a:bodyPr>
          <a:lstStyle/>
          <a:p>
            <a:r>
              <a:rPr lang="sl-SI" sz="1600" dirty="0">
                <a:solidFill>
                  <a:srgbClr val="FAA61C"/>
                </a:solidFill>
                <a:latin typeface="Tahoma" panose="020B0604030504040204" pitchFamily="34" charset="0"/>
                <a:ea typeface="Tahoma" panose="020B0604030504040204" pitchFamily="34" charset="0"/>
                <a:cs typeface="Tahoma" panose="020B0604030504040204" pitchFamily="34" charset="0"/>
              </a:rPr>
              <a:t>Raziskava med potrošniki</a:t>
            </a:r>
          </a:p>
        </p:txBody>
      </p:sp>
      <p:sp>
        <p:nvSpPr>
          <p:cNvPr id="18" name="PoljeZBesedilom 5">
            <a:extLst>
              <a:ext uri="{FF2B5EF4-FFF2-40B4-BE49-F238E27FC236}">
                <a16:creationId xmlns:a16="http://schemas.microsoft.com/office/drawing/2014/main" id="{E6825C4C-A474-42CE-A69F-6F4DB761A9B0}"/>
              </a:ext>
            </a:extLst>
          </p:cNvPr>
          <p:cNvSpPr txBox="1"/>
          <p:nvPr/>
        </p:nvSpPr>
        <p:spPr>
          <a:xfrm>
            <a:off x="535209" y="6495629"/>
            <a:ext cx="5029490" cy="261610"/>
          </a:xfrm>
          <a:prstGeom prst="rect">
            <a:avLst/>
          </a:prstGeom>
          <a:noFill/>
        </p:spPr>
        <p:txBody>
          <a:bodyPr wrap="square" rtlCol="0">
            <a:spAutoFit/>
          </a:bodyPr>
          <a:lstStyle/>
          <a:p>
            <a:r>
              <a:rPr lang="sl-SI" sz="1100" dirty="0">
                <a:solidFill>
                  <a:schemeClr val="bg1"/>
                </a:solidFill>
                <a:latin typeface="Tahoma" panose="020B0604030504040204" pitchFamily="34" charset="0"/>
                <a:ea typeface="Tahoma" panose="020B0604030504040204" pitchFamily="34" charset="0"/>
                <a:cs typeface="Tahoma" panose="020B0604030504040204" pitchFamily="34" charset="0"/>
              </a:rPr>
              <a:t>Februar, marec </a:t>
            </a:r>
            <a:r>
              <a:rPr lang="en-GB" sz="1100" dirty="0">
                <a:solidFill>
                  <a:schemeClr val="bg1"/>
                </a:solidFill>
                <a:latin typeface="Tahoma" panose="020B0604030504040204" pitchFamily="34" charset="0"/>
                <a:ea typeface="Tahoma" panose="020B0604030504040204" pitchFamily="34" charset="0"/>
                <a:cs typeface="Tahoma" panose="020B0604030504040204" pitchFamily="34" charset="0"/>
              </a:rPr>
              <a:t>201</a:t>
            </a:r>
            <a:r>
              <a:rPr lang="sl-SI" sz="1100" dirty="0">
                <a:solidFill>
                  <a:schemeClr val="bg1"/>
                </a:solidFill>
                <a:latin typeface="Tahoma" panose="020B0604030504040204" pitchFamily="34" charset="0"/>
                <a:ea typeface="Tahoma" panose="020B0604030504040204" pitchFamily="34" charset="0"/>
                <a:cs typeface="Tahoma" panose="020B0604030504040204" pitchFamily="34" charset="0"/>
              </a:rPr>
              <a:t>9</a:t>
            </a:r>
            <a:endParaRPr lang="en-GB" sz="11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9" name="PoljeZBesedilom 3">
            <a:extLst>
              <a:ext uri="{FF2B5EF4-FFF2-40B4-BE49-F238E27FC236}">
                <a16:creationId xmlns:a16="http://schemas.microsoft.com/office/drawing/2014/main" id="{FBC86288-4FE6-4A60-902A-1D79EBFB9784}"/>
              </a:ext>
            </a:extLst>
          </p:cNvPr>
          <p:cNvSpPr txBox="1"/>
          <p:nvPr/>
        </p:nvSpPr>
        <p:spPr>
          <a:xfrm>
            <a:off x="535209" y="5905525"/>
            <a:ext cx="5029490" cy="492443"/>
          </a:xfrm>
          <a:prstGeom prst="rect">
            <a:avLst/>
          </a:prstGeom>
          <a:noFill/>
        </p:spPr>
        <p:txBody>
          <a:bodyPr wrap="square" rtlCol="0">
            <a:spAutoFit/>
          </a:bodyPr>
          <a:ls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l-SI" sz="1300" dirty="0">
                <a:solidFill>
                  <a:schemeClr val="bg1"/>
                </a:solidFill>
                <a:latin typeface="Tahoma" panose="020B0604030504040204" pitchFamily="34" charset="0"/>
                <a:ea typeface="Tahoma" panose="020B0604030504040204" pitchFamily="34" charset="0"/>
                <a:cs typeface="Tahoma" panose="020B0604030504040204" pitchFamily="34" charset="0"/>
              </a:rPr>
              <a:t>Naročnik:</a:t>
            </a:r>
            <a:r>
              <a:rPr lang="en-US" sz="13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300" dirty="0" err="1">
                <a:solidFill>
                  <a:schemeClr val="bg1"/>
                </a:solidFill>
                <a:latin typeface="Tahoma" panose="020B0604030504040204" pitchFamily="34" charset="0"/>
                <a:ea typeface="Tahoma" panose="020B0604030504040204" pitchFamily="34" charset="0"/>
                <a:cs typeface="Tahoma" panose="020B0604030504040204" pitchFamily="34" charset="0"/>
              </a:rPr>
              <a:t>Ministrstvo</a:t>
            </a:r>
            <a:r>
              <a:rPr lang="en-US" sz="1300" dirty="0">
                <a:solidFill>
                  <a:schemeClr val="bg1"/>
                </a:solidFill>
                <a:latin typeface="Tahoma" panose="020B0604030504040204" pitchFamily="34" charset="0"/>
                <a:ea typeface="Tahoma" panose="020B0604030504040204" pitchFamily="34" charset="0"/>
                <a:cs typeface="Tahoma" panose="020B0604030504040204" pitchFamily="34" charset="0"/>
              </a:rPr>
              <a:t> za </a:t>
            </a:r>
            <a:r>
              <a:rPr lang="en-US" sz="1300" dirty="0" err="1">
                <a:solidFill>
                  <a:schemeClr val="bg1"/>
                </a:solidFill>
                <a:latin typeface="Tahoma" panose="020B0604030504040204" pitchFamily="34" charset="0"/>
                <a:ea typeface="Tahoma" panose="020B0604030504040204" pitchFamily="34" charset="0"/>
                <a:cs typeface="Tahoma" panose="020B0604030504040204" pitchFamily="34" charset="0"/>
              </a:rPr>
              <a:t>kmetijstvo</a:t>
            </a:r>
            <a:r>
              <a:rPr lang="en-US" sz="13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300" dirty="0" err="1">
                <a:solidFill>
                  <a:schemeClr val="bg1"/>
                </a:solidFill>
                <a:latin typeface="Tahoma" panose="020B0604030504040204" pitchFamily="34" charset="0"/>
                <a:ea typeface="Tahoma" panose="020B0604030504040204" pitchFamily="34" charset="0"/>
                <a:cs typeface="Tahoma" panose="020B0604030504040204" pitchFamily="34" charset="0"/>
              </a:rPr>
              <a:t>gozdarstvo</a:t>
            </a:r>
            <a:r>
              <a:rPr lang="en-US" sz="1300" dirty="0">
                <a:solidFill>
                  <a:schemeClr val="bg1"/>
                </a:solidFill>
                <a:latin typeface="Tahoma" panose="020B0604030504040204" pitchFamily="34" charset="0"/>
                <a:ea typeface="Tahoma" panose="020B0604030504040204" pitchFamily="34" charset="0"/>
                <a:cs typeface="Tahoma" panose="020B0604030504040204" pitchFamily="34" charset="0"/>
              </a:rPr>
              <a:t> in </a:t>
            </a:r>
            <a:r>
              <a:rPr lang="en-US" sz="1300" dirty="0" err="1">
                <a:solidFill>
                  <a:schemeClr val="bg1"/>
                </a:solidFill>
                <a:latin typeface="Tahoma" panose="020B0604030504040204" pitchFamily="34" charset="0"/>
                <a:ea typeface="Tahoma" panose="020B0604030504040204" pitchFamily="34" charset="0"/>
                <a:cs typeface="Tahoma" panose="020B0604030504040204" pitchFamily="34" charset="0"/>
              </a:rPr>
              <a:t>prehrano</a:t>
            </a:r>
            <a:endParaRPr lang="sl-SI" sz="1300" dirty="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sl-SI" sz="1300" dirty="0">
                <a:solidFill>
                  <a:schemeClr val="bg1"/>
                </a:solidFill>
                <a:latin typeface="Tahoma" panose="020B0604030504040204" pitchFamily="34" charset="0"/>
                <a:ea typeface="Tahoma" panose="020B0604030504040204" pitchFamily="34" charset="0"/>
                <a:cs typeface="Tahoma" panose="020B0604030504040204" pitchFamily="34" charset="0"/>
              </a:rPr>
              <a:t>Poročilo pripravil: </a:t>
            </a:r>
            <a:r>
              <a:rPr lang="sl-SI" sz="1300" dirty="0" err="1">
                <a:solidFill>
                  <a:schemeClr val="bg1"/>
                </a:solidFill>
                <a:latin typeface="Tahoma" panose="020B0604030504040204" pitchFamily="34" charset="0"/>
                <a:ea typeface="Tahoma" panose="020B0604030504040204" pitchFamily="34" charset="0"/>
                <a:cs typeface="Tahoma" panose="020B0604030504040204" pitchFamily="34" charset="0"/>
              </a:rPr>
              <a:t>Aragon</a:t>
            </a:r>
            <a:endParaRPr lang="sl-SI" sz="13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0" name="PoljeZBesedilom 10">
            <a:extLst>
              <a:ext uri="{FF2B5EF4-FFF2-40B4-BE49-F238E27FC236}">
                <a16:creationId xmlns:a16="http://schemas.microsoft.com/office/drawing/2014/main" id="{E7BB92FD-D221-4569-935E-9BAD8D99341D}"/>
              </a:ext>
            </a:extLst>
          </p:cNvPr>
          <p:cNvSpPr txBox="1"/>
          <p:nvPr/>
        </p:nvSpPr>
        <p:spPr>
          <a:xfrm>
            <a:off x="535209" y="4646420"/>
            <a:ext cx="9042860" cy="523220"/>
          </a:xfrm>
          <a:prstGeom prst="rect">
            <a:avLst/>
          </a:prstGeom>
          <a:noFill/>
        </p:spPr>
        <p:txBody>
          <a:bodyPr wrap="none" rtlCol="0">
            <a:spAutoFit/>
          </a:bodyPr>
          <a:lstStyle/>
          <a:p>
            <a:r>
              <a:rPr lang="sl-SI" sz="2800" b="1" dirty="0">
                <a:solidFill>
                  <a:srgbClr val="FAA61C"/>
                </a:solidFill>
                <a:latin typeface="Tahoma" panose="020B0604030504040204" pitchFamily="34" charset="0"/>
                <a:ea typeface="Tahoma" panose="020B0604030504040204" pitchFamily="34" charset="0"/>
                <a:cs typeface="Tahoma" panose="020B0604030504040204" pitchFamily="34" charset="0"/>
              </a:rPr>
              <a:t>EKO PONUDBA, POVPRAŠEVANJE IN POTROŠNJA</a:t>
            </a:r>
          </a:p>
        </p:txBody>
      </p:sp>
      <p:grpSp>
        <p:nvGrpSpPr>
          <p:cNvPr id="29" name="Skupina 28">
            <a:extLst>
              <a:ext uri="{FF2B5EF4-FFF2-40B4-BE49-F238E27FC236}">
                <a16:creationId xmlns:a16="http://schemas.microsoft.com/office/drawing/2014/main" id="{C74F7E65-DEC4-4B44-92A0-E4CC49838C32}"/>
              </a:ext>
            </a:extLst>
          </p:cNvPr>
          <p:cNvGrpSpPr/>
          <p:nvPr/>
        </p:nvGrpSpPr>
        <p:grpSpPr>
          <a:xfrm>
            <a:off x="10705343" y="0"/>
            <a:ext cx="1486657" cy="1495152"/>
            <a:chOff x="9578069" y="2251135"/>
            <a:chExt cx="1619694" cy="1628949"/>
          </a:xfrm>
        </p:grpSpPr>
        <p:sp>
          <p:nvSpPr>
            <p:cNvPr id="28" name="Elipsa 27">
              <a:extLst>
                <a:ext uri="{FF2B5EF4-FFF2-40B4-BE49-F238E27FC236}">
                  <a16:creationId xmlns:a16="http://schemas.microsoft.com/office/drawing/2014/main" id="{D8AF9B71-B76A-4682-8CB8-357422584B12}"/>
                </a:ext>
              </a:extLst>
            </p:cNvPr>
            <p:cNvSpPr/>
            <p:nvPr/>
          </p:nvSpPr>
          <p:spPr>
            <a:xfrm>
              <a:off x="9672052" y="2365787"/>
              <a:ext cx="1431728" cy="143172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21" name="Picture 4" descr="Image result for esomar membership">
              <a:extLst>
                <a:ext uri="{FF2B5EF4-FFF2-40B4-BE49-F238E27FC236}">
                  <a16:creationId xmlns:a16="http://schemas.microsoft.com/office/drawing/2014/main" id="{8A191081-F70B-4F8F-BF6D-723A92987733}"/>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9578069" y="2251135"/>
              <a:ext cx="1619694" cy="1628949"/>
            </a:xfrm>
            <a:prstGeom prst="rect">
              <a:avLst/>
            </a:prstGeom>
            <a:noFill/>
            <a:extLst>
              <a:ext uri="{909E8E84-426E-40DD-AFC4-6F175D3DCCD1}">
                <a14:hiddenFill xmlns:a14="http://schemas.microsoft.com/office/drawing/2010/main">
                  <a:solidFill>
                    <a:srgbClr val="FFFFFF"/>
                  </a:solidFill>
                </a14:hiddenFill>
              </a:ext>
            </a:extLst>
          </p:spPr>
        </p:pic>
      </p:grpSp>
      <p:pic>
        <p:nvPicPr>
          <p:cNvPr id="27" name="Slika 26" descr="Slika, ki vsebuje besede izrezek&#10;&#10;Opis je samodejno ustvarjen">
            <a:extLst>
              <a:ext uri="{FF2B5EF4-FFF2-40B4-BE49-F238E27FC236}">
                <a16:creationId xmlns:a16="http://schemas.microsoft.com/office/drawing/2014/main" id="{B11BAD47-62A8-4072-9EB4-A6B19E2FD31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3753" y="124070"/>
            <a:ext cx="2203708" cy="470455"/>
          </a:xfrm>
          <a:prstGeom prst="rect">
            <a:avLst/>
          </a:prstGeom>
        </p:spPr>
      </p:pic>
      <p:pic>
        <p:nvPicPr>
          <p:cNvPr id="31" name="Picture 14">
            <a:extLst>
              <a:ext uri="{FF2B5EF4-FFF2-40B4-BE49-F238E27FC236}">
                <a16:creationId xmlns:a16="http://schemas.microsoft.com/office/drawing/2014/main" id="{B5104B09-FC96-4FD7-8C5C-D4C9B6824EC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33753" y="682138"/>
            <a:ext cx="1584000" cy="470918"/>
          </a:xfrm>
          <a:prstGeom prst="rect">
            <a:avLst/>
          </a:prstGeom>
        </p:spPr>
      </p:pic>
    </p:spTree>
    <p:extLst>
      <p:ext uri="{BB962C8B-B14F-4D97-AF65-F5344CB8AC3E}">
        <p14:creationId xmlns:p14="http://schemas.microsoft.com/office/powerpoint/2010/main" val="25894486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avokotnik 6">
            <a:extLst>
              <a:ext uri="{FF2B5EF4-FFF2-40B4-BE49-F238E27FC236}">
                <a16:creationId xmlns:a16="http://schemas.microsoft.com/office/drawing/2014/main" id="{729CD8BE-F7EB-45E4-A141-AAA267B627D4}"/>
              </a:ext>
            </a:extLst>
          </p:cNvPr>
          <p:cNvSpPr/>
          <p:nvPr/>
        </p:nvSpPr>
        <p:spPr>
          <a:xfrm>
            <a:off x="0" y="775506"/>
            <a:ext cx="12192000" cy="9334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3" name="Skupina 52">
            <a:extLst>
              <a:ext uri="{FF2B5EF4-FFF2-40B4-BE49-F238E27FC236}">
                <a16:creationId xmlns:a16="http://schemas.microsoft.com/office/drawing/2014/main" id="{605EA419-3F54-415F-A7B0-44675BBC1DCB}"/>
              </a:ext>
            </a:extLst>
          </p:cNvPr>
          <p:cNvGrpSpPr/>
          <p:nvPr/>
        </p:nvGrpSpPr>
        <p:grpSpPr>
          <a:xfrm>
            <a:off x="-1" y="784519"/>
            <a:ext cx="852671" cy="924415"/>
            <a:chOff x="-1" y="784520"/>
            <a:chExt cx="852671" cy="881202"/>
          </a:xfrm>
        </p:grpSpPr>
        <p:sp>
          <p:nvSpPr>
            <p:cNvPr id="4" name="Pravokotnik 3">
              <a:extLst>
                <a:ext uri="{FF2B5EF4-FFF2-40B4-BE49-F238E27FC236}">
                  <a16:creationId xmlns:a16="http://schemas.microsoft.com/office/drawing/2014/main" id="{489ECC1D-6D33-4C35-A7B2-A32039B7CDF2}"/>
                </a:ext>
              </a:extLst>
            </p:cNvPr>
            <p:cNvSpPr/>
            <p:nvPr/>
          </p:nvSpPr>
          <p:spPr>
            <a:xfrm>
              <a:off x="0" y="1203874"/>
              <a:ext cx="852670" cy="461848"/>
            </a:xfrm>
            <a:custGeom>
              <a:avLst/>
              <a:gdLst>
                <a:gd name="connsiteX0" fmla="*/ 0 w 1111171"/>
                <a:gd name="connsiteY0" fmla="*/ 0 h 569707"/>
                <a:gd name="connsiteX1" fmla="*/ 1111171 w 1111171"/>
                <a:gd name="connsiteY1" fmla="*/ 0 h 569707"/>
                <a:gd name="connsiteX2" fmla="*/ 1111171 w 1111171"/>
                <a:gd name="connsiteY2" fmla="*/ 569707 h 569707"/>
                <a:gd name="connsiteX3" fmla="*/ 0 w 1111171"/>
                <a:gd name="connsiteY3" fmla="*/ 569707 h 569707"/>
                <a:gd name="connsiteX4" fmla="*/ 0 w 1111171"/>
                <a:gd name="connsiteY4" fmla="*/ 0 h 569707"/>
                <a:gd name="connsiteX0" fmla="*/ 0 w 1111171"/>
                <a:gd name="connsiteY0" fmla="*/ 0 h 569707"/>
                <a:gd name="connsiteX1" fmla="*/ 1111171 w 1111171"/>
                <a:gd name="connsiteY1" fmla="*/ 0 h 569707"/>
                <a:gd name="connsiteX2" fmla="*/ 682908 w 1111171"/>
                <a:gd name="connsiteY2" fmla="*/ 569707 h 569707"/>
                <a:gd name="connsiteX3" fmla="*/ 0 w 1111171"/>
                <a:gd name="connsiteY3" fmla="*/ 569707 h 569707"/>
                <a:gd name="connsiteX4" fmla="*/ 0 w 1111171"/>
                <a:gd name="connsiteY4" fmla="*/ 0 h 569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71" h="569707">
                  <a:moveTo>
                    <a:pt x="0" y="0"/>
                  </a:moveTo>
                  <a:lnTo>
                    <a:pt x="1111171" y="0"/>
                  </a:lnTo>
                  <a:lnTo>
                    <a:pt x="682908" y="569707"/>
                  </a:lnTo>
                  <a:lnTo>
                    <a:pt x="0" y="569707"/>
                  </a:lnTo>
                  <a:lnTo>
                    <a:pt x="0"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Enakokraki trikotnik 2">
              <a:extLst>
                <a:ext uri="{FF2B5EF4-FFF2-40B4-BE49-F238E27FC236}">
                  <a16:creationId xmlns:a16="http://schemas.microsoft.com/office/drawing/2014/main" id="{389C24EC-ED23-4B23-804B-879C1D4BD630}"/>
                </a:ext>
              </a:extLst>
            </p:cNvPr>
            <p:cNvSpPr/>
            <p:nvPr/>
          </p:nvSpPr>
          <p:spPr>
            <a:xfrm rot="5400000">
              <a:off x="-14267" y="798786"/>
              <a:ext cx="881202" cy="852670"/>
            </a:xfrm>
            <a:prstGeom prst="triangle">
              <a:avLst/>
            </a:prstGeom>
            <a:solidFill>
              <a:srgbClr val="FCA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6" name="PoljeZBesedilom 55">
            <a:extLst>
              <a:ext uri="{FF2B5EF4-FFF2-40B4-BE49-F238E27FC236}">
                <a16:creationId xmlns:a16="http://schemas.microsoft.com/office/drawing/2014/main" id="{B453EE7B-B1FD-410B-B6F4-AEDA030E4DDE}"/>
              </a:ext>
            </a:extLst>
          </p:cNvPr>
          <p:cNvSpPr txBox="1"/>
          <p:nvPr/>
        </p:nvSpPr>
        <p:spPr>
          <a:xfrm>
            <a:off x="227491" y="181910"/>
            <a:ext cx="7192995" cy="523220"/>
          </a:xfrm>
          <a:prstGeom prst="rect">
            <a:avLst/>
          </a:prstGeom>
          <a:noFill/>
        </p:spPr>
        <p:txBody>
          <a:bodyPr wrap="none" rtlCol="0">
            <a:spAutoFit/>
          </a:bodyPr>
          <a:lstStyle/>
          <a:p>
            <a:r>
              <a:rPr lang="sl-SI" sz="2800" b="1" dirty="0">
                <a:solidFill>
                  <a:srgbClr val="FAA61C"/>
                </a:solidFill>
                <a:latin typeface="Tahoma" panose="020B0604030504040204" pitchFamily="34" charset="0"/>
                <a:ea typeface="Tahoma" panose="020B0604030504040204" pitchFamily="34" charset="0"/>
                <a:cs typeface="Tahoma" panose="020B0604030504040204" pitchFamily="34" charset="0"/>
              </a:rPr>
              <a:t>DEMOGRAFSKE ZNAČILNOSTI </a:t>
            </a:r>
            <a:r>
              <a:rPr lang="sl-SI" sz="2800" b="1" dirty="0">
                <a:latin typeface="Tahoma" panose="020B0604030504040204" pitchFamily="34" charset="0"/>
                <a:ea typeface="Tahoma" panose="020B0604030504040204" pitchFamily="34" charset="0"/>
                <a:cs typeface="Tahoma" panose="020B0604030504040204" pitchFamily="34" charset="0"/>
              </a:rPr>
              <a:t>VZORCA</a:t>
            </a:r>
            <a:endParaRPr lang="it-IT" sz="2800" b="1" dirty="0">
              <a:latin typeface="Tahoma" panose="020B0604030504040204" pitchFamily="34" charset="0"/>
              <a:ea typeface="Tahoma" panose="020B0604030504040204" pitchFamily="34" charset="0"/>
              <a:cs typeface="Tahoma" panose="020B0604030504040204" pitchFamily="34" charset="0"/>
            </a:endParaRPr>
          </a:p>
        </p:txBody>
      </p:sp>
      <p:pic>
        <p:nvPicPr>
          <p:cNvPr id="43" name="Slika 11">
            <a:extLst>
              <a:ext uri="{FF2B5EF4-FFF2-40B4-BE49-F238E27FC236}">
                <a16:creationId xmlns:a16="http://schemas.microsoft.com/office/drawing/2014/main" id="{7AC418C5-184C-455B-8EF7-65AEC6AA33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21233" y="6572301"/>
            <a:ext cx="1058211" cy="225910"/>
          </a:xfrm>
          <a:prstGeom prst="rect">
            <a:avLst/>
          </a:prstGeom>
        </p:spPr>
      </p:pic>
      <p:sp>
        <p:nvSpPr>
          <p:cNvPr id="44" name="Označba mesta številke diapozitiva 1">
            <a:extLst>
              <a:ext uri="{FF2B5EF4-FFF2-40B4-BE49-F238E27FC236}">
                <a16:creationId xmlns:a16="http://schemas.microsoft.com/office/drawing/2014/main" id="{4CF4B4D2-0B71-4851-ABB2-41B8E951CB04}"/>
              </a:ext>
            </a:extLst>
          </p:cNvPr>
          <p:cNvSpPr>
            <a:spLocks noGrp="1"/>
          </p:cNvSpPr>
          <p:nvPr>
            <p:ph type="sldNum" sz="quarter" idx="12"/>
          </p:nvPr>
        </p:nvSpPr>
        <p:spPr>
          <a:xfrm>
            <a:off x="11818229" y="6492875"/>
            <a:ext cx="358677" cy="365125"/>
          </a:xfrm>
        </p:spPr>
        <p:txBody>
          <a:bodyPr/>
          <a:lstStyle/>
          <a:p>
            <a:fld id="{C64449EC-3553-4FFE-B6F3-FE4CC98C343D}" type="slidenum">
              <a:rPr lang="sl-SI" smtClean="0">
                <a:solidFill>
                  <a:schemeClr val="tx1">
                    <a:lumMod val="65000"/>
                    <a:lumOff val="35000"/>
                  </a:schemeClr>
                </a:solidFill>
              </a:rPr>
              <a:t>20</a:t>
            </a:fld>
            <a:endParaRPr lang="sl-SI" dirty="0">
              <a:solidFill>
                <a:schemeClr val="tx1">
                  <a:lumMod val="65000"/>
                  <a:lumOff val="35000"/>
                </a:schemeClr>
              </a:solidFill>
            </a:endParaRPr>
          </a:p>
        </p:txBody>
      </p:sp>
      <p:pic>
        <p:nvPicPr>
          <p:cNvPr id="2" name="Picture 1">
            <a:extLst>
              <a:ext uri="{FF2B5EF4-FFF2-40B4-BE49-F238E27FC236}">
                <a16:creationId xmlns:a16="http://schemas.microsoft.com/office/drawing/2014/main" id="{186E3689-D428-45F4-9397-449A760509C6}"/>
              </a:ext>
            </a:extLst>
          </p:cNvPr>
          <p:cNvPicPr/>
          <p:nvPr>
            <p:extLst/>
          </p:nvPr>
        </p:nvPicPr>
        <p:blipFill>
          <a:blip r:embed="rId3"/>
          <a:stretch>
            <a:fillRect/>
          </a:stretch>
        </p:blipFill>
        <p:spPr>
          <a:xfrm>
            <a:off x="535235" y="1980060"/>
            <a:ext cx="3638550" cy="4495800"/>
          </a:xfrm>
          <a:prstGeom prst="rect">
            <a:avLst/>
          </a:prstGeom>
        </p:spPr>
      </p:pic>
      <p:pic>
        <p:nvPicPr>
          <p:cNvPr id="9" name="Picture 8">
            <a:extLst>
              <a:ext uri="{FF2B5EF4-FFF2-40B4-BE49-F238E27FC236}">
                <a16:creationId xmlns:a16="http://schemas.microsoft.com/office/drawing/2014/main" id="{7DD863DD-2B80-4DB0-9412-AD22B2884F79}"/>
              </a:ext>
            </a:extLst>
          </p:cNvPr>
          <p:cNvPicPr/>
          <p:nvPr>
            <p:extLst/>
          </p:nvPr>
        </p:nvPicPr>
        <p:blipFill>
          <a:blip r:embed="rId4"/>
          <a:stretch>
            <a:fillRect/>
          </a:stretch>
        </p:blipFill>
        <p:spPr>
          <a:xfrm>
            <a:off x="8179679" y="1980060"/>
            <a:ext cx="3638550" cy="4495800"/>
          </a:xfrm>
          <a:prstGeom prst="rect">
            <a:avLst/>
          </a:prstGeom>
        </p:spPr>
      </p:pic>
      <p:pic>
        <p:nvPicPr>
          <p:cNvPr id="10" name="Picture 9">
            <a:extLst>
              <a:ext uri="{FF2B5EF4-FFF2-40B4-BE49-F238E27FC236}">
                <a16:creationId xmlns:a16="http://schemas.microsoft.com/office/drawing/2014/main" id="{EA6115F2-8716-4692-B666-05D5867CCE92}"/>
              </a:ext>
            </a:extLst>
          </p:cNvPr>
          <p:cNvPicPr/>
          <p:nvPr>
            <p:extLst/>
          </p:nvPr>
        </p:nvPicPr>
        <p:blipFill>
          <a:blip r:embed="rId5"/>
          <a:stretch>
            <a:fillRect/>
          </a:stretch>
        </p:blipFill>
        <p:spPr>
          <a:xfrm>
            <a:off x="4243667" y="1980060"/>
            <a:ext cx="3638550" cy="4495800"/>
          </a:xfrm>
          <a:prstGeom prst="rect">
            <a:avLst/>
          </a:prstGeom>
        </p:spPr>
      </p:pic>
    </p:spTree>
    <p:extLst>
      <p:ext uri="{BB962C8B-B14F-4D97-AF65-F5344CB8AC3E}">
        <p14:creationId xmlns:p14="http://schemas.microsoft.com/office/powerpoint/2010/main" val="29146119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Slika 14" descr="Slika, ki vsebuje besede trava, zunanje, nebo, drevo&#10;&#10;Opis je samodejno ustvarjen">
            <a:extLst>
              <a:ext uri="{FF2B5EF4-FFF2-40B4-BE49-F238E27FC236}">
                <a16:creationId xmlns:a16="http://schemas.microsoft.com/office/drawing/2014/main" id="{DE9FF799-5183-433B-B310-168509825ADB}"/>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1" y="0"/>
            <a:ext cx="12192001" cy="6857999"/>
          </a:xfrm>
          <a:prstGeom prst="rect">
            <a:avLst/>
          </a:prstGeom>
        </p:spPr>
      </p:pic>
      <p:sp>
        <p:nvSpPr>
          <p:cNvPr id="17" name="Pravokotnik 16">
            <a:extLst>
              <a:ext uri="{FF2B5EF4-FFF2-40B4-BE49-F238E27FC236}">
                <a16:creationId xmlns:a16="http://schemas.microsoft.com/office/drawing/2014/main" id="{E637E36B-52B3-4F3D-BA12-1FCC6B0804C2}"/>
              </a:ext>
            </a:extLst>
          </p:cNvPr>
          <p:cNvSpPr/>
          <p:nvPr/>
        </p:nvSpPr>
        <p:spPr>
          <a:xfrm>
            <a:off x="-1" y="0"/>
            <a:ext cx="12192001" cy="6858000"/>
          </a:xfrm>
          <a:prstGeom prst="rect">
            <a:avLst/>
          </a:prstGeom>
          <a:solidFill>
            <a:schemeClr val="tx1">
              <a:lumMod val="85000"/>
              <a:lumOff val="15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0" name="Označba mesta številke diapozitiva 1">
            <a:extLst>
              <a:ext uri="{FF2B5EF4-FFF2-40B4-BE49-F238E27FC236}">
                <a16:creationId xmlns:a16="http://schemas.microsoft.com/office/drawing/2014/main" id="{7ABB1935-2F04-4AE5-91DC-3880516ABEC1}"/>
              </a:ext>
            </a:extLst>
          </p:cNvPr>
          <p:cNvSpPr>
            <a:spLocks noGrp="1"/>
          </p:cNvSpPr>
          <p:nvPr>
            <p:ph type="sldNum" sz="quarter" idx="12"/>
          </p:nvPr>
        </p:nvSpPr>
        <p:spPr>
          <a:xfrm>
            <a:off x="9343846" y="6425003"/>
            <a:ext cx="2743200" cy="365125"/>
          </a:xfrm>
        </p:spPr>
        <p:txBody>
          <a:bodyPr/>
          <a:lstStyle/>
          <a:p>
            <a:fld id="{C64449EC-3553-4FFE-B6F3-FE4CC98C343D}" type="slidenum">
              <a:rPr lang="sl-SI" smtClean="0"/>
              <a:t>21</a:t>
            </a:fld>
            <a:endParaRPr lang="sl-SI" dirty="0"/>
          </a:p>
        </p:txBody>
      </p:sp>
      <p:sp>
        <p:nvSpPr>
          <p:cNvPr id="11" name="AutoShape 14" descr="Rezultat iskanja slik za hands open and tree icon transparen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13" name="AutoShape 16" descr="Rezultat iskanja slik za hands open and tree icon transparen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2" name="AutoShape 2" descr="Rezultat iskanja slik za forest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6" descr="Rezultat iskanja slik za forest care transparent"/>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PoljeZBesedilom 11">
            <a:extLst>
              <a:ext uri="{FF2B5EF4-FFF2-40B4-BE49-F238E27FC236}">
                <a16:creationId xmlns:a16="http://schemas.microsoft.com/office/drawing/2014/main" id="{4A80B7DF-9BB2-4F13-A540-8BCA7789A335}"/>
              </a:ext>
            </a:extLst>
          </p:cNvPr>
          <p:cNvSpPr txBox="1"/>
          <p:nvPr/>
        </p:nvSpPr>
        <p:spPr>
          <a:xfrm>
            <a:off x="4898675" y="3112535"/>
            <a:ext cx="6233516" cy="830997"/>
          </a:xfrm>
          <a:prstGeom prst="rect">
            <a:avLst/>
          </a:prstGeom>
          <a:noFill/>
        </p:spPr>
        <p:txBody>
          <a:bodyPr wrap="square" rtlCol="0">
            <a:spAutoFit/>
          </a:bodyPr>
          <a:lstStyle/>
          <a:p>
            <a:r>
              <a:rPr lang="sl-SI" sz="4800" b="1" dirty="0">
                <a:solidFill>
                  <a:schemeClr val="bg1"/>
                </a:solidFill>
                <a:latin typeface="Tahoma" panose="020B0604030504040204" pitchFamily="34" charset="0"/>
                <a:ea typeface="Tahoma" panose="020B0604030504040204" pitchFamily="34" charset="0"/>
                <a:cs typeface="Tahoma" panose="020B0604030504040204" pitchFamily="34" charset="0"/>
              </a:rPr>
              <a:t>ODNOS DO HRANE</a:t>
            </a:r>
            <a:endParaRPr lang="it-IT" sz="48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9" name="Pravokotnik 13">
            <a:extLst>
              <a:ext uri="{FF2B5EF4-FFF2-40B4-BE49-F238E27FC236}">
                <a16:creationId xmlns:a16="http://schemas.microsoft.com/office/drawing/2014/main" id="{A524231A-9916-4C8E-ACC6-31CA46385CD7}"/>
              </a:ext>
            </a:extLst>
          </p:cNvPr>
          <p:cNvSpPr/>
          <p:nvPr/>
        </p:nvSpPr>
        <p:spPr>
          <a:xfrm>
            <a:off x="4464093" y="2169985"/>
            <a:ext cx="115887" cy="2524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20" name="PoljeZBesedilom 15">
            <a:extLst>
              <a:ext uri="{FF2B5EF4-FFF2-40B4-BE49-F238E27FC236}">
                <a16:creationId xmlns:a16="http://schemas.microsoft.com/office/drawing/2014/main" id="{60A6D622-0469-4F10-9032-8CF2A844CF6C}"/>
              </a:ext>
            </a:extLst>
          </p:cNvPr>
          <p:cNvSpPr txBox="1"/>
          <p:nvPr/>
        </p:nvSpPr>
        <p:spPr>
          <a:xfrm>
            <a:off x="625121" y="2108608"/>
            <a:ext cx="3570990" cy="2646878"/>
          </a:xfrm>
          <a:prstGeom prst="rect">
            <a:avLst/>
          </a:prstGeom>
          <a:noFill/>
        </p:spPr>
        <p:txBody>
          <a:bodyPr wrap="square" rtlCol="0">
            <a:spAutoFit/>
          </a:bodyPr>
          <a:lstStyle/>
          <a:p>
            <a:pPr algn="r"/>
            <a:r>
              <a:rPr lang="sl-SI" sz="16600" b="1" dirty="0">
                <a:solidFill>
                  <a:srgbClr val="F9A229"/>
                </a:solidFill>
                <a:latin typeface="Tahoma" panose="020B0604030504040204" pitchFamily="34" charset="0"/>
                <a:ea typeface="Tahoma" panose="020B0604030504040204" pitchFamily="34" charset="0"/>
                <a:cs typeface="Tahoma" panose="020B0604030504040204" pitchFamily="34" charset="0"/>
              </a:rPr>
              <a:t>05</a:t>
            </a:r>
          </a:p>
        </p:txBody>
      </p:sp>
    </p:spTree>
    <p:extLst>
      <p:ext uri="{BB962C8B-B14F-4D97-AF65-F5344CB8AC3E}">
        <p14:creationId xmlns:p14="http://schemas.microsoft.com/office/powerpoint/2010/main" val="3362367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avokotnik 6">
            <a:extLst>
              <a:ext uri="{FF2B5EF4-FFF2-40B4-BE49-F238E27FC236}">
                <a16:creationId xmlns:a16="http://schemas.microsoft.com/office/drawing/2014/main" id="{729CD8BE-F7EB-45E4-A141-AAA267B627D4}"/>
              </a:ext>
            </a:extLst>
          </p:cNvPr>
          <p:cNvSpPr/>
          <p:nvPr/>
        </p:nvSpPr>
        <p:spPr>
          <a:xfrm>
            <a:off x="0" y="775506"/>
            <a:ext cx="12192000" cy="116239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3" name="Skupina 52">
            <a:extLst>
              <a:ext uri="{FF2B5EF4-FFF2-40B4-BE49-F238E27FC236}">
                <a16:creationId xmlns:a16="http://schemas.microsoft.com/office/drawing/2014/main" id="{605EA419-3F54-415F-A7B0-44675BBC1DCB}"/>
              </a:ext>
            </a:extLst>
          </p:cNvPr>
          <p:cNvGrpSpPr/>
          <p:nvPr/>
        </p:nvGrpSpPr>
        <p:grpSpPr>
          <a:xfrm>
            <a:off x="-1" y="784520"/>
            <a:ext cx="852671" cy="1153382"/>
            <a:chOff x="-1" y="784520"/>
            <a:chExt cx="852671" cy="881202"/>
          </a:xfrm>
        </p:grpSpPr>
        <p:sp>
          <p:nvSpPr>
            <p:cNvPr id="4" name="Pravokotnik 3">
              <a:extLst>
                <a:ext uri="{FF2B5EF4-FFF2-40B4-BE49-F238E27FC236}">
                  <a16:creationId xmlns:a16="http://schemas.microsoft.com/office/drawing/2014/main" id="{489ECC1D-6D33-4C35-A7B2-A32039B7CDF2}"/>
                </a:ext>
              </a:extLst>
            </p:cNvPr>
            <p:cNvSpPr/>
            <p:nvPr/>
          </p:nvSpPr>
          <p:spPr>
            <a:xfrm>
              <a:off x="0" y="1203874"/>
              <a:ext cx="852670" cy="461848"/>
            </a:xfrm>
            <a:custGeom>
              <a:avLst/>
              <a:gdLst>
                <a:gd name="connsiteX0" fmla="*/ 0 w 1111171"/>
                <a:gd name="connsiteY0" fmla="*/ 0 h 569707"/>
                <a:gd name="connsiteX1" fmla="*/ 1111171 w 1111171"/>
                <a:gd name="connsiteY1" fmla="*/ 0 h 569707"/>
                <a:gd name="connsiteX2" fmla="*/ 1111171 w 1111171"/>
                <a:gd name="connsiteY2" fmla="*/ 569707 h 569707"/>
                <a:gd name="connsiteX3" fmla="*/ 0 w 1111171"/>
                <a:gd name="connsiteY3" fmla="*/ 569707 h 569707"/>
                <a:gd name="connsiteX4" fmla="*/ 0 w 1111171"/>
                <a:gd name="connsiteY4" fmla="*/ 0 h 569707"/>
                <a:gd name="connsiteX0" fmla="*/ 0 w 1111171"/>
                <a:gd name="connsiteY0" fmla="*/ 0 h 569707"/>
                <a:gd name="connsiteX1" fmla="*/ 1111171 w 1111171"/>
                <a:gd name="connsiteY1" fmla="*/ 0 h 569707"/>
                <a:gd name="connsiteX2" fmla="*/ 682908 w 1111171"/>
                <a:gd name="connsiteY2" fmla="*/ 569707 h 569707"/>
                <a:gd name="connsiteX3" fmla="*/ 0 w 1111171"/>
                <a:gd name="connsiteY3" fmla="*/ 569707 h 569707"/>
                <a:gd name="connsiteX4" fmla="*/ 0 w 1111171"/>
                <a:gd name="connsiteY4" fmla="*/ 0 h 569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71" h="569707">
                  <a:moveTo>
                    <a:pt x="0" y="0"/>
                  </a:moveTo>
                  <a:lnTo>
                    <a:pt x="1111171" y="0"/>
                  </a:lnTo>
                  <a:lnTo>
                    <a:pt x="682908" y="569707"/>
                  </a:lnTo>
                  <a:lnTo>
                    <a:pt x="0" y="569707"/>
                  </a:lnTo>
                  <a:lnTo>
                    <a:pt x="0"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Enakokraki trikotnik 2">
              <a:extLst>
                <a:ext uri="{FF2B5EF4-FFF2-40B4-BE49-F238E27FC236}">
                  <a16:creationId xmlns:a16="http://schemas.microsoft.com/office/drawing/2014/main" id="{389C24EC-ED23-4B23-804B-879C1D4BD630}"/>
                </a:ext>
              </a:extLst>
            </p:cNvPr>
            <p:cNvSpPr/>
            <p:nvPr/>
          </p:nvSpPr>
          <p:spPr>
            <a:xfrm rot="5400000">
              <a:off x="-14267" y="798786"/>
              <a:ext cx="881202" cy="852670"/>
            </a:xfrm>
            <a:prstGeom prst="triangle">
              <a:avLst/>
            </a:prstGeom>
            <a:solidFill>
              <a:srgbClr val="FCA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6" name="PoljeZBesedilom 55">
            <a:extLst>
              <a:ext uri="{FF2B5EF4-FFF2-40B4-BE49-F238E27FC236}">
                <a16:creationId xmlns:a16="http://schemas.microsoft.com/office/drawing/2014/main" id="{B453EE7B-B1FD-410B-B6F4-AEDA030E4DDE}"/>
              </a:ext>
            </a:extLst>
          </p:cNvPr>
          <p:cNvSpPr txBox="1"/>
          <p:nvPr/>
        </p:nvSpPr>
        <p:spPr>
          <a:xfrm>
            <a:off x="227491" y="181910"/>
            <a:ext cx="7229864" cy="523220"/>
          </a:xfrm>
          <a:prstGeom prst="rect">
            <a:avLst/>
          </a:prstGeom>
          <a:noFill/>
        </p:spPr>
        <p:txBody>
          <a:bodyPr wrap="none" rtlCol="0">
            <a:spAutoFit/>
          </a:bodyPr>
          <a:lstStyle/>
          <a:p>
            <a:r>
              <a:rPr lang="sl-SI" sz="2800" b="1" dirty="0">
                <a:solidFill>
                  <a:srgbClr val="FAA61C"/>
                </a:solidFill>
                <a:latin typeface="Tahoma" panose="020B0604030504040204" pitchFamily="34" charset="0"/>
                <a:ea typeface="Tahoma" panose="020B0604030504040204" pitchFamily="34" charset="0"/>
                <a:cs typeface="Tahoma" panose="020B0604030504040204" pitchFamily="34" charset="0"/>
              </a:rPr>
              <a:t>SKUPINE GLEDE NA </a:t>
            </a:r>
            <a:r>
              <a:rPr lang="sl-SI" sz="2800" b="1" dirty="0">
                <a:latin typeface="Tahoma" panose="020B0604030504040204" pitchFamily="34" charset="0"/>
                <a:ea typeface="Tahoma" panose="020B0604030504040204" pitchFamily="34" charset="0"/>
                <a:cs typeface="Tahoma" panose="020B0604030504040204" pitchFamily="34" charset="0"/>
              </a:rPr>
              <a:t>ODNOS DO HRANE</a:t>
            </a:r>
          </a:p>
        </p:txBody>
      </p:sp>
      <p:pic>
        <p:nvPicPr>
          <p:cNvPr id="43" name="Slika 11">
            <a:extLst>
              <a:ext uri="{FF2B5EF4-FFF2-40B4-BE49-F238E27FC236}">
                <a16:creationId xmlns:a16="http://schemas.microsoft.com/office/drawing/2014/main" id="{7AC418C5-184C-455B-8EF7-65AEC6AA33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21233" y="6572301"/>
            <a:ext cx="1058211" cy="225910"/>
          </a:xfrm>
          <a:prstGeom prst="rect">
            <a:avLst/>
          </a:prstGeom>
        </p:spPr>
      </p:pic>
      <p:sp>
        <p:nvSpPr>
          <p:cNvPr id="44" name="Označba mesta številke diapozitiva 1">
            <a:extLst>
              <a:ext uri="{FF2B5EF4-FFF2-40B4-BE49-F238E27FC236}">
                <a16:creationId xmlns:a16="http://schemas.microsoft.com/office/drawing/2014/main" id="{4CF4B4D2-0B71-4851-ABB2-41B8E951CB04}"/>
              </a:ext>
            </a:extLst>
          </p:cNvPr>
          <p:cNvSpPr>
            <a:spLocks noGrp="1"/>
          </p:cNvSpPr>
          <p:nvPr>
            <p:ph type="sldNum" sz="quarter" idx="12"/>
          </p:nvPr>
        </p:nvSpPr>
        <p:spPr>
          <a:xfrm>
            <a:off x="11818229" y="6492875"/>
            <a:ext cx="358677" cy="365125"/>
          </a:xfrm>
        </p:spPr>
        <p:txBody>
          <a:bodyPr/>
          <a:lstStyle/>
          <a:p>
            <a:fld id="{C64449EC-3553-4FFE-B6F3-FE4CC98C343D}" type="slidenum">
              <a:rPr lang="sl-SI" smtClean="0">
                <a:solidFill>
                  <a:schemeClr val="tx1">
                    <a:lumMod val="65000"/>
                    <a:lumOff val="35000"/>
                  </a:schemeClr>
                </a:solidFill>
              </a:rPr>
              <a:t>22</a:t>
            </a:fld>
            <a:endParaRPr lang="sl-SI" dirty="0">
              <a:solidFill>
                <a:schemeClr val="tx1">
                  <a:lumMod val="65000"/>
                  <a:lumOff val="35000"/>
                </a:schemeClr>
              </a:solidFill>
            </a:endParaRPr>
          </a:p>
        </p:txBody>
      </p:sp>
      <p:sp>
        <p:nvSpPr>
          <p:cNvPr id="2" name="Rectangle 1">
            <a:extLst>
              <a:ext uri="{FF2B5EF4-FFF2-40B4-BE49-F238E27FC236}">
                <a16:creationId xmlns:a16="http://schemas.microsoft.com/office/drawing/2014/main" id="{CE0CF783-9A37-4202-82FA-5224B11505A3}"/>
              </a:ext>
            </a:extLst>
          </p:cNvPr>
          <p:cNvSpPr/>
          <p:nvPr/>
        </p:nvSpPr>
        <p:spPr>
          <a:xfrm>
            <a:off x="852668" y="785129"/>
            <a:ext cx="11252645" cy="1169551"/>
          </a:xfrm>
          <a:prstGeom prst="rect">
            <a:avLst/>
          </a:prstGeom>
        </p:spPr>
        <p:txBody>
          <a:bodyPr wrap="square">
            <a:spAutoFit/>
          </a:bodyPr>
          <a:lstStyle/>
          <a:p>
            <a:pPr algn="just" defTabSz="549220">
              <a:lnSpc>
                <a:spcPts val="1400"/>
              </a:lnSpc>
            </a:pPr>
            <a:r>
              <a:rPr lang="sl-SI" altLang="sl-SI" sz="1200" dirty="0">
                <a:solidFill>
                  <a:schemeClr val="bg1"/>
                </a:solidFill>
                <a:latin typeface="Tahoma" panose="020B0604030504040204" pitchFamily="34" charset="0"/>
                <a:ea typeface="Tahoma" panose="020B0604030504040204" pitchFamily="34" charset="0"/>
                <a:cs typeface="Tahoma" panose="020B0604030504040204" pitchFamily="34" charset="0"/>
              </a:rPr>
              <a:t>Glede na splošen odnos do hrane in prehranjevanja lahko anketirane razdelimo na tri skupine:</a:t>
            </a:r>
          </a:p>
          <a:p>
            <a:pPr marL="171450" indent="-171450" algn="just" defTabSz="549220">
              <a:lnSpc>
                <a:spcPts val="1400"/>
              </a:lnSpc>
              <a:buFontTx/>
              <a:buChar char="-"/>
            </a:pPr>
            <a:r>
              <a:rPr lang="sl-SI" altLang="sl-SI" sz="1200" b="1" dirty="0">
                <a:solidFill>
                  <a:schemeClr val="bg1"/>
                </a:solidFill>
                <a:latin typeface="Tahoma" panose="020B0604030504040204" pitchFamily="34" charset="0"/>
                <a:ea typeface="Tahoma" panose="020B0604030504040204" pitchFamily="34" charset="0"/>
                <a:cs typeface="Tahoma" panose="020B0604030504040204" pitchFamily="34" charset="0"/>
              </a:rPr>
              <a:t>Hedonisti (34 %)</a:t>
            </a:r>
            <a:r>
              <a:rPr lang="sl-SI" altLang="sl-SI" sz="1200" dirty="0">
                <a:solidFill>
                  <a:schemeClr val="bg1"/>
                </a:solidFill>
                <a:latin typeface="Tahoma" panose="020B0604030504040204" pitchFamily="34" charset="0"/>
                <a:ea typeface="Tahoma" panose="020B0604030504040204" pitchFamily="34" charset="0"/>
                <a:cs typeface="Tahoma" panose="020B0604030504040204" pitchFamily="34" charset="0"/>
              </a:rPr>
              <a:t> v hrani vidijo predvsem užitek – odločajo se impulzivno, zanje je najpomembnejši okus hrane, z zdravo prehrano pa se ne obremenjujejo.</a:t>
            </a:r>
          </a:p>
          <a:p>
            <a:pPr marL="171450" indent="-171450" algn="just" defTabSz="549220">
              <a:lnSpc>
                <a:spcPts val="1400"/>
              </a:lnSpc>
              <a:buFontTx/>
              <a:buChar char="-"/>
            </a:pPr>
            <a:r>
              <a:rPr lang="sl-SI" altLang="sl-SI" sz="1200" dirty="0">
                <a:solidFill>
                  <a:schemeClr val="bg1"/>
                </a:solidFill>
                <a:latin typeface="Tahoma" panose="020B0604030504040204" pitchFamily="34" charset="0"/>
                <a:ea typeface="Tahoma" panose="020B0604030504040204" pitchFamily="34" charset="0"/>
                <a:cs typeface="Tahoma" panose="020B0604030504040204" pitchFamily="34" charset="0"/>
              </a:rPr>
              <a:t>Skupina </a:t>
            </a:r>
            <a:r>
              <a:rPr lang="sl-SI" altLang="sl-SI" sz="1200" b="1" dirty="0">
                <a:solidFill>
                  <a:schemeClr val="bg1"/>
                </a:solidFill>
                <a:latin typeface="Tahoma" panose="020B0604030504040204" pitchFamily="34" charset="0"/>
                <a:ea typeface="Tahoma" panose="020B0604030504040204" pitchFamily="34" charset="0"/>
                <a:cs typeface="Tahoma" panose="020B0604030504040204" pitchFamily="34" charset="0"/>
              </a:rPr>
              <a:t>Zdrava prehrana (28 %) </a:t>
            </a:r>
            <a:r>
              <a:rPr lang="sl-SI" altLang="sl-SI" sz="1200" dirty="0">
                <a:solidFill>
                  <a:schemeClr val="bg1"/>
                </a:solidFill>
                <a:latin typeface="Tahoma" panose="020B0604030504040204" pitchFamily="34" charset="0"/>
                <a:ea typeface="Tahoma" panose="020B0604030504040204" pitchFamily="34" charset="0"/>
                <a:cs typeface="Tahoma" panose="020B0604030504040204" pitchFamily="34" charset="0"/>
              </a:rPr>
              <a:t>se večinoma prehranjuje zdravo, menijo, da o zdravi prehrani vedo več kot večina ljudi, pri hrani pa se bolj osredotočajo na sestavo kot na okus.</a:t>
            </a:r>
          </a:p>
          <a:p>
            <a:pPr marL="171450" indent="-171450" algn="just" defTabSz="549220">
              <a:lnSpc>
                <a:spcPts val="1400"/>
              </a:lnSpc>
              <a:buFontTx/>
              <a:buChar char="-"/>
            </a:pPr>
            <a:r>
              <a:rPr lang="sl-SI" altLang="sl-SI" sz="1200" dirty="0">
                <a:solidFill>
                  <a:schemeClr val="bg1"/>
                </a:solidFill>
                <a:latin typeface="Tahoma" panose="020B0604030504040204" pitchFamily="34" charset="0"/>
                <a:ea typeface="Tahoma" panose="020B0604030504040204" pitchFamily="34" charset="0"/>
                <a:cs typeface="Tahoma" panose="020B0604030504040204" pitchFamily="34" charset="0"/>
              </a:rPr>
              <a:t>Skupina </a:t>
            </a:r>
            <a:r>
              <a:rPr lang="sl-SI" altLang="sl-SI" sz="1200" b="1" dirty="0">
                <a:solidFill>
                  <a:schemeClr val="bg1"/>
                </a:solidFill>
                <a:latin typeface="Tahoma" panose="020B0604030504040204" pitchFamily="34" charset="0"/>
                <a:ea typeface="Tahoma" panose="020B0604030504040204" pitchFamily="34" charset="0"/>
                <a:cs typeface="Tahoma" panose="020B0604030504040204" pitchFamily="34" charset="0"/>
              </a:rPr>
              <a:t>nevtralnih (38 %) </a:t>
            </a:r>
            <a:r>
              <a:rPr lang="sl-SI" altLang="sl-SI" sz="1200" dirty="0">
                <a:solidFill>
                  <a:schemeClr val="bg1"/>
                </a:solidFill>
                <a:latin typeface="Tahoma" panose="020B0604030504040204" pitchFamily="34" charset="0"/>
                <a:ea typeface="Tahoma" panose="020B0604030504040204" pitchFamily="34" charset="0"/>
                <a:cs typeface="Tahoma" panose="020B0604030504040204" pitchFamily="34" charset="0"/>
              </a:rPr>
              <a:t>ne odstopa bistveno od povprečja. V celoti so bolj podobni hedonistom, saj je zanje okus hrane zelo pomemben, so impulzivni pri činoma prehranjujejo zdravo.</a:t>
            </a:r>
          </a:p>
        </p:txBody>
      </p:sp>
      <p:pic>
        <p:nvPicPr>
          <p:cNvPr id="5" name="Picture 4">
            <a:extLst>
              <a:ext uri="{FF2B5EF4-FFF2-40B4-BE49-F238E27FC236}">
                <a16:creationId xmlns:a16="http://schemas.microsoft.com/office/drawing/2014/main" id="{2AF80FB1-D218-4DBA-BDEB-C8388F9B7A4E}"/>
              </a:ext>
            </a:extLst>
          </p:cNvPr>
          <p:cNvPicPr/>
          <p:nvPr>
            <p:extLst/>
          </p:nvPr>
        </p:nvPicPr>
        <p:blipFill>
          <a:blip r:embed="rId3"/>
          <a:stretch>
            <a:fillRect/>
          </a:stretch>
        </p:blipFill>
        <p:spPr>
          <a:xfrm>
            <a:off x="227491" y="3028426"/>
            <a:ext cx="3318780" cy="1874895"/>
          </a:xfrm>
          <a:prstGeom prst="rect">
            <a:avLst/>
          </a:prstGeom>
        </p:spPr>
      </p:pic>
      <p:pic>
        <p:nvPicPr>
          <p:cNvPr id="6" name="Picture 5">
            <a:extLst>
              <a:ext uri="{FF2B5EF4-FFF2-40B4-BE49-F238E27FC236}">
                <a16:creationId xmlns:a16="http://schemas.microsoft.com/office/drawing/2014/main" id="{125B341A-ED4D-4E44-8137-681A3FC6C0B5}"/>
              </a:ext>
            </a:extLst>
          </p:cNvPr>
          <p:cNvPicPr/>
          <p:nvPr>
            <p:extLst/>
          </p:nvPr>
        </p:nvPicPr>
        <p:blipFill>
          <a:blip r:embed="rId4"/>
          <a:stretch>
            <a:fillRect/>
          </a:stretch>
        </p:blipFill>
        <p:spPr>
          <a:xfrm>
            <a:off x="3974111" y="2480811"/>
            <a:ext cx="7924800" cy="3705225"/>
          </a:xfrm>
          <a:prstGeom prst="rect">
            <a:avLst/>
          </a:prstGeom>
        </p:spPr>
      </p:pic>
      <p:sp>
        <p:nvSpPr>
          <p:cNvPr id="16" name="Rectangle 15">
            <a:extLst>
              <a:ext uri="{FF2B5EF4-FFF2-40B4-BE49-F238E27FC236}">
                <a16:creationId xmlns:a16="http://schemas.microsoft.com/office/drawing/2014/main" id="{2A269CC5-0E6A-45F6-AE29-C7506CE3E230}"/>
              </a:ext>
            </a:extLst>
          </p:cNvPr>
          <p:cNvSpPr/>
          <p:nvPr/>
        </p:nvSpPr>
        <p:spPr>
          <a:xfrm>
            <a:off x="8617868" y="2173972"/>
            <a:ext cx="1237839" cy="215444"/>
          </a:xfrm>
          <a:prstGeom prst="rect">
            <a:avLst/>
          </a:prstGeom>
        </p:spPr>
        <p:txBody>
          <a:bodyPr wrap="none">
            <a:spAutoFit/>
          </a:bodyPr>
          <a:lstStyle/>
          <a:p>
            <a:r>
              <a:rPr lang="sl-SI" altLang="sl-SI" sz="800" b="1" dirty="0">
                <a:latin typeface="Tahoma" panose="020B0604030504040204" pitchFamily="34" charset="0"/>
                <a:ea typeface="Tahoma" panose="020B0604030504040204" pitchFamily="34" charset="0"/>
                <a:cs typeface="Tahoma" panose="020B0604030504040204" pitchFamily="34" charset="0"/>
              </a:rPr>
              <a:t>Indeks na povprečje</a:t>
            </a:r>
            <a:endParaRPr lang="sl-SI" sz="800" dirty="0"/>
          </a:p>
        </p:txBody>
      </p:sp>
      <p:sp>
        <p:nvSpPr>
          <p:cNvPr id="17" name="Rectangle 16">
            <a:extLst>
              <a:ext uri="{FF2B5EF4-FFF2-40B4-BE49-F238E27FC236}">
                <a16:creationId xmlns:a16="http://schemas.microsoft.com/office/drawing/2014/main" id="{2BB44CC6-2FF2-4713-8180-4387E8466827}"/>
              </a:ext>
            </a:extLst>
          </p:cNvPr>
          <p:cNvSpPr/>
          <p:nvPr/>
        </p:nvSpPr>
        <p:spPr>
          <a:xfrm>
            <a:off x="4571326" y="6223591"/>
            <a:ext cx="4971233" cy="584775"/>
          </a:xfrm>
          <a:prstGeom prst="rect">
            <a:avLst/>
          </a:prstGeom>
        </p:spPr>
        <p:txBody>
          <a:bodyPr wrap="none">
            <a:spAutoFit/>
          </a:bodyPr>
          <a:lstStyle/>
          <a:p>
            <a:r>
              <a:rPr lang="sl-SI" sz="800" i="1" dirty="0">
                <a:latin typeface="Tahoma" panose="020B0604030504040204" pitchFamily="34" charset="0"/>
                <a:ea typeface="Tahoma" panose="020B0604030504040204" pitchFamily="34" charset="0"/>
                <a:cs typeface="Tahoma" panose="020B0604030504040204" pitchFamily="34" charset="0"/>
              </a:rPr>
              <a:t>Indeks na povprečje izraža pomembnost lastnosti v primerjavi s povprečno pomembnostjo vseh lastnosti.</a:t>
            </a:r>
          </a:p>
          <a:p>
            <a:r>
              <a:rPr lang="sl-SI" sz="800" i="1" dirty="0">
                <a:latin typeface="Tahoma" panose="020B0604030504040204" pitchFamily="34" charset="0"/>
                <a:ea typeface="Tahoma" panose="020B0604030504040204" pitchFamily="34" charset="0"/>
                <a:cs typeface="Tahoma" panose="020B0604030504040204" pitchFamily="34" charset="0"/>
              </a:rPr>
              <a:t>Indeks &gt; 100… lastnost nadpovprečno pritegne k nakupu</a:t>
            </a:r>
          </a:p>
          <a:p>
            <a:r>
              <a:rPr lang="sl-SI" sz="800" i="1" dirty="0">
                <a:latin typeface="Tahoma" panose="020B0604030504040204" pitchFamily="34" charset="0"/>
                <a:ea typeface="Tahoma" panose="020B0604030504040204" pitchFamily="34" charset="0"/>
                <a:cs typeface="Tahoma" panose="020B0604030504040204" pitchFamily="34" charset="0"/>
              </a:rPr>
              <a:t>Indeks &lt; 100 … lastnost podpovprečno pritegne k nakupu</a:t>
            </a:r>
          </a:p>
          <a:p>
            <a:r>
              <a:rPr lang="sl-SI" sz="800" i="1" dirty="0">
                <a:latin typeface="Tahoma" panose="020B0604030504040204" pitchFamily="34" charset="0"/>
                <a:ea typeface="Tahoma" panose="020B0604030504040204" pitchFamily="34" charset="0"/>
                <a:cs typeface="Tahoma" panose="020B0604030504040204" pitchFamily="34" charset="0"/>
              </a:rPr>
              <a:t>Zeleno obarvane številke... Najvišja vrednost – lastnost je najbolj značilna za to skupino</a:t>
            </a:r>
          </a:p>
        </p:txBody>
      </p:sp>
    </p:spTree>
    <p:extLst>
      <p:ext uri="{BB962C8B-B14F-4D97-AF65-F5344CB8AC3E}">
        <p14:creationId xmlns:p14="http://schemas.microsoft.com/office/powerpoint/2010/main" val="38240664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Slika 14" descr="Slika, ki vsebuje besede trava, zunanje, nebo, drevo&#10;&#10;Opis je samodejno ustvarjen">
            <a:extLst>
              <a:ext uri="{FF2B5EF4-FFF2-40B4-BE49-F238E27FC236}">
                <a16:creationId xmlns:a16="http://schemas.microsoft.com/office/drawing/2014/main" id="{DE9FF799-5183-433B-B310-168509825ADB}"/>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1" y="0"/>
            <a:ext cx="12192001" cy="6857999"/>
          </a:xfrm>
          <a:prstGeom prst="rect">
            <a:avLst/>
          </a:prstGeom>
        </p:spPr>
      </p:pic>
      <p:sp>
        <p:nvSpPr>
          <p:cNvPr id="17" name="Pravokotnik 16">
            <a:extLst>
              <a:ext uri="{FF2B5EF4-FFF2-40B4-BE49-F238E27FC236}">
                <a16:creationId xmlns:a16="http://schemas.microsoft.com/office/drawing/2014/main" id="{E637E36B-52B3-4F3D-BA12-1FCC6B0804C2}"/>
              </a:ext>
            </a:extLst>
          </p:cNvPr>
          <p:cNvSpPr/>
          <p:nvPr/>
        </p:nvSpPr>
        <p:spPr>
          <a:xfrm>
            <a:off x="-1" y="0"/>
            <a:ext cx="12192001" cy="6858000"/>
          </a:xfrm>
          <a:prstGeom prst="rect">
            <a:avLst/>
          </a:prstGeom>
          <a:solidFill>
            <a:schemeClr val="tx1">
              <a:lumMod val="85000"/>
              <a:lumOff val="15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0" name="Označba mesta številke diapozitiva 1">
            <a:extLst>
              <a:ext uri="{FF2B5EF4-FFF2-40B4-BE49-F238E27FC236}">
                <a16:creationId xmlns:a16="http://schemas.microsoft.com/office/drawing/2014/main" id="{7ABB1935-2F04-4AE5-91DC-3880516ABEC1}"/>
              </a:ext>
            </a:extLst>
          </p:cNvPr>
          <p:cNvSpPr>
            <a:spLocks noGrp="1"/>
          </p:cNvSpPr>
          <p:nvPr>
            <p:ph type="sldNum" sz="quarter" idx="12"/>
          </p:nvPr>
        </p:nvSpPr>
        <p:spPr>
          <a:xfrm>
            <a:off x="9343846" y="6425003"/>
            <a:ext cx="2743200" cy="365125"/>
          </a:xfrm>
        </p:spPr>
        <p:txBody>
          <a:bodyPr/>
          <a:lstStyle/>
          <a:p>
            <a:fld id="{C64449EC-3553-4FFE-B6F3-FE4CC98C343D}" type="slidenum">
              <a:rPr lang="sl-SI" smtClean="0"/>
              <a:t>23</a:t>
            </a:fld>
            <a:endParaRPr lang="sl-SI" dirty="0"/>
          </a:p>
        </p:txBody>
      </p:sp>
      <p:sp>
        <p:nvSpPr>
          <p:cNvPr id="11" name="AutoShape 14" descr="Rezultat iskanja slik za hands open and tree icon transparen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13" name="AutoShape 16" descr="Rezultat iskanja slik za hands open and tree icon transparen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2" name="AutoShape 2" descr="Rezultat iskanja slik za forest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6" descr="Rezultat iskanja slik za forest care transparent"/>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PoljeZBesedilom 11">
            <a:extLst>
              <a:ext uri="{FF2B5EF4-FFF2-40B4-BE49-F238E27FC236}">
                <a16:creationId xmlns:a16="http://schemas.microsoft.com/office/drawing/2014/main" id="{4A80B7DF-9BB2-4F13-A540-8BCA7789A335}"/>
              </a:ext>
            </a:extLst>
          </p:cNvPr>
          <p:cNvSpPr txBox="1"/>
          <p:nvPr/>
        </p:nvSpPr>
        <p:spPr>
          <a:xfrm>
            <a:off x="4898675" y="3112535"/>
            <a:ext cx="6233516" cy="830997"/>
          </a:xfrm>
          <a:prstGeom prst="rect">
            <a:avLst/>
          </a:prstGeom>
          <a:noFill/>
        </p:spPr>
        <p:txBody>
          <a:bodyPr wrap="square" rtlCol="0">
            <a:spAutoFit/>
          </a:bodyPr>
          <a:lstStyle/>
          <a:p>
            <a:r>
              <a:rPr lang="sl-SI" sz="4800" b="1" dirty="0">
                <a:solidFill>
                  <a:schemeClr val="bg1"/>
                </a:solidFill>
                <a:latin typeface="Tahoma" panose="020B0604030504040204" pitchFamily="34" charset="0"/>
                <a:ea typeface="Tahoma" panose="020B0604030504040204" pitchFamily="34" charset="0"/>
                <a:cs typeface="Tahoma" panose="020B0604030504040204" pitchFamily="34" charset="0"/>
              </a:rPr>
              <a:t>NAKUP ŽIVIL</a:t>
            </a:r>
            <a:endParaRPr lang="it-IT" sz="48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9" name="Pravokotnik 13">
            <a:extLst>
              <a:ext uri="{FF2B5EF4-FFF2-40B4-BE49-F238E27FC236}">
                <a16:creationId xmlns:a16="http://schemas.microsoft.com/office/drawing/2014/main" id="{A524231A-9916-4C8E-ACC6-31CA46385CD7}"/>
              </a:ext>
            </a:extLst>
          </p:cNvPr>
          <p:cNvSpPr/>
          <p:nvPr/>
        </p:nvSpPr>
        <p:spPr>
          <a:xfrm>
            <a:off x="4464093" y="2169985"/>
            <a:ext cx="115887" cy="2524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20" name="PoljeZBesedilom 15">
            <a:extLst>
              <a:ext uri="{FF2B5EF4-FFF2-40B4-BE49-F238E27FC236}">
                <a16:creationId xmlns:a16="http://schemas.microsoft.com/office/drawing/2014/main" id="{60A6D622-0469-4F10-9032-8CF2A844CF6C}"/>
              </a:ext>
            </a:extLst>
          </p:cNvPr>
          <p:cNvSpPr txBox="1"/>
          <p:nvPr/>
        </p:nvSpPr>
        <p:spPr>
          <a:xfrm>
            <a:off x="625121" y="2108608"/>
            <a:ext cx="3570990" cy="2646878"/>
          </a:xfrm>
          <a:prstGeom prst="rect">
            <a:avLst/>
          </a:prstGeom>
          <a:noFill/>
        </p:spPr>
        <p:txBody>
          <a:bodyPr wrap="square" rtlCol="0">
            <a:spAutoFit/>
          </a:bodyPr>
          <a:lstStyle/>
          <a:p>
            <a:pPr algn="r"/>
            <a:r>
              <a:rPr lang="sl-SI" sz="16600" b="1" dirty="0">
                <a:solidFill>
                  <a:srgbClr val="F9A229"/>
                </a:solidFill>
                <a:latin typeface="Tahoma" panose="020B0604030504040204" pitchFamily="34" charset="0"/>
                <a:ea typeface="Tahoma" panose="020B0604030504040204" pitchFamily="34" charset="0"/>
                <a:cs typeface="Tahoma" panose="020B0604030504040204" pitchFamily="34" charset="0"/>
              </a:rPr>
              <a:t>06</a:t>
            </a:r>
          </a:p>
        </p:txBody>
      </p:sp>
    </p:spTree>
    <p:extLst>
      <p:ext uri="{BB962C8B-B14F-4D97-AF65-F5344CB8AC3E}">
        <p14:creationId xmlns:p14="http://schemas.microsoft.com/office/powerpoint/2010/main" val="13990357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PoljeZBesedilom 55">
            <a:extLst>
              <a:ext uri="{FF2B5EF4-FFF2-40B4-BE49-F238E27FC236}">
                <a16:creationId xmlns:a16="http://schemas.microsoft.com/office/drawing/2014/main" id="{B453EE7B-B1FD-410B-B6F4-AEDA030E4DDE}"/>
              </a:ext>
            </a:extLst>
          </p:cNvPr>
          <p:cNvSpPr txBox="1"/>
          <p:nvPr/>
        </p:nvSpPr>
        <p:spPr>
          <a:xfrm>
            <a:off x="227491" y="181910"/>
            <a:ext cx="9258396" cy="523220"/>
          </a:xfrm>
          <a:prstGeom prst="rect">
            <a:avLst/>
          </a:prstGeom>
          <a:noFill/>
        </p:spPr>
        <p:txBody>
          <a:bodyPr wrap="square" rtlCol="0">
            <a:spAutoFit/>
          </a:bodyPr>
          <a:lstStyle/>
          <a:p>
            <a:r>
              <a:rPr lang="sl-SI" sz="2800" b="1" dirty="0">
                <a:solidFill>
                  <a:srgbClr val="FAA61C"/>
                </a:solidFill>
                <a:latin typeface="Tahoma" panose="020B0604030504040204" pitchFamily="34" charset="0"/>
                <a:ea typeface="Tahoma" panose="020B0604030504040204" pitchFamily="34" charset="0"/>
                <a:cs typeface="Tahoma" panose="020B0604030504040204" pitchFamily="34" charset="0"/>
              </a:rPr>
              <a:t>FREKVENCA IN KANAL </a:t>
            </a:r>
            <a:r>
              <a:rPr lang="sl-SI" sz="2800" b="1" dirty="0">
                <a:latin typeface="Tahoma" panose="020B0604030504040204" pitchFamily="34" charset="0"/>
                <a:ea typeface="Tahoma" panose="020B0604030504040204" pitchFamily="34" charset="0"/>
                <a:cs typeface="Tahoma" panose="020B0604030504040204" pitchFamily="34" charset="0"/>
              </a:rPr>
              <a:t>NAKUPA</a:t>
            </a:r>
          </a:p>
        </p:txBody>
      </p:sp>
      <p:pic>
        <p:nvPicPr>
          <p:cNvPr id="43" name="Slika 11">
            <a:extLst>
              <a:ext uri="{FF2B5EF4-FFF2-40B4-BE49-F238E27FC236}">
                <a16:creationId xmlns:a16="http://schemas.microsoft.com/office/drawing/2014/main" id="{7AC418C5-184C-455B-8EF7-65AEC6AA33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21233" y="6572301"/>
            <a:ext cx="1058211" cy="225910"/>
          </a:xfrm>
          <a:prstGeom prst="rect">
            <a:avLst/>
          </a:prstGeom>
        </p:spPr>
      </p:pic>
      <p:sp>
        <p:nvSpPr>
          <p:cNvPr id="44" name="Označba mesta številke diapozitiva 1">
            <a:extLst>
              <a:ext uri="{FF2B5EF4-FFF2-40B4-BE49-F238E27FC236}">
                <a16:creationId xmlns:a16="http://schemas.microsoft.com/office/drawing/2014/main" id="{4CF4B4D2-0B71-4851-ABB2-41B8E951CB04}"/>
              </a:ext>
            </a:extLst>
          </p:cNvPr>
          <p:cNvSpPr>
            <a:spLocks noGrp="1"/>
          </p:cNvSpPr>
          <p:nvPr>
            <p:ph type="sldNum" sz="quarter" idx="12"/>
          </p:nvPr>
        </p:nvSpPr>
        <p:spPr>
          <a:xfrm>
            <a:off x="11818229" y="6492875"/>
            <a:ext cx="358677" cy="365125"/>
          </a:xfrm>
        </p:spPr>
        <p:txBody>
          <a:bodyPr/>
          <a:lstStyle/>
          <a:p>
            <a:fld id="{C64449EC-3553-4FFE-B6F3-FE4CC98C343D}" type="slidenum">
              <a:rPr lang="sl-SI" smtClean="0">
                <a:solidFill>
                  <a:schemeClr val="tx1">
                    <a:lumMod val="65000"/>
                    <a:lumOff val="35000"/>
                  </a:schemeClr>
                </a:solidFill>
              </a:rPr>
              <a:t>24</a:t>
            </a:fld>
            <a:endParaRPr lang="sl-SI" dirty="0">
              <a:solidFill>
                <a:schemeClr val="tx1">
                  <a:lumMod val="65000"/>
                  <a:lumOff val="35000"/>
                </a:schemeClr>
              </a:solidFill>
            </a:endParaRPr>
          </a:p>
        </p:txBody>
      </p:sp>
      <p:sp>
        <p:nvSpPr>
          <p:cNvPr id="14" name="Pravokotnik 6">
            <a:extLst>
              <a:ext uri="{FF2B5EF4-FFF2-40B4-BE49-F238E27FC236}">
                <a16:creationId xmlns:a16="http://schemas.microsoft.com/office/drawing/2014/main" id="{CE3624A9-AFEC-41EE-9377-6D45812DEBBA}"/>
              </a:ext>
            </a:extLst>
          </p:cNvPr>
          <p:cNvSpPr/>
          <p:nvPr/>
        </p:nvSpPr>
        <p:spPr>
          <a:xfrm>
            <a:off x="0" y="775506"/>
            <a:ext cx="12192000" cy="11539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Skupina 52">
            <a:extLst>
              <a:ext uri="{FF2B5EF4-FFF2-40B4-BE49-F238E27FC236}">
                <a16:creationId xmlns:a16="http://schemas.microsoft.com/office/drawing/2014/main" id="{B88CF0A2-A531-478E-B337-3C73E3FA1846}"/>
              </a:ext>
            </a:extLst>
          </p:cNvPr>
          <p:cNvGrpSpPr/>
          <p:nvPr/>
        </p:nvGrpSpPr>
        <p:grpSpPr>
          <a:xfrm>
            <a:off x="-1" y="784520"/>
            <a:ext cx="852671" cy="1144948"/>
            <a:chOff x="-1" y="784520"/>
            <a:chExt cx="852671" cy="881202"/>
          </a:xfrm>
        </p:grpSpPr>
        <p:sp>
          <p:nvSpPr>
            <p:cNvPr id="18" name="Pravokotnik 3">
              <a:extLst>
                <a:ext uri="{FF2B5EF4-FFF2-40B4-BE49-F238E27FC236}">
                  <a16:creationId xmlns:a16="http://schemas.microsoft.com/office/drawing/2014/main" id="{F326FBFD-050B-4539-B274-E19964BD0701}"/>
                </a:ext>
              </a:extLst>
            </p:cNvPr>
            <p:cNvSpPr/>
            <p:nvPr/>
          </p:nvSpPr>
          <p:spPr>
            <a:xfrm>
              <a:off x="0" y="1203874"/>
              <a:ext cx="852670" cy="461848"/>
            </a:xfrm>
            <a:custGeom>
              <a:avLst/>
              <a:gdLst>
                <a:gd name="connsiteX0" fmla="*/ 0 w 1111171"/>
                <a:gd name="connsiteY0" fmla="*/ 0 h 569707"/>
                <a:gd name="connsiteX1" fmla="*/ 1111171 w 1111171"/>
                <a:gd name="connsiteY1" fmla="*/ 0 h 569707"/>
                <a:gd name="connsiteX2" fmla="*/ 1111171 w 1111171"/>
                <a:gd name="connsiteY2" fmla="*/ 569707 h 569707"/>
                <a:gd name="connsiteX3" fmla="*/ 0 w 1111171"/>
                <a:gd name="connsiteY3" fmla="*/ 569707 h 569707"/>
                <a:gd name="connsiteX4" fmla="*/ 0 w 1111171"/>
                <a:gd name="connsiteY4" fmla="*/ 0 h 569707"/>
                <a:gd name="connsiteX0" fmla="*/ 0 w 1111171"/>
                <a:gd name="connsiteY0" fmla="*/ 0 h 569707"/>
                <a:gd name="connsiteX1" fmla="*/ 1111171 w 1111171"/>
                <a:gd name="connsiteY1" fmla="*/ 0 h 569707"/>
                <a:gd name="connsiteX2" fmla="*/ 682908 w 1111171"/>
                <a:gd name="connsiteY2" fmla="*/ 569707 h 569707"/>
                <a:gd name="connsiteX3" fmla="*/ 0 w 1111171"/>
                <a:gd name="connsiteY3" fmla="*/ 569707 h 569707"/>
                <a:gd name="connsiteX4" fmla="*/ 0 w 1111171"/>
                <a:gd name="connsiteY4" fmla="*/ 0 h 569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71" h="569707">
                  <a:moveTo>
                    <a:pt x="0" y="0"/>
                  </a:moveTo>
                  <a:lnTo>
                    <a:pt x="1111171" y="0"/>
                  </a:lnTo>
                  <a:lnTo>
                    <a:pt x="682908" y="569707"/>
                  </a:lnTo>
                  <a:lnTo>
                    <a:pt x="0" y="569707"/>
                  </a:lnTo>
                  <a:lnTo>
                    <a:pt x="0"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Enakokraki trikotnik 2">
              <a:extLst>
                <a:ext uri="{FF2B5EF4-FFF2-40B4-BE49-F238E27FC236}">
                  <a16:creationId xmlns:a16="http://schemas.microsoft.com/office/drawing/2014/main" id="{3AD178FC-4B65-48A3-8F44-C159A5C25D45}"/>
                </a:ext>
              </a:extLst>
            </p:cNvPr>
            <p:cNvSpPr/>
            <p:nvPr/>
          </p:nvSpPr>
          <p:spPr>
            <a:xfrm rot="5400000">
              <a:off x="-14267" y="798786"/>
              <a:ext cx="881202" cy="852670"/>
            </a:xfrm>
            <a:prstGeom prst="triangle">
              <a:avLst/>
            </a:prstGeom>
            <a:solidFill>
              <a:srgbClr val="FCA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PoljeZBesedilom 33">
            <a:extLst>
              <a:ext uri="{FF2B5EF4-FFF2-40B4-BE49-F238E27FC236}">
                <a16:creationId xmlns:a16="http://schemas.microsoft.com/office/drawing/2014/main" id="{8AF3158A-E0BA-4887-A034-297D993FAC4C}"/>
              </a:ext>
            </a:extLst>
          </p:cNvPr>
          <p:cNvSpPr txBox="1"/>
          <p:nvPr/>
        </p:nvSpPr>
        <p:spPr>
          <a:xfrm>
            <a:off x="852669" y="872456"/>
            <a:ext cx="11185533" cy="1066026"/>
          </a:xfrm>
          <a:prstGeom prst="rect">
            <a:avLst/>
          </a:prstGeom>
          <a:noFill/>
        </p:spPr>
        <p:txBody>
          <a:bodyPr wrap="square" rtlCol="0" anchor="ctr">
            <a:noAutofit/>
          </a:bodyPr>
          <a:lstStyle/>
          <a:p>
            <a:pPr algn="just"/>
            <a:r>
              <a:rPr lang="sl-SI" sz="1200" dirty="0">
                <a:solidFill>
                  <a:schemeClr val="bg1"/>
                </a:solidFill>
                <a:latin typeface="Tahoma" panose="020B0604030504040204" pitchFamily="34" charset="0"/>
                <a:ea typeface="Tahoma" panose="020B0604030504040204" pitchFamily="34" charset="0"/>
                <a:cs typeface="Tahoma" panose="020B0604030504040204" pitchFamily="34" charset="0"/>
              </a:rPr>
              <a:t>Večina anketiranih vsaj enkrat tedensko opravlja nakupe živil – takih je skoraj 90 %. Večina vsaj občasno kupi ekološka živila, le 6% jih nikoli ne kupi, dodatna četrtina jih kupi redko.</a:t>
            </a:r>
          </a:p>
          <a:p>
            <a:pPr algn="just"/>
            <a:r>
              <a:rPr lang="sl-SI" sz="1200" dirty="0">
                <a:solidFill>
                  <a:schemeClr val="bg1"/>
                </a:solidFill>
                <a:latin typeface="Tahoma" panose="020B0604030504040204" pitchFamily="34" charset="0"/>
                <a:ea typeface="Tahoma" panose="020B0604030504040204" pitchFamily="34" charset="0"/>
                <a:cs typeface="Tahoma" panose="020B0604030504040204" pitchFamily="34" charset="0"/>
              </a:rPr>
              <a:t>Nakup živil v splošnem večina opravlja v supermarketih ali diskontnih trgovinah, medtem ko nakup ekoloških živil najpogosteje opravijo neposredno pri kmetu, v večjih supermarketih ali na tržnici.</a:t>
            </a:r>
          </a:p>
          <a:p>
            <a:pPr algn="just"/>
            <a:r>
              <a:rPr lang="sl-SI" sz="1200" dirty="0">
                <a:solidFill>
                  <a:schemeClr val="bg1"/>
                </a:solidFill>
                <a:latin typeface="Tahoma" panose="020B0604030504040204" pitchFamily="34" charset="0"/>
                <a:ea typeface="Tahoma" panose="020B0604030504040204" pitchFamily="34" charset="0"/>
                <a:cs typeface="Tahoma" panose="020B0604030504040204" pitchFamily="34" charset="0"/>
              </a:rPr>
              <a:t>Nakup neposredno pri kmetih je zelo razširjen, saj skoraj polovica anketiranih uporablja to možnost. Pri nakupu </a:t>
            </a:r>
            <a:r>
              <a:rPr lang="sl-SI" sz="1200" dirty="0" err="1">
                <a:solidFill>
                  <a:schemeClr val="bg1"/>
                </a:solidFill>
                <a:latin typeface="Tahoma" panose="020B0604030504040204" pitchFamily="34" charset="0"/>
                <a:ea typeface="Tahoma" panose="020B0604030504040204" pitchFamily="34" charset="0"/>
                <a:cs typeface="Tahoma" panose="020B0604030504040204" pitchFamily="34" charset="0"/>
              </a:rPr>
              <a:t>eko</a:t>
            </a:r>
            <a:r>
              <a:rPr lang="sl-SI" sz="1200" dirty="0">
                <a:solidFill>
                  <a:schemeClr val="bg1"/>
                </a:solidFill>
                <a:latin typeface="Tahoma" panose="020B0604030504040204" pitchFamily="34" charset="0"/>
                <a:ea typeface="Tahoma" panose="020B0604030504040204" pitchFamily="34" charset="0"/>
                <a:cs typeface="Tahoma" panose="020B0604030504040204" pitchFamily="34" charset="0"/>
              </a:rPr>
              <a:t> živil je nakup pri kmetih najpogostejši kanal nakupa za četrtino kupcev </a:t>
            </a:r>
            <a:r>
              <a:rPr lang="sl-SI" sz="1200" dirty="0" err="1">
                <a:solidFill>
                  <a:schemeClr val="bg1"/>
                </a:solidFill>
                <a:latin typeface="Tahoma" panose="020B0604030504040204" pitchFamily="34" charset="0"/>
                <a:ea typeface="Tahoma" panose="020B0604030504040204" pitchFamily="34" charset="0"/>
                <a:cs typeface="Tahoma" panose="020B0604030504040204" pitchFamily="34" charset="0"/>
              </a:rPr>
              <a:t>eko</a:t>
            </a:r>
            <a:r>
              <a:rPr lang="sl-SI" sz="1200" dirty="0">
                <a:solidFill>
                  <a:schemeClr val="bg1"/>
                </a:solidFill>
                <a:latin typeface="Tahoma" panose="020B0604030504040204" pitchFamily="34" charset="0"/>
                <a:ea typeface="Tahoma" panose="020B0604030504040204" pitchFamily="34" charset="0"/>
                <a:cs typeface="Tahoma" panose="020B0604030504040204" pitchFamily="34" charset="0"/>
              </a:rPr>
              <a:t> živil.</a:t>
            </a:r>
          </a:p>
          <a:p>
            <a:pPr algn="just"/>
            <a:endParaRPr lang="en-GB" sz="11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a:extLst>
              <a:ext uri="{FF2B5EF4-FFF2-40B4-BE49-F238E27FC236}">
                <a16:creationId xmlns:a16="http://schemas.microsoft.com/office/drawing/2014/main" id="{FCAD2D51-E7F5-471D-AE85-686184F645DE}"/>
              </a:ext>
            </a:extLst>
          </p:cNvPr>
          <p:cNvPicPr/>
          <p:nvPr>
            <p:extLst/>
          </p:nvPr>
        </p:nvPicPr>
        <p:blipFill>
          <a:blip r:embed="rId3"/>
          <a:stretch>
            <a:fillRect/>
          </a:stretch>
        </p:blipFill>
        <p:spPr>
          <a:xfrm>
            <a:off x="227491" y="2422962"/>
            <a:ext cx="4848225" cy="2143125"/>
          </a:xfrm>
          <a:prstGeom prst="rect">
            <a:avLst/>
          </a:prstGeom>
        </p:spPr>
      </p:pic>
      <p:pic>
        <p:nvPicPr>
          <p:cNvPr id="3" name="Picture 2">
            <a:extLst>
              <a:ext uri="{FF2B5EF4-FFF2-40B4-BE49-F238E27FC236}">
                <a16:creationId xmlns:a16="http://schemas.microsoft.com/office/drawing/2014/main" id="{318D54A3-6C7D-487A-806F-77FCAD7861D5}"/>
              </a:ext>
            </a:extLst>
          </p:cNvPr>
          <p:cNvPicPr/>
          <p:nvPr>
            <p:extLst/>
          </p:nvPr>
        </p:nvPicPr>
        <p:blipFill>
          <a:blip r:embed="rId4"/>
          <a:stretch>
            <a:fillRect/>
          </a:stretch>
        </p:blipFill>
        <p:spPr>
          <a:xfrm>
            <a:off x="312556" y="4691208"/>
            <a:ext cx="3105150" cy="1876425"/>
          </a:xfrm>
          <a:prstGeom prst="rect">
            <a:avLst/>
          </a:prstGeom>
        </p:spPr>
      </p:pic>
      <p:pic>
        <p:nvPicPr>
          <p:cNvPr id="4" name="Picture 3">
            <a:extLst>
              <a:ext uri="{FF2B5EF4-FFF2-40B4-BE49-F238E27FC236}">
                <a16:creationId xmlns:a16="http://schemas.microsoft.com/office/drawing/2014/main" id="{5BC75EA2-7487-4B24-9CF7-3C99122FF3B3}"/>
              </a:ext>
            </a:extLst>
          </p:cNvPr>
          <p:cNvPicPr/>
          <p:nvPr>
            <p:extLst/>
          </p:nvPr>
        </p:nvPicPr>
        <p:blipFill>
          <a:blip r:embed="rId5"/>
          <a:stretch>
            <a:fillRect/>
          </a:stretch>
        </p:blipFill>
        <p:spPr>
          <a:xfrm>
            <a:off x="5313770" y="2416112"/>
            <a:ext cx="3762375" cy="3371850"/>
          </a:xfrm>
          <a:prstGeom prst="rect">
            <a:avLst/>
          </a:prstGeom>
        </p:spPr>
      </p:pic>
      <p:sp>
        <p:nvSpPr>
          <p:cNvPr id="22" name="Rectangle 21">
            <a:extLst>
              <a:ext uri="{FF2B5EF4-FFF2-40B4-BE49-F238E27FC236}">
                <a16:creationId xmlns:a16="http://schemas.microsoft.com/office/drawing/2014/main" id="{C6246BED-711B-40EC-B9A4-B5740BB60A99}"/>
              </a:ext>
            </a:extLst>
          </p:cNvPr>
          <p:cNvSpPr/>
          <p:nvPr/>
        </p:nvSpPr>
        <p:spPr>
          <a:xfrm>
            <a:off x="7145484" y="6067681"/>
            <a:ext cx="3257623" cy="215444"/>
          </a:xfrm>
          <a:prstGeom prst="rect">
            <a:avLst/>
          </a:prstGeom>
        </p:spPr>
        <p:txBody>
          <a:bodyPr wrap="none">
            <a:spAutoFit/>
          </a:bodyPr>
          <a:lstStyle/>
          <a:p>
            <a:r>
              <a:rPr lang="sl-SI" sz="800" i="1" dirty="0">
                <a:latin typeface="Calibri Light" panose="020F0302020204030204" pitchFamily="34" charset="0"/>
                <a:ea typeface="Tahoma" panose="020B0604030504040204" pitchFamily="34" charset="0"/>
                <a:cs typeface="Tahoma" panose="020B0604030504040204" pitchFamily="34" charset="0"/>
              </a:rPr>
              <a:t>* </a:t>
            </a:r>
            <a:r>
              <a:rPr lang="sl-SI" sz="800" i="1" dirty="0">
                <a:latin typeface="Tahoma" panose="020B0604030504040204" pitchFamily="34" charset="0"/>
                <a:ea typeface="Tahoma" panose="020B0604030504040204" pitchFamily="34" charset="0"/>
                <a:cs typeface="Tahoma" panose="020B0604030504040204" pitchFamily="34" charset="0"/>
              </a:rPr>
              <a:t>Odgovarjajo anketirani, ki vsaj občasno kupijo </a:t>
            </a:r>
            <a:r>
              <a:rPr lang="sl-SI" sz="800" i="1" dirty="0" err="1">
                <a:latin typeface="Tahoma" panose="020B0604030504040204" pitchFamily="34" charset="0"/>
                <a:ea typeface="Tahoma" panose="020B0604030504040204" pitchFamily="34" charset="0"/>
                <a:cs typeface="Tahoma" panose="020B0604030504040204" pitchFamily="34" charset="0"/>
              </a:rPr>
              <a:t>EKO</a:t>
            </a:r>
            <a:r>
              <a:rPr lang="sl-SI" sz="800" i="1" dirty="0">
                <a:latin typeface="Tahoma" panose="020B0604030504040204" pitchFamily="34" charset="0"/>
                <a:ea typeface="Tahoma" panose="020B0604030504040204" pitchFamily="34" charset="0"/>
                <a:cs typeface="Tahoma" panose="020B0604030504040204" pitchFamily="34" charset="0"/>
              </a:rPr>
              <a:t> živila (N=710)</a:t>
            </a:r>
          </a:p>
        </p:txBody>
      </p:sp>
      <p:pic>
        <p:nvPicPr>
          <p:cNvPr id="7" name="Picture 6">
            <a:extLst>
              <a:ext uri="{FF2B5EF4-FFF2-40B4-BE49-F238E27FC236}">
                <a16:creationId xmlns:a16="http://schemas.microsoft.com/office/drawing/2014/main" id="{D56C6EA1-599A-41F1-A26C-94A4D1327D58}"/>
              </a:ext>
            </a:extLst>
          </p:cNvPr>
          <p:cNvPicPr/>
          <p:nvPr>
            <p:extLst/>
          </p:nvPr>
        </p:nvPicPr>
        <p:blipFill>
          <a:blip r:embed="rId6"/>
          <a:stretch>
            <a:fillRect/>
          </a:stretch>
        </p:blipFill>
        <p:spPr>
          <a:xfrm>
            <a:off x="8235192" y="2406656"/>
            <a:ext cx="3762375" cy="3371850"/>
          </a:xfrm>
          <a:prstGeom prst="rect">
            <a:avLst/>
          </a:prstGeom>
        </p:spPr>
      </p:pic>
    </p:spTree>
    <p:extLst>
      <p:ext uri="{BB962C8B-B14F-4D97-AF65-F5344CB8AC3E}">
        <p14:creationId xmlns:p14="http://schemas.microsoft.com/office/powerpoint/2010/main" val="20388130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PoljeZBesedilom 55">
            <a:extLst>
              <a:ext uri="{FF2B5EF4-FFF2-40B4-BE49-F238E27FC236}">
                <a16:creationId xmlns:a16="http://schemas.microsoft.com/office/drawing/2014/main" id="{B453EE7B-B1FD-410B-B6F4-AEDA030E4DDE}"/>
              </a:ext>
            </a:extLst>
          </p:cNvPr>
          <p:cNvSpPr txBox="1"/>
          <p:nvPr/>
        </p:nvSpPr>
        <p:spPr>
          <a:xfrm>
            <a:off x="227490" y="181910"/>
            <a:ext cx="11651953" cy="523220"/>
          </a:xfrm>
          <a:prstGeom prst="rect">
            <a:avLst/>
          </a:prstGeom>
          <a:noFill/>
        </p:spPr>
        <p:txBody>
          <a:bodyPr wrap="square" rtlCol="0">
            <a:spAutoFit/>
          </a:bodyPr>
          <a:lstStyle/>
          <a:p>
            <a:r>
              <a:rPr lang="sl-SI" sz="2800" b="1" dirty="0">
                <a:solidFill>
                  <a:srgbClr val="FAA61C"/>
                </a:solidFill>
                <a:latin typeface="Tahoma" panose="020B0604030504040204" pitchFamily="34" charset="0"/>
                <a:ea typeface="Tahoma" panose="020B0604030504040204" pitchFamily="34" charset="0"/>
                <a:cs typeface="Tahoma" panose="020B0604030504040204" pitchFamily="34" charset="0"/>
              </a:rPr>
              <a:t>KUPCI EKOLOŠKIH ŽIVIL: </a:t>
            </a:r>
            <a:r>
              <a:rPr lang="sl-SI" sz="2800" b="1" dirty="0">
                <a:latin typeface="Tahoma" panose="020B0604030504040204" pitchFamily="34" charset="0"/>
                <a:ea typeface="Tahoma" panose="020B0604030504040204" pitchFamily="34" charset="0"/>
                <a:cs typeface="Tahoma" panose="020B0604030504040204" pitchFamily="34" charset="0"/>
              </a:rPr>
              <a:t>DEMOGRAFSKI PROFIL</a:t>
            </a:r>
          </a:p>
        </p:txBody>
      </p:sp>
      <p:pic>
        <p:nvPicPr>
          <p:cNvPr id="43" name="Slika 11">
            <a:extLst>
              <a:ext uri="{FF2B5EF4-FFF2-40B4-BE49-F238E27FC236}">
                <a16:creationId xmlns:a16="http://schemas.microsoft.com/office/drawing/2014/main" id="{7AC418C5-184C-455B-8EF7-65AEC6AA33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21233" y="6572301"/>
            <a:ext cx="1058211" cy="225910"/>
          </a:xfrm>
          <a:prstGeom prst="rect">
            <a:avLst/>
          </a:prstGeom>
        </p:spPr>
      </p:pic>
      <p:sp>
        <p:nvSpPr>
          <p:cNvPr id="44" name="Označba mesta številke diapozitiva 1">
            <a:extLst>
              <a:ext uri="{FF2B5EF4-FFF2-40B4-BE49-F238E27FC236}">
                <a16:creationId xmlns:a16="http://schemas.microsoft.com/office/drawing/2014/main" id="{4CF4B4D2-0B71-4851-ABB2-41B8E951CB04}"/>
              </a:ext>
            </a:extLst>
          </p:cNvPr>
          <p:cNvSpPr>
            <a:spLocks noGrp="1"/>
          </p:cNvSpPr>
          <p:nvPr>
            <p:ph type="sldNum" sz="quarter" idx="12"/>
          </p:nvPr>
        </p:nvSpPr>
        <p:spPr>
          <a:xfrm>
            <a:off x="11818229" y="6492875"/>
            <a:ext cx="358677" cy="365125"/>
          </a:xfrm>
        </p:spPr>
        <p:txBody>
          <a:bodyPr/>
          <a:lstStyle/>
          <a:p>
            <a:fld id="{C64449EC-3553-4FFE-B6F3-FE4CC98C343D}" type="slidenum">
              <a:rPr lang="sl-SI" smtClean="0">
                <a:solidFill>
                  <a:schemeClr val="tx1">
                    <a:lumMod val="65000"/>
                    <a:lumOff val="35000"/>
                  </a:schemeClr>
                </a:solidFill>
              </a:rPr>
              <a:t>25</a:t>
            </a:fld>
            <a:endParaRPr lang="sl-SI" dirty="0">
              <a:solidFill>
                <a:schemeClr val="tx1">
                  <a:lumMod val="65000"/>
                  <a:lumOff val="35000"/>
                </a:schemeClr>
              </a:solidFill>
            </a:endParaRPr>
          </a:p>
        </p:txBody>
      </p:sp>
      <p:sp>
        <p:nvSpPr>
          <p:cNvPr id="14" name="Pravokotnik 6">
            <a:extLst>
              <a:ext uri="{FF2B5EF4-FFF2-40B4-BE49-F238E27FC236}">
                <a16:creationId xmlns:a16="http://schemas.microsoft.com/office/drawing/2014/main" id="{CE3624A9-AFEC-41EE-9377-6D45812DEBBA}"/>
              </a:ext>
            </a:extLst>
          </p:cNvPr>
          <p:cNvSpPr/>
          <p:nvPr/>
        </p:nvSpPr>
        <p:spPr>
          <a:xfrm>
            <a:off x="0" y="775506"/>
            <a:ext cx="12192000" cy="11539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Skupina 52">
            <a:extLst>
              <a:ext uri="{FF2B5EF4-FFF2-40B4-BE49-F238E27FC236}">
                <a16:creationId xmlns:a16="http://schemas.microsoft.com/office/drawing/2014/main" id="{B88CF0A2-A531-478E-B337-3C73E3FA1846}"/>
              </a:ext>
            </a:extLst>
          </p:cNvPr>
          <p:cNvGrpSpPr/>
          <p:nvPr/>
        </p:nvGrpSpPr>
        <p:grpSpPr>
          <a:xfrm>
            <a:off x="-1" y="784520"/>
            <a:ext cx="852671" cy="1144948"/>
            <a:chOff x="-1" y="784520"/>
            <a:chExt cx="852671" cy="881202"/>
          </a:xfrm>
        </p:grpSpPr>
        <p:sp>
          <p:nvSpPr>
            <p:cNvPr id="18" name="Pravokotnik 3">
              <a:extLst>
                <a:ext uri="{FF2B5EF4-FFF2-40B4-BE49-F238E27FC236}">
                  <a16:creationId xmlns:a16="http://schemas.microsoft.com/office/drawing/2014/main" id="{F326FBFD-050B-4539-B274-E19964BD0701}"/>
                </a:ext>
              </a:extLst>
            </p:cNvPr>
            <p:cNvSpPr/>
            <p:nvPr/>
          </p:nvSpPr>
          <p:spPr>
            <a:xfrm>
              <a:off x="0" y="1203874"/>
              <a:ext cx="852670" cy="461848"/>
            </a:xfrm>
            <a:custGeom>
              <a:avLst/>
              <a:gdLst>
                <a:gd name="connsiteX0" fmla="*/ 0 w 1111171"/>
                <a:gd name="connsiteY0" fmla="*/ 0 h 569707"/>
                <a:gd name="connsiteX1" fmla="*/ 1111171 w 1111171"/>
                <a:gd name="connsiteY1" fmla="*/ 0 h 569707"/>
                <a:gd name="connsiteX2" fmla="*/ 1111171 w 1111171"/>
                <a:gd name="connsiteY2" fmla="*/ 569707 h 569707"/>
                <a:gd name="connsiteX3" fmla="*/ 0 w 1111171"/>
                <a:gd name="connsiteY3" fmla="*/ 569707 h 569707"/>
                <a:gd name="connsiteX4" fmla="*/ 0 w 1111171"/>
                <a:gd name="connsiteY4" fmla="*/ 0 h 569707"/>
                <a:gd name="connsiteX0" fmla="*/ 0 w 1111171"/>
                <a:gd name="connsiteY0" fmla="*/ 0 h 569707"/>
                <a:gd name="connsiteX1" fmla="*/ 1111171 w 1111171"/>
                <a:gd name="connsiteY1" fmla="*/ 0 h 569707"/>
                <a:gd name="connsiteX2" fmla="*/ 682908 w 1111171"/>
                <a:gd name="connsiteY2" fmla="*/ 569707 h 569707"/>
                <a:gd name="connsiteX3" fmla="*/ 0 w 1111171"/>
                <a:gd name="connsiteY3" fmla="*/ 569707 h 569707"/>
                <a:gd name="connsiteX4" fmla="*/ 0 w 1111171"/>
                <a:gd name="connsiteY4" fmla="*/ 0 h 569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71" h="569707">
                  <a:moveTo>
                    <a:pt x="0" y="0"/>
                  </a:moveTo>
                  <a:lnTo>
                    <a:pt x="1111171" y="0"/>
                  </a:lnTo>
                  <a:lnTo>
                    <a:pt x="682908" y="569707"/>
                  </a:lnTo>
                  <a:lnTo>
                    <a:pt x="0" y="569707"/>
                  </a:lnTo>
                  <a:lnTo>
                    <a:pt x="0"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Enakokraki trikotnik 2">
              <a:extLst>
                <a:ext uri="{FF2B5EF4-FFF2-40B4-BE49-F238E27FC236}">
                  <a16:creationId xmlns:a16="http://schemas.microsoft.com/office/drawing/2014/main" id="{3AD178FC-4B65-48A3-8F44-C159A5C25D45}"/>
                </a:ext>
              </a:extLst>
            </p:cNvPr>
            <p:cNvSpPr/>
            <p:nvPr/>
          </p:nvSpPr>
          <p:spPr>
            <a:xfrm rot="5400000">
              <a:off x="-14267" y="798786"/>
              <a:ext cx="881202" cy="852670"/>
            </a:xfrm>
            <a:prstGeom prst="triangle">
              <a:avLst/>
            </a:prstGeom>
            <a:solidFill>
              <a:srgbClr val="FCA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PoljeZBesedilom 33">
            <a:extLst>
              <a:ext uri="{FF2B5EF4-FFF2-40B4-BE49-F238E27FC236}">
                <a16:creationId xmlns:a16="http://schemas.microsoft.com/office/drawing/2014/main" id="{8AF3158A-E0BA-4887-A034-297D993FAC4C}"/>
              </a:ext>
            </a:extLst>
          </p:cNvPr>
          <p:cNvSpPr txBox="1"/>
          <p:nvPr/>
        </p:nvSpPr>
        <p:spPr>
          <a:xfrm>
            <a:off x="852669" y="872456"/>
            <a:ext cx="11185533" cy="1066026"/>
          </a:xfrm>
          <a:prstGeom prst="rect">
            <a:avLst/>
          </a:prstGeom>
          <a:noFill/>
        </p:spPr>
        <p:txBody>
          <a:bodyPr wrap="square" rtlCol="0" anchor="ctr">
            <a:noAutofit/>
          </a:bodyPr>
          <a:lstStyle/>
          <a:p>
            <a:pPr algn="just"/>
            <a:r>
              <a:rPr lang="sl-SI" sz="1200" dirty="0">
                <a:solidFill>
                  <a:schemeClr val="bg1"/>
                </a:solidFill>
                <a:latin typeface="Tahoma" panose="020B0604030504040204" pitchFamily="34" charset="0"/>
                <a:ea typeface="Tahoma" panose="020B0604030504040204" pitchFamily="34" charset="0"/>
                <a:cs typeface="Tahoma" panose="020B0604030504040204" pitchFamily="34" charset="0"/>
              </a:rPr>
              <a:t>Kupci EKO živil se od tistih, ki teh živil ne kupujejo, razlikujejo le po spolu – med pogostimi kupci ekoloških živil je viški delež žensk. Po ostalih demografskih značilnostih ni statistično pomembnih razlik, je pa opaziti tendenco po tem, da imajo pogosti kupci višji dohodek.</a:t>
            </a:r>
          </a:p>
          <a:p>
            <a:pPr algn="just"/>
            <a:endParaRPr lang="en-GB" sz="11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6" name="Rectangle 15">
            <a:extLst>
              <a:ext uri="{FF2B5EF4-FFF2-40B4-BE49-F238E27FC236}">
                <a16:creationId xmlns:a16="http://schemas.microsoft.com/office/drawing/2014/main" id="{37BF0F9A-B378-41C5-B49B-5261130A2A67}"/>
              </a:ext>
            </a:extLst>
          </p:cNvPr>
          <p:cNvSpPr/>
          <p:nvPr/>
        </p:nvSpPr>
        <p:spPr>
          <a:xfrm>
            <a:off x="426334" y="2472377"/>
            <a:ext cx="1176925" cy="246221"/>
          </a:xfrm>
          <a:prstGeom prst="rect">
            <a:avLst/>
          </a:prstGeom>
        </p:spPr>
        <p:txBody>
          <a:bodyPr wrap="none">
            <a:spAutoFit/>
          </a:bodyPr>
          <a:lstStyle/>
          <a:p>
            <a:r>
              <a:rPr lang="sl-SI" sz="1000" b="1" dirty="0">
                <a:latin typeface="Tahoma" panose="020B0604030504040204" pitchFamily="34" charset="0"/>
                <a:ea typeface="Tahoma" panose="020B0604030504040204" pitchFamily="34" charset="0"/>
                <a:cs typeface="Tahoma" panose="020B0604030504040204" pitchFamily="34" charset="0"/>
              </a:rPr>
              <a:t>Kupci </a:t>
            </a:r>
            <a:r>
              <a:rPr lang="sl-SI" sz="1000" b="1" dirty="0" err="1">
                <a:latin typeface="Tahoma" panose="020B0604030504040204" pitchFamily="34" charset="0"/>
                <a:ea typeface="Tahoma" panose="020B0604030504040204" pitchFamily="34" charset="0"/>
                <a:cs typeface="Tahoma" panose="020B0604030504040204" pitchFamily="34" charset="0"/>
              </a:rPr>
              <a:t>EKO</a:t>
            </a:r>
            <a:r>
              <a:rPr lang="sl-SI" sz="1000" b="1" dirty="0">
                <a:latin typeface="Tahoma" panose="020B0604030504040204" pitchFamily="34" charset="0"/>
                <a:ea typeface="Tahoma" panose="020B0604030504040204" pitchFamily="34" charset="0"/>
                <a:cs typeface="Tahoma" panose="020B0604030504040204" pitchFamily="34" charset="0"/>
              </a:rPr>
              <a:t> živil </a:t>
            </a:r>
            <a:endParaRPr lang="sl-SI" sz="1000" b="1" dirty="0"/>
          </a:p>
        </p:txBody>
      </p:sp>
      <p:pic>
        <p:nvPicPr>
          <p:cNvPr id="2" name="Picture 1">
            <a:extLst>
              <a:ext uri="{FF2B5EF4-FFF2-40B4-BE49-F238E27FC236}">
                <a16:creationId xmlns:a16="http://schemas.microsoft.com/office/drawing/2014/main" id="{741C48A8-05E1-409E-9CCD-3644713FC69D}"/>
              </a:ext>
            </a:extLst>
          </p:cNvPr>
          <p:cNvPicPr/>
          <p:nvPr>
            <p:extLst/>
          </p:nvPr>
        </p:nvPicPr>
        <p:blipFill>
          <a:blip r:embed="rId3"/>
          <a:stretch>
            <a:fillRect/>
          </a:stretch>
        </p:blipFill>
        <p:spPr>
          <a:xfrm>
            <a:off x="93589" y="2859234"/>
            <a:ext cx="3448050" cy="1790700"/>
          </a:xfrm>
          <a:prstGeom prst="rect">
            <a:avLst/>
          </a:prstGeom>
        </p:spPr>
      </p:pic>
      <p:pic>
        <p:nvPicPr>
          <p:cNvPr id="5" name="Picture 4">
            <a:extLst>
              <a:ext uri="{FF2B5EF4-FFF2-40B4-BE49-F238E27FC236}">
                <a16:creationId xmlns:a16="http://schemas.microsoft.com/office/drawing/2014/main" id="{B74C977B-3BE3-4A17-8805-A342097E58CE}"/>
              </a:ext>
            </a:extLst>
          </p:cNvPr>
          <p:cNvPicPr/>
          <p:nvPr>
            <p:extLst/>
          </p:nvPr>
        </p:nvPicPr>
        <p:blipFill>
          <a:blip r:embed="rId4"/>
          <a:stretch>
            <a:fillRect/>
          </a:stretch>
        </p:blipFill>
        <p:spPr>
          <a:xfrm>
            <a:off x="7896749" y="4523033"/>
            <a:ext cx="3711543" cy="1889513"/>
          </a:xfrm>
          <a:prstGeom prst="rect">
            <a:avLst/>
          </a:prstGeom>
        </p:spPr>
      </p:pic>
      <p:pic>
        <p:nvPicPr>
          <p:cNvPr id="6" name="Picture 5">
            <a:extLst>
              <a:ext uri="{FF2B5EF4-FFF2-40B4-BE49-F238E27FC236}">
                <a16:creationId xmlns:a16="http://schemas.microsoft.com/office/drawing/2014/main" id="{8425AA4B-39DA-40A3-8C97-4A8D550CB17F}"/>
              </a:ext>
            </a:extLst>
          </p:cNvPr>
          <p:cNvPicPr/>
          <p:nvPr>
            <p:extLst/>
          </p:nvPr>
        </p:nvPicPr>
        <p:blipFill>
          <a:blip r:embed="rId5"/>
          <a:stretch>
            <a:fillRect/>
          </a:stretch>
        </p:blipFill>
        <p:spPr>
          <a:xfrm>
            <a:off x="7896749" y="2413654"/>
            <a:ext cx="3711544" cy="1743301"/>
          </a:xfrm>
          <a:prstGeom prst="rect">
            <a:avLst/>
          </a:prstGeom>
        </p:spPr>
      </p:pic>
      <p:pic>
        <p:nvPicPr>
          <p:cNvPr id="8" name="Picture 7">
            <a:extLst>
              <a:ext uri="{FF2B5EF4-FFF2-40B4-BE49-F238E27FC236}">
                <a16:creationId xmlns:a16="http://schemas.microsoft.com/office/drawing/2014/main" id="{B95F6F25-D2DD-47E0-A51F-9AEE06D440EA}"/>
              </a:ext>
            </a:extLst>
          </p:cNvPr>
          <p:cNvPicPr/>
          <p:nvPr>
            <p:extLst/>
          </p:nvPr>
        </p:nvPicPr>
        <p:blipFill>
          <a:blip r:embed="rId6"/>
          <a:stretch>
            <a:fillRect/>
          </a:stretch>
        </p:blipFill>
        <p:spPr>
          <a:xfrm>
            <a:off x="4447386" y="4549266"/>
            <a:ext cx="3711543" cy="1889513"/>
          </a:xfrm>
          <a:prstGeom prst="rect">
            <a:avLst/>
          </a:prstGeom>
        </p:spPr>
      </p:pic>
      <p:pic>
        <p:nvPicPr>
          <p:cNvPr id="11" name="Picture 10">
            <a:extLst>
              <a:ext uri="{FF2B5EF4-FFF2-40B4-BE49-F238E27FC236}">
                <a16:creationId xmlns:a16="http://schemas.microsoft.com/office/drawing/2014/main" id="{9D920F52-6C08-462D-9898-D2D49B4467AA}"/>
              </a:ext>
            </a:extLst>
          </p:cNvPr>
          <p:cNvPicPr/>
          <p:nvPr>
            <p:extLst/>
          </p:nvPr>
        </p:nvPicPr>
        <p:blipFill>
          <a:blip r:embed="rId7"/>
          <a:stretch>
            <a:fillRect/>
          </a:stretch>
        </p:blipFill>
        <p:spPr>
          <a:xfrm>
            <a:off x="4252913" y="2259822"/>
            <a:ext cx="4352630" cy="1923255"/>
          </a:xfrm>
          <a:prstGeom prst="rect">
            <a:avLst/>
          </a:prstGeom>
        </p:spPr>
      </p:pic>
      <p:sp>
        <p:nvSpPr>
          <p:cNvPr id="23" name="Rectangle 22">
            <a:extLst>
              <a:ext uri="{FF2B5EF4-FFF2-40B4-BE49-F238E27FC236}">
                <a16:creationId xmlns:a16="http://schemas.microsoft.com/office/drawing/2014/main" id="{5EB06FB5-5DE6-4114-882C-CC134763CC1B}"/>
              </a:ext>
            </a:extLst>
          </p:cNvPr>
          <p:cNvSpPr/>
          <p:nvPr/>
        </p:nvSpPr>
        <p:spPr>
          <a:xfrm>
            <a:off x="624163" y="4799533"/>
            <a:ext cx="545342" cy="246221"/>
          </a:xfrm>
          <a:prstGeom prst="rect">
            <a:avLst/>
          </a:prstGeom>
        </p:spPr>
        <p:txBody>
          <a:bodyPr wrap="none">
            <a:spAutoFit/>
          </a:bodyPr>
          <a:lstStyle/>
          <a:p>
            <a:r>
              <a:rPr lang="sl-SI" sz="1000" b="1" dirty="0">
                <a:latin typeface="Tahoma" panose="020B0604030504040204" pitchFamily="34" charset="0"/>
                <a:ea typeface="Tahoma" panose="020B0604030504040204" pitchFamily="34" charset="0"/>
                <a:cs typeface="Tahoma" panose="020B0604030504040204" pitchFamily="34" charset="0"/>
              </a:rPr>
              <a:t>Spol*</a:t>
            </a:r>
            <a:endParaRPr lang="sl-SI" sz="1000" b="1" dirty="0"/>
          </a:p>
        </p:txBody>
      </p:sp>
      <p:sp>
        <p:nvSpPr>
          <p:cNvPr id="24" name="Rectangle 23">
            <a:extLst>
              <a:ext uri="{FF2B5EF4-FFF2-40B4-BE49-F238E27FC236}">
                <a16:creationId xmlns:a16="http://schemas.microsoft.com/office/drawing/2014/main" id="{B7F59352-CFB0-4ACE-95B2-3FDD796D40B1}"/>
              </a:ext>
            </a:extLst>
          </p:cNvPr>
          <p:cNvSpPr/>
          <p:nvPr/>
        </p:nvSpPr>
        <p:spPr>
          <a:xfrm>
            <a:off x="4633382" y="2085771"/>
            <a:ext cx="649537" cy="246221"/>
          </a:xfrm>
          <a:prstGeom prst="rect">
            <a:avLst/>
          </a:prstGeom>
        </p:spPr>
        <p:txBody>
          <a:bodyPr wrap="none">
            <a:spAutoFit/>
          </a:bodyPr>
          <a:lstStyle/>
          <a:p>
            <a:r>
              <a:rPr lang="sl-SI" sz="1000" b="1" dirty="0">
                <a:latin typeface="Tahoma" panose="020B0604030504040204" pitchFamily="34" charset="0"/>
                <a:ea typeface="Tahoma" panose="020B0604030504040204" pitchFamily="34" charset="0"/>
                <a:cs typeface="Tahoma" panose="020B0604030504040204" pitchFamily="34" charset="0"/>
              </a:rPr>
              <a:t>Starost</a:t>
            </a:r>
            <a:endParaRPr lang="sl-SI" sz="1000" b="1" dirty="0"/>
          </a:p>
        </p:txBody>
      </p:sp>
      <p:sp>
        <p:nvSpPr>
          <p:cNvPr id="25" name="Rectangle 24">
            <a:extLst>
              <a:ext uri="{FF2B5EF4-FFF2-40B4-BE49-F238E27FC236}">
                <a16:creationId xmlns:a16="http://schemas.microsoft.com/office/drawing/2014/main" id="{7B1A08DF-B6E0-4D46-A978-27BFD887EF91}"/>
              </a:ext>
            </a:extLst>
          </p:cNvPr>
          <p:cNvSpPr/>
          <p:nvPr/>
        </p:nvSpPr>
        <p:spPr>
          <a:xfrm>
            <a:off x="4633381" y="4324578"/>
            <a:ext cx="833883" cy="246221"/>
          </a:xfrm>
          <a:prstGeom prst="rect">
            <a:avLst/>
          </a:prstGeom>
        </p:spPr>
        <p:txBody>
          <a:bodyPr wrap="none">
            <a:spAutoFit/>
          </a:bodyPr>
          <a:lstStyle/>
          <a:p>
            <a:r>
              <a:rPr lang="sl-SI" sz="1000" b="1" dirty="0">
                <a:latin typeface="Tahoma" panose="020B0604030504040204" pitchFamily="34" charset="0"/>
                <a:ea typeface="Tahoma" panose="020B0604030504040204" pitchFamily="34" charset="0"/>
                <a:cs typeface="Tahoma" panose="020B0604030504040204" pitchFamily="34" charset="0"/>
              </a:rPr>
              <a:t>Izobrazba</a:t>
            </a:r>
            <a:endParaRPr lang="sl-SI" sz="1000" b="1" dirty="0"/>
          </a:p>
        </p:txBody>
      </p:sp>
      <p:sp>
        <p:nvSpPr>
          <p:cNvPr id="26" name="Rectangle 25">
            <a:extLst>
              <a:ext uri="{FF2B5EF4-FFF2-40B4-BE49-F238E27FC236}">
                <a16:creationId xmlns:a16="http://schemas.microsoft.com/office/drawing/2014/main" id="{85926632-E67A-4C0C-9A9D-70A9476F9E79}"/>
              </a:ext>
            </a:extLst>
          </p:cNvPr>
          <p:cNvSpPr/>
          <p:nvPr/>
        </p:nvSpPr>
        <p:spPr>
          <a:xfrm>
            <a:off x="8054422" y="2089406"/>
            <a:ext cx="755335" cy="246221"/>
          </a:xfrm>
          <a:prstGeom prst="rect">
            <a:avLst/>
          </a:prstGeom>
        </p:spPr>
        <p:txBody>
          <a:bodyPr wrap="none">
            <a:spAutoFit/>
          </a:bodyPr>
          <a:lstStyle/>
          <a:p>
            <a:r>
              <a:rPr lang="sl-SI" sz="1000" b="1" dirty="0">
                <a:latin typeface="Tahoma" panose="020B0604030504040204" pitchFamily="34" charset="0"/>
                <a:ea typeface="Tahoma" panose="020B0604030504040204" pitchFamily="34" charset="0"/>
                <a:cs typeface="Tahoma" panose="020B0604030504040204" pitchFamily="34" charset="0"/>
              </a:rPr>
              <a:t>Dohodek</a:t>
            </a:r>
            <a:endParaRPr lang="sl-SI" sz="1000" b="1" dirty="0"/>
          </a:p>
        </p:txBody>
      </p:sp>
      <p:sp>
        <p:nvSpPr>
          <p:cNvPr id="27" name="Rectangle 26">
            <a:extLst>
              <a:ext uri="{FF2B5EF4-FFF2-40B4-BE49-F238E27FC236}">
                <a16:creationId xmlns:a16="http://schemas.microsoft.com/office/drawing/2014/main" id="{7D533342-A5FA-44FF-8AB0-72F682C225B4}"/>
              </a:ext>
            </a:extLst>
          </p:cNvPr>
          <p:cNvSpPr/>
          <p:nvPr/>
        </p:nvSpPr>
        <p:spPr>
          <a:xfrm>
            <a:off x="8350565" y="4306798"/>
            <a:ext cx="1399742" cy="246221"/>
          </a:xfrm>
          <a:prstGeom prst="rect">
            <a:avLst/>
          </a:prstGeom>
        </p:spPr>
        <p:txBody>
          <a:bodyPr wrap="none">
            <a:spAutoFit/>
          </a:bodyPr>
          <a:lstStyle/>
          <a:p>
            <a:r>
              <a:rPr lang="sl-SI" sz="1000" b="1" dirty="0">
                <a:latin typeface="Tahoma" panose="020B0604030504040204" pitchFamily="34" charset="0"/>
                <a:ea typeface="Tahoma" panose="020B0604030504040204" pitchFamily="34" charset="0"/>
                <a:cs typeface="Tahoma" panose="020B0604030504040204" pitchFamily="34" charset="0"/>
              </a:rPr>
              <a:t>Zaposlitveni status</a:t>
            </a:r>
            <a:endParaRPr lang="sl-SI" sz="1000" b="1" dirty="0"/>
          </a:p>
        </p:txBody>
      </p:sp>
      <p:pic>
        <p:nvPicPr>
          <p:cNvPr id="13" name="Picture 12">
            <a:extLst>
              <a:ext uri="{FF2B5EF4-FFF2-40B4-BE49-F238E27FC236}">
                <a16:creationId xmlns:a16="http://schemas.microsoft.com/office/drawing/2014/main" id="{DA515459-BAB6-427A-B999-0B3F6806A9E1}"/>
              </a:ext>
            </a:extLst>
          </p:cNvPr>
          <p:cNvPicPr/>
          <p:nvPr>
            <p:extLst/>
          </p:nvPr>
        </p:nvPicPr>
        <p:blipFill>
          <a:blip r:embed="rId8"/>
          <a:stretch>
            <a:fillRect/>
          </a:stretch>
        </p:blipFill>
        <p:spPr>
          <a:xfrm>
            <a:off x="93589" y="5170662"/>
            <a:ext cx="3394469" cy="915478"/>
          </a:xfrm>
          <a:prstGeom prst="rect">
            <a:avLst/>
          </a:prstGeom>
        </p:spPr>
      </p:pic>
      <p:sp>
        <p:nvSpPr>
          <p:cNvPr id="28" name="Rectangle 27">
            <a:extLst>
              <a:ext uri="{FF2B5EF4-FFF2-40B4-BE49-F238E27FC236}">
                <a16:creationId xmlns:a16="http://schemas.microsoft.com/office/drawing/2014/main" id="{6842C9E5-14F8-4FCB-A8CE-E775D02A9839}"/>
              </a:ext>
            </a:extLst>
          </p:cNvPr>
          <p:cNvSpPr/>
          <p:nvPr/>
        </p:nvSpPr>
        <p:spPr>
          <a:xfrm>
            <a:off x="157817" y="6403024"/>
            <a:ext cx="4628190" cy="338554"/>
          </a:xfrm>
          <a:prstGeom prst="rect">
            <a:avLst/>
          </a:prstGeom>
        </p:spPr>
        <p:txBody>
          <a:bodyPr wrap="none">
            <a:spAutoFit/>
          </a:bodyPr>
          <a:lstStyle/>
          <a:p>
            <a:r>
              <a:rPr lang="sl-SI" sz="800" i="1" dirty="0">
                <a:latin typeface="Tahoma" panose="020B0604030504040204" pitchFamily="34" charset="0"/>
                <a:ea typeface="Tahoma" panose="020B0604030504040204" pitchFamily="34" charset="0"/>
                <a:cs typeface="Tahoma" panose="020B0604030504040204" pitchFamily="34" charset="0"/>
              </a:rPr>
              <a:t>* Statistično pomembne razlike</a:t>
            </a:r>
          </a:p>
          <a:p>
            <a:r>
              <a:rPr lang="sl-SI" sz="800" i="1" dirty="0">
                <a:latin typeface="Tahoma" panose="020B0604030504040204" pitchFamily="34" charset="0"/>
                <a:ea typeface="Tahoma" panose="020B0604030504040204" pitchFamily="34" charset="0"/>
                <a:cs typeface="Tahoma" panose="020B0604030504040204" pitchFamily="34" charset="0"/>
              </a:rPr>
              <a:t>Vrednosti različnih skupin so prikazane samo pri kategorijah, kjer so statistično pomembne razlike</a:t>
            </a:r>
          </a:p>
        </p:txBody>
      </p:sp>
      <p:grpSp>
        <p:nvGrpSpPr>
          <p:cNvPr id="29" name="Group 28">
            <a:extLst>
              <a:ext uri="{FF2B5EF4-FFF2-40B4-BE49-F238E27FC236}">
                <a16:creationId xmlns:a16="http://schemas.microsoft.com/office/drawing/2014/main" id="{89CC913C-6844-4DB6-A7F8-5F17F0037ACA}"/>
              </a:ext>
            </a:extLst>
          </p:cNvPr>
          <p:cNvGrpSpPr/>
          <p:nvPr/>
        </p:nvGrpSpPr>
        <p:grpSpPr>
          <a:xfrm>
            <a:off x="5233576" y="6607904"/>
            <a:ext cx="4176000" cy="111125"/>
            <a:chOff x="3284538" y="5815013"/>
            <a:chExt cx="5442557" cy="111125"/>
          </a:xfrm>
        </p:grpSpPr>
        <p:sp>
          <p:nvSpPr>
            <p:cNvPr id="30" name="Rectangle 212">
              <a:extLst>
                <a:ext uri="{FF2B5EF4-FFF2-40B4-BE49-F238E27FC236}">
                  <a16:creationId xmlns:a16="http://schemas.microsoft.com/office/drawing/2014/main" id="{81C8652D-DAA8-49FF-9DD7-4661078F9EF7}"/>
                </a:ext>
              </a:extLst>
            </p:cNvPr>
            <p:cNvSpPr>
              <a:spLocks noChangeArrowheads="1"/>
            </p:cNvSpPr>
            <p:nvPr/>
          </p:nvSpPr>
          <p:spPr bwMode="auto">
            <a:xfrm>
              <a:off x="3284538" y="5846763"/>
              <a:ext cx="249238" cy="79375"/>
            </a:xfrm>
            <a:prstGeom prst="rect">
              <a:avLst/>
            </a:prstGeom>
            <a:solidFill>
              <a:srgbClr val="9DC3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l-SI" sz="700">
                <a:latin typeface="Tahoma" panose="020B0604030504040204" pitchFamily="34" charset="0"/>
                <a:ea typeface="Tahoma" panose="020B0604030504040204" pitchFamily="34" charset="0"/>
                <a:cs typeface="Tahoma" panose="020B0604030504040204" pitchFamily="34" charset="0"/>
              </a:endParaRPr>
            </a:p>
          </p:txBody>
        </p:sp>
        <p:sp>
          <p:nvSpPr>
            <p:cNvPr id="31" name="Rectangle 213">
              <a:extLst>
                <a:ext uri="{FF2B5EF4-FFF2-40B4-BE49-F238E27FC236}">
                  <a16:creationId xmlns:a16="http://schemas.microsoft.com/office/drawing/2014/main" id="{9E3F58CF-147E-47A6-B5EE-0B47B40E64DD}"/>
                </a:ext>
              </a:extLst>
            </p:cNvPr>
            <p:cNvSpPr>
              <a:spLocks noChangeArrowheads="1"/>
            </p:cNvSpPr>
            <p:nvPr/>
          </p:nvSpPr>
          <p:spPr bwMode="auto">
            <a:xfrm>
              <a:off x="3563938" y="5815013"/>
              <a:ext cx="19877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sz="700" b="0" i="0" u="none" strike="noStrike" cap="none" normalizeH="0" baseline="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Total</a:t>
              </a:r>
              <a:endParaRPr kumimoji="0" lang="sl-SI" altLang="sl-SI" sz="700" b="0"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32" name="Line 214">
              <a:extLst>
                <a:ext uri="{FF2B5EF4-FFF2-40B4-BE49-F238E27FC236}">
                  <a16:creationId xmlns:a16="http://schemas.microsoft.com/office/drawing/2014/main" id="{BE599443-8E60-42B7-B96D-4DC19755B07D}"/>
                </a:ext>
              </a:extLst>
            </p:cNvPr>
            <p:cNvSpPr>
              <a:spLocks noChangeShapeType="1"/>
            </p:cNvSpPr>
            <p:nvPr/>
          </p:nvSpPr>
          <p:spPr bwMode="auto">
            <a:xfrm>
              <a:off x="4002088" y="5886450"/>
              <a:ext cx="249238" cy="0"/>
            </a:xfrm>
            <a:prstGeom prst="line">
              <a:avLst/>
            </a:prstGeom>
            <a:noFill/>
            <a:ln w="19050" cap="rnd">
              <a:solidFill>
                <a:srgbClr val="FEA22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sl-SI" sz="700">
                <a:latin typeface="Tahoma" panose="020B0604030504040204" pitchFamily="34" charset="0"/>
                <a:ea typeface="Tahoma" panose="020B0604030504040204" pitchFamily="34" charset="0"/>
                <a:cs typeface="Tahoma" panose="020B0604030504040204" pitchFamily="34" charset="0"/>
              </a:endParaRPr>
            </a:p>
          </p:txBody>
        </p:sp>
        <p:sp>
          <p:nvSpPr>
            <p:cNvPr id="33" name="Rectangle 215">
              <a:extLst>
                <a:ext uri="{FF2B5EF4-FFF2-40B4-BE49-F238E27FC236}">
                  <a16:creationId xmlns:a16="http://schemas.microsoft.com/office/drawing/2014/main" id="{18337854-85DD-4DA9-A555-17025642A73F}"/>
                </a:ext>
              </a:extLst>
            </p:cNvPr>
            <p:cNvSpPr>
              <a:spLocks noChangeArrowheads="1"/>
            </p:cNvSpPr>
            <p:nvPr/>
          </p:nvSpPr>
          <p:spPr bwMode="auto">
            <a:xfrm>
              <a:off x="4281488" y="5815013"/>
              <a:ext cx="89447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sz="700" b="0"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pogosti kupci </a:t>
              </a:r>
              <a:r>
                <a:rPr kumimoji="0" lang="sl-SI" altLang="sl-SI" sz="700" b="0" i="0" u="none" strike="noStrike" cap="none" normalizeH="0" baseline="0" dirty="0" err="1">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EKO</a:t>
              </a:r>
              <a:r>
                <a:rPr kumimoji="0" lang="sl-SI" altLang="sl-SI" sz="700" b="0"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 živil</a:t>
              </a:r>
              <a:endParaRPr kumimoji="0" lang="sl-SI" altLang="sl-SI" sz="7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34" name="Line 216">
              <a:extLst>
                <a:ext uri="{FF2B5EF4-FFF2-40B4-BE49-F238E27FC236}">
                  <a16:creationId xmlns:a16="http://schemas.microsoft.com/office/drawing/2014/main" id="{D930C05C-C07F-4A55-8630-FB26D8BBBCCA}"/>
                </a:ext>
              </a:extLst>
            </p:cNvPr>
            <p:cNvSpPr>
              <a:spLocks noChangeShapeType="1"/>
            </p:cNvSpPr>
            <p:nvPr/>
          </p:nvSpPr>
          <p:spPr bwMode="auto">
            <a:xfrm>
              <a:off x="5621338" y="5886450"/>
              <a:ext cx="238125" cy="0"/>
            </a:xfrm>
            <a:prstGeom prst="line">
              <a:avLst/>
            </a:prstGeom>
            <a:noFill/>
            <a:ln w="19050" cap="rnd">
              <a:solidFill>
                <a:srgbClr val="76717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sl-SI" sz="700">
                <a:latin typeface="Tahoma" panose="020B0604030504040204" pitchFamily="34" charset="0"/>
                <a:ea typeface="Tahoma" panose="020B0604030504040204" pitchFamily="34" charset="0"/>
                <a:cs typeface="Tahoma" panose="020B0604030504040204" pitchFamily="34" charset="0"/>
              </a:endParaRPr>
            </a:p>
          </p:txBody>
        </p:sp>
        <p:sp>
          <p:nvSpPr>
            <p:cNvPr id="35" name="Rectangle 217">
              <a:extLst>
                <a:ext uri="{FF2B5EF4-FFF2-40B4-BE49-F238E27FC236}">
                  <a16:creationId xmlns:a16="http://schemas.microsoft.com/office/drawing/2014/main" id="{1A1B8A7D-ABB4-48DA-A6F3-B6EA95E1E5D5}"/>
                </a:ext>
              </a:extLst>
            </p:cNvPr>
            <p:cNvSpPr>
              <a:spLocks noChangeArrowheads="1"/>
            </p:cNvSpPr>
            <p:nvPr/>
          </p:nvSpPr>
          <p:spPr bwMode="auto">
            <a:xfrm>
              <a:off x="5892800" y="5815013"/>
              <a:ext cx="90409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sz="700" b="0" i="0" u="none" strike="noStrike" cap="none" normalizeH="0" baseline="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občasni kupci EKO živil</a:t>
              </a:r>
              <a:endParaRPr kumimoji="0" lang="sl-SI" altLang="sl-SI" sz="700" b="0"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36" name="Line 218">
              <a:extLst>
                <a:ext uri="{FF2B5EF4-FFF2-40B4-BE49-F238E27FC236}">
                  <a16:creationId xmlns:a16="http://schemas.microsoft.com/office/drawing/2014/main" id="{1263D4F1-1FCC-418A-AD0D-1D49C83B617E}"/>
                </a:ext>
              </a:extLst>
            </p:cNvPr>
            <p:cNvSpPr>
              <a:spLocks noChangeShapeType="1"/>
            </p:cNvSpPr>
            <p:nvPr/>
          </p:nvSpPr>
          <p:spPr bwMode="auto">
            <a:xfrm>
              <a:off x="7239000" y="5886450"/>
              <a:ext cx="249238" cy="0"/>
            </a:xfrm>
            <a:prstGeom prst="line">
              <a:avLst/>
            </a:prstGeom>
            <a:noFill/>
            <a:ln w="19050" cap="rnd">
              <a:solidFill>
                <a:srgbClr val="D3D3D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sl-SI" sz="700">
                <a:latin typeface="Tahoma" panose="020B0604030504040204" pitchFamily="34" charset="0"/>
                <a:ea typeface="Tahoma" panose="020B0604030504040204" pitchFamily="34" charset="0"/>
                <a:cs typeface="Tahoma" panose="020B0604030504040204" pitchFamily="34" charset="0"/>
              </a:endParaRPr>
            </a:p>
          </p:txBody>
        </p:sp>
        <p:sp>
          <p:nvSpPr>
            <p:cNvPr id="37" name="Rectangle 219">
              <a:extLst>
                <a:ext uri="{FF2B5EF4-FFF2-40B4-BE49-F238E27FC236}">
                  <a16:creationId xmlns:a16="http://schemas.microsoft.com/office/drawing/2014/main" id="{FCFCDB87-CE41-4FEA-A368-A073C7F1328A}"/>
                </a:ext>
              </a:extLst>
            </p:cNvPr>
            <p:cNvSpPr>
              <a:spLocks noChangeArrowheads="1"/>
            </p:cNvSpPr>
            <p:nvPr/>
          </p:nvSpPr>
          <p:spPr bwMode="auto">
            <a:xfrm>
              <a:off x="7515225" y="5815013"/>
              <a:ext cx="121187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sz="700" b="0" i="0" u="none" strike="noStrike" cap="none" normalizeH="0" baseline="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ne kupuje EKO živil/kupi redko</a:t>
              </a:r>
              <a:endParaRPr kumimoji="0" lang="sl-SI" altLang="sl-SI" sz="700" b="0"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6488347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PoljeZBesedilom 55">
            <a:extLst>
              <a:ext uri="{FF2B5EF4-FFF2-40B4-BE49-F238E27FC236}">
                <a16:creationId xmlns:a16="http://schemas.microsoft.com/office/drawing/2014/main" id="{B453EE7B-B1FD-410B-B6F4-AEDA030E4DDE}"/>
              </a:ext>
            </a:extLst>
          </p:cNvPr>
          <p:cNvSpPr txBox="1"/>
          <p:nvPr/>
        </p:nvSpPr>
        <p:spPr>
          <a:xfrm>
            <a:off x="227490" y="181910"/>
            <a:ext cx="11651953" cy="523220"/>
          </a:xfrm>
          <a:prstGeom prst="rect">
            <a:avLst/>
          </a:prstGeom>
          <a:noFill/>
        </p:spPr>
        <p:txBody>
          <a:bodyPr wrap="square" rtlCol="0">
            <a:spAutoFit/>
          </a:bodyPr>
          <a:lstStyle/>
          <a:p>
            <a:r>
              <a:rPr lang="sl-SI" sz="2800" b="1" dirty="0">
                <a:solidFill>
                  <a:srgbClr val="FAA61C"/>
                </a:solidFill>
                <a:latin typeface="Tahoma" panose="020B0604030504040204" pitchFamily="34" charset="0"/>
                <a:ea typeface="Tahoma" panose="020B0604030504040204" pitchFamily="34" charset="0"/>
                <a:cs typeface="Tahoma" panose="020B0604030504040204" pitchFamily="34" charset="0"/>
              </a:rPr>
              <a:t>KUPCI EKOLOŠKIH ŽIVIL: </a:t>
            </a:r>
            <a:r>
              <a:rPr lang="sl-SI" sz="2800" b="1" dirty="0">
                <a:latin typeface="Tahoma" panose="020B0604030504040204" pitchFamily="34" charset="0"/>
                <a:ea typeface="Tahoma" panose="020B0604030504040204" pitchFamily="34" charset="0"/>
                <a:cs typeface="Tahoma" panose="020B0604030504040204" pitchFamily="34" charset="0"/>
              </a:rPr>
              <a:t>DEMOGRAFSKI PROFIL</a:t>
            </a:r>
          </a:p>
        </p:txBody>
      </p:sp>
      <p:pic>
        <p:nvPicPr>
          <p:cNvPr id="43" name="Slika 11">
            <a:extLst>
              <a:ext uri="{FF2B5EF4-FFF2-40B4-BE49-F238E27FC236}">
                <a16:creationId xmlns:a16="http://schemas.microsoft.com/office/drawing/2014/main" id="{7AC418C5-184C-455B-8EF7-65AEC6AA33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21233" y="6572301"/>
            <a:ext cx="1058211" cy="225910"/>
          </a:xfrm>
          <a:prstGeom prst="rect">
            <a:avLst/>
          </a:prstGeom>
        </p:spPr>
      </p:pic>
      <p:sp>
        <p:nvSpPr>
          <p:cNvPr id="44" name="Označba mesta številke diapozitiva 1">
            <a:extLst>
              <a:ext uri="{FF2B5EF4-FFF2-40B4-BE49-F238E27FC236}">
                <a16:creationId xmlns:a16="http://schemas.microsoft.com/office/drawing/2014/main" id="{4CF4B4D2-0B71-4851-ABB2-41B8E951CB04}"/>
              </a:ext>
            </a:extLst>
          </p:cNvPr>
          <p:cNvSpPr>
            <a:spLocks noGrp="1"/>
          </p:cNvSpPr>
          <p:nvPr>
            <p:ph type="sldNum" sz="quarter" idx="12"/>
          </p:nvPr>
        </p:nvSpPr>
        <p:spPr>
          <a:xfrm>
            <a:off x="11818229" y="6492875"/>
            <a:ext cx="358677" cy="365125"/>
          </a:xfrm>
        </p:spPr>
        <p:txBody>
          <a:bodyPr/>
          <a:lstStyle/>
          <a:p>
            <a:fld id="{C64449EC-3553-4FFE-B6F3-FE4CC98C343D}" type="slidenum">
              <a:rPr lang="sl-SI" smtClean="0">
                <a:solidFill>
                  <a:schemeClr val="tx1">
                    <a:lumMod val="65000"/>
                    <a:lumOff val="35000"/>
                  </a:schemeClr>
                </a:solidFill>
              </a:rPr>
              <a:t>26</a:t>
            </a:fld>
            <a:endParaRPr lang="sl-SI" dirty="0">
              <a:solidFill>
                <a:schemeClr val="tx1">
                  <a:lumMod val="65000"/>
                  <a:lumOff val="35000"/>
                </a:schemeClr>
              </a:solidFill>
            </a:endParaRPr>
          </a:p>
        </p:txBody>
      </p:sp>
      <p:sp>
        <p:nvSpPr>
          <p:cNvPr id="14" name="Pravokotnik 6">
            <a:extLst>
              <a:ext uri="{FF2B5EF4-FFF2-40B4-BE49-F238E27FC236}">
                <a16:creationId xmlns:a16="http://schemas.microsoft.com/office/drawing/2014/main" id="{CE3624A9-AFEC-41EE-9377-6D45812DEBBA}"/>
              </a:ext>
            </a:extLst>
          </p:cNvPr>
          <p:cNvSpPr/>
          <p:nvPr/>
        </p:nvSpPr>
        <p:spPr>
          <a:xfrm>
            <a:off x="0" y="775506"/>
            <a:ext cx="12192000" cy="11539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Skupina 52">
            <a:extLst>
              <a:ext uri="{FF2B5EF4-FFF2-40B4-BE49-F238E27FC236}">
                <a16:creationId xmlns:a16="http://schemas.microsoft.com/office/drawing/2014/main" id="{B88CF0A2-A531-478E-B337-3C73E3FA1846}"/>
              </a:ext>
            </a:extLst>
          </p:cNvPr>
          <p:cNvGrpSpPr/>
          <p:nvPr/>
        </p:nvGrpSpPr>
        <p:grpSpPr>
          <a:xfrm>
            <a:off x="-1" y="784520"/>
            <a:ext cx="852671" cy="1144948"/>
            <a:chOff x="-1" y="784520"/>
            <a:chExt cx="852671" cy="881202"/>
          </a:xfrm>
        </p:grpSpPr>
        <p:sp>
          <p:nvSpPr>
            <p:cNvPr id="18" name="Pravokotnik 3">
              <a:extLst>
                <a:ext uri="{FF2B5EF4-FFF2-40B4-BE49-F238E27FC236}">
                  <a16:creationId xmlns:a16="http://schemas.microsoft.com/office/drawing/2014/main" id="{F326FBFD-050B-4539-B274-E19964BD0701}"/>
                </a:ext>
              </a:extLst>
            </p:cNvPr>
            <p:cNvSpPr/>
            <p:nvPr/>
          </p:nvSpPr>
          <p:spPr>
            <a:xfrm>
              <a:off x="0" y="1203874"/>
              <a:ext cx="852670" cy="461848"/>
            </a:xfrm>
            <a:custGeom>
              <a:avLst/>
              <a:gdLst>
                <a:gd name="connsiteX0" fmla="*/ 0 w 1111171"/>
                <a:gd name="connsiteY0" fmla="*/ 0 h 569707"/>
                <a:gd name="connsiteX1" fmla="*/ 1111171 w 1111171"/>
                <a:gd name="connsiteY1" fmla="*/ 0 h 569707"/>
                <a:gd name="connsiteX2" fmla="*/ 1111171 w 1111171"/>
                <a:gd name="connsiteY2" fmla="*/ 569707 h 569707"/>
                <a:gd name="connsiteX3" fmla="*/ 0 w 1111171"/>
                <a:gd name="connsiteY3" fmla="*/ 569707 h 569707"/>
                <a:gd name="connsiteX4" fmla="*/ 0 w 1111171"/>
                <a:gd name="connsiteY4" fmla="*/ 0 h 569707"/>
                <a:gd name="connsiteX0" fmla="*/ 0 w 1111171"/>
                <a:gd name="connsiteY0" fmla="*/ 0 h 569707"/>
                <a:gd name="connsiteX1" fmla="*/ 1111171 w 1111171"/>
                <a:gd name="connsiteY1" fmla="*/ 0 h 569707"/>
                <a:gd name="connsiteX2" fmla="*/ 682908 w 1111171"/>
                <a:gd name="connsiteY2" fmla="*/ 569707 h 569707"/>
                <a:gd name="connsiteX3" fmla="*/ 0 w 1111171"/>
                <a:gd name="connsiteY3" fmla="*/ 569707 h 569707"/>
                <a:gd name="connsiteX4" fmla="*/ 0 w 1111171"/>
                <a:gd name="connsiteY4" fmla="*/ 0 h 569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71" h="569707">
                  <a:moveTo>
                    <a:pt x="0" y="0"/>
                  </a:moveTo>
                  <a:lnTo>
                    <a:pt x="1111171" y="0"/>
                  </a:lnTo>
                  <a:lnTo>
                    <a:pt x="682908" y="569707"/>
                  </a:lnTo>
                  <a:lnTo>
                    <a:pt x="0" y="569707"/>
                  </a:lnTo>
                  <a:lnTo>
                    <a:pt x="0"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Enakokraki trikotnik 2">
              <a:extLst>
                <a:ext uri="{FF2B5EF4-FFF2-40B4-BE49-F238E27FC236}">
                  <a16:creationId xmlns:a16="http://schemas.microsoft.com/office/drawing/2014/main" id="{3AD178FC-4B65-48A3-8F44-C159A5C25D45}"/>
                </a:ext>
              </a:extLst>
            </p:cNvPr>
            <p:cNvSpPr/>
            <p:nvPr/>
          </p:nvSpPr>
          <p:spPr>
            <a:xfrm rot="5400000">
              <a:off x="-14267" y="798786"/>
              <a:ext cx="881202" cy="852670"/>
            </a:xfrm>
            <a:prstGeom prst="triangle">
              <a:avLst/>
            </a:prstGeom>
            <a:solidFill>
              <a:srgbClr val="FCA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PoljeZBesedilom 33">
            <a:extLst>
              <a:ext uri="{FF2B5EF4-FFF2-40B4-BE49-F238E27FC236}">
                <a16:creationId xmlns:a16="http://schemas.microsoft.com/office/drawing/2014/main" id="{8AF3158A-E0BA-4887-A034-297D993FAC4C}"/>
              </a:ext>
            </a:extLst>
          </p:cNvPr>
          <p:cNvSpPr txBox="1"/>
          <p:nvPr/>
        </p:nvSpPr>
        <p:spPr>
          <a:xfrm>
            <a:off x="852669" y="872456"/>
            <a:ext cx="11185533" cy="1066026"/>
          </a:xfrm>
          <a:prstGeom prst="rect">
            <a:avLst/>
          </a:prstGeom>
          <a:noFill/>
        </p:spPr>
        <p:txBody>
          <a:bodyPr wrap="square" rtlCol="0" anchor="ctr">
            <a:noAutofit/>
          </a:bodyPr>
          <a:lstStyle/>
          <a:p>
            <a:pPr algn="just"/>
            <a:r>
              <a:rPr lang="sl-SI" sz="1200" dirty="0">
                <a:solidFill>
                  <a:schemeClr val="bg1"/>
                </a:solidFill>
                <a:latin typeface="Tahoma" panose="020B0604030504040204" pitchFamily="34" charset="0"/>
                <a:ea typeface="Tahoma" panose="020B0604030504040204" pitchFamily="34" charset="0"/>
                <a:cs typeface="Tahoma" panose="020B0604030504040204" pitchFamily="34" charset="0"/>
              </a:rPr>
              <a:t>Kupci ekoloških živil se od ostalih ne razlikujejo po regiji, tipu naselja in življenjskem ciklu družine.</a:t>
            </a:r>
          </a:p>
        </p:txBody>
      </p:sp>
      <p:sp>
        <p:nvSpPr>
          <p:cNvPr id="16" name="Rectangle 15">
            <a:extLst>
              <a:ext uri="{FF2B5EF4-FFF2-40B4-BE49-F238E27FC236}">
                <a16:creationId xmlns:a16="http://schemas.microsoft.com/office/drawing/2014/main" id="{37BF0F9A-B378-41C5-B49B-5261130A2A67}"/>
              </a:ext>
            </a:extLst>
          </p:cNvPr>
          <p:cNvSpPr/>
          <p:nvPr/>
        </p:nvSpPr>
        <p:spPr>
          <a:xfrm>
            <a:off x="678004" y="2176336"/>
            <a:ext cx="596638" cy="246221"/>
          </a:xfrm>
          <a:prstGeom prst="rect">
            <a:avLst/>
          </a:prstGeom>
        </p:spPr>
        <p:txBody>
          <a:bodyPr wrap="none">
            <a:spAutoFit/>
          </a:bodyPr>
          <a:lstStyle/>
          <a:p>
            <a:r>
              <a:rPr lang="sl-SI" sz="1000" b="1" dirty="0">
                <a:latin typeface="Tahoma" panose="020B0604030504040204" pitchFamily="34" charset="0"/>
                <a:ea typeface="Tahoma" panose="020B0604030504040204" pitchFamily="34" charset="0"/>
                <a:cs typeface="Tahoma" panose="020B0604030504040204" pitchFamily="34" charset="0"/>
              </a:rPr>
              <a:t>Regija</a:t>
            </a:r>
            <a:endParaRPr lang="sl-SI" sz="1000" b="1" dirty="0"/>
          </a:p>
        </p:txBody>
      </p:sp>
      <p:sp>
        <p:nvSpPr>
          <p:cNvPr id="26" name="Rectangle 25">
            <a:extLst>
              <a:ext uri="{FF2B5EF4-FFF2-40B4-BE49-F238E27FC236}">
                <a16:creationId xmlns:a16="http://schemas.microsoft.com/office/drawing/2014/main" id="{85926632-E67A-4C0C-9A9D-70A9476F9E79}"/>
              </a:ext>
            </a:extLst>
          </p:cNvPr>
          <p:cNvSpPr/>
          <p:nvPr/>
        </p:nvSpPr>
        <p:spPr>
          <a:xfrm>
            <a:off x="7344098" y="2187116"/>
            <a:ext cx="1702710" cy="246221"/>
          </a:xfrm>
          <a:prstGeom prst="rect">
            <a:avLst/>
          </a:prstGeom>
        </p:spPr>
        <p:txBody>
          <a:bodyPr wrap="none">
            <a:spAutoFit/>
          </a:bodyPr>
          <a:lstStyle/>
          <a:p>
            <a:r>
              <a:rPr lang="sl-SI" sz="1000" b="1" dirty="0">
                <a:latin typeface="Tahoma" panose="020B0604030504040204" pitchFamily="34" charset="0"/>
                <a:ea typeface="Tahoma" panose="020B0604030504040204" pitchFamily="34" charset="0"/>
                <a:cs typeface="Tahoma" panose="020B0604030504040204" pitchFamily="34" charset="0"/>
              </a:rPr>
              <a:t>Življenjski cikel družine</a:t>
            </a:r>
            <a:endParaRPr lang="sl-SI" sz="1000" b="1" dirty="0"/>
          </a:p>
        </p:txBody>
      </p:sp>
      <p:grpSp>
        <p:nvGrpSpPr>
          <p:cNvPr id="29" name="Group 28">
            <a:extLst>
              <a:ext uri="{FF2B5EF4-FFF2-40B4-BE49-F238E27FC236}">
                <a16:creationId xmlns:a16="http://schemas.microsoft.com/office/drawing/2014/main" id="{89CC913C-6844-4DB6-A7F8-5F17F0037ACA}"/>
              </a:ext>
            </a:extLst>
          </p:cNvPr>
          <p:cNvGrpSpPr/>
          <p:nvPr/>
        </p:nvGrpSpPr>
        <p:grpSpPr>
          <a:xfrm>
            <a:off x="4718229" y="6558651"/>
            <a:ext cx="4176000" cy="111125"/>
            <a:chOff x="3284538" y="5815013"/>
            <a:chExt cx="5442557" cy="111125"/>
          </a:xfrm>
        </p:grpSpPr>
        <p:sp>
          <p:nvSpPr>
            <p:cNvPr id="30" name="Rectangle 212">
              <a:extLst>
                <a:ext uri="{FF2B5EF4-FFF2-40B4-BE49-F238E27FC236}">
                  <a16:creationId xmlns:a16="http://schemas.microsoft.com/office/drawing/2014/main" id="{81C8652D-DAA8-49FF-9DD7-4661078F9EF7}"/>
                </a:ext>
              </a:extLst>
            </p:cNvPr>
            <p:cNvSpPr>
              <a:spLocks noChangeArrowheads="1"/>
            </p:cNvSpPr>
            <p:nvPr/>
          </p:nvSpPr>
          <p:spPr bwMode="auto">
            <a:xfrm>
              <a:off x="3284538" y="5846763"/>
              <a:ext cx="249238" cy="79375"/>
            </a:xfrm>
            <a:prstGeom prst="rect">
              <a:avLst/>
            </a:prstGeom>
            <a:solidFill>
              <a:srgbClr val="9DC3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l-SI" sz="700">
                <a:latin typeface="Tahoma" panose="020B0604030504040204" pitchFamily="34" charset="0"/>
                <a:ea typeface="Tahoma" panose="020B0604030504040204" pitchFamily="34" charset="0"/>
                <a:cs typeface="Tahoma" panose="020B0604030504040204" pitchFamily="34" charset="0"/>
              </a:endParaRPr>
            </a:p>
          </p:txBody>
        </p:sp>
        <p:sp>
          <p:nvSpPr>
            <p:cNvPr id="31" name="Rectangle 213">
              <a:extLst>
                <a:ext uri="{FF2B5EF4-FFF2-40B4-BE49-F238E27FC236}">
                  <a16:creationId xmlns:a16="http://schemas.microsoft.com/office/drawing/2014/main" id="{9E3F58CF-147E-47A6-B5EE-0B47B40E64DD}"/>
                </a:ext>
              </a:extLst>
            </p:cNvPr>
            <p:cNvSpPr>
              <a:spLocks noChangeArrowheads="1"/>
            </p:cNvSpPr>
            <p:nvPr/>
          </p:nvSpPr>
          <p:spPr bwMode="auto">
            <a:xfrm>
              <a:off x="3563938" y="5815013"/>
              <a:ext cx="19877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sz="700" b="0" i="0" u="none" strike="noStrike" cap="none" normalizeH="0" baseline="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Total</a:t>
              </a:r>
              <a:endParaRPr kumimoji="0" lang="sl-SI" altLang="sl-SI" sz="700" b="0"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32" name="Line 214">
              <a:extLst>
                <a:ext uri="{FF2B5EF4-FFF2-40B4-BE49-F238E27FC236}">
                  <a16:creationId xmlns:a16="http://schemas.microsoft.com/office/drawing/2014/main" id="{BE599443-8E60-42B7-B96D-4DC19755B07D}"/>
                </a:ext>
              </a:extLst>
            </p:cNvPr>
            <p:cNvSpPr>
              <a:spLocks noChangeShapeType="1"/>
            </p:cNvSpPr>
            <p:nvPr/>
          </p:nvSpPr>
          <p:spPr bwMode="auto">
            <a:xfrm>
              <a:off x="4002088" y="5886450"/>
              <a:ext cx="249238" cy="0"/>
            </a:xfrm>
            <a:prstGeom prst="line">
              <a:avLst/>
            </a:prstGeom>
            <a:noFill/>
            <a:ln w="19050" cap="rnd">
              <a:solidFill>
                <a:srgbClr val="FEA22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sl-SI" sz="700">
                <a:latin typeface="Tahoma" panose="020B0604030504040204" pitchFamily="34" charset="0"/>
                <a:ea typeface="Tahoma" panose="020B0604030504040204" pitchFamily="34" charset="0"/>
                <a:cs typeface="Tahoma" panose="020B0604030504040204" pitchFamily="34" charset="0"/>
              </a:endParaRPr>
            </a:p>
          </p:txBody>
        </p:sp>
        <p:sp>
          <p:nvSpPr>
            <p:cNvPr id="33" name="Rectangle 215">
              <a:extLst>
                <a:ext uri="{FF2B5EF4-FFF2-40B4-BE49-F238E27FC236}">
                  <a16:creationId xmlns:a16="http://schemas.microsoft.com/office/drawing/2014/main" id="{18337854-85DD-4DA9-A555-17025642A73F}"/>
                </a:ext>
              </a:extLst>
            </p:cNvPr>
            <p:cNvSpPr>
              <a:spLocks noChangeArrowheads="1"/>
            </p:cNvSpPr>
            <p:nvPr/>
          </p:nvSpPr>
          <p:spPr bwMode="auto">
            <a:xfrm>
              <a:off x="4281488" y="5815013"/>
              <a:ext cx="89447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sz="700" b="0"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pogosti kupci </a:t>
              </a:r>
              <a:r>
                <a:rPr kumimoji="0" lang="sl-SI" altLang="sl-SI" sz="700" b="0" i="0" u="none" strike="noStrike" cap="none" normalizeH="0" baseline="0" dirty="0" err="1">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EKO</a:t>
              </a:r>
              <a:r>
                <a:rPr kumimoji="0" lang="sl-SI" altLang="sl-SI" sz="700" b="0"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 živil</a:t>
              </a:r>
              <a:endParaRPr kumimoji="0" lang="sl-SI" altLang="sl-SI" sz="7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34" name="Line 216">
              <a:extLst>
                <a:ext uri="{FF2B5EF4-FFF2-40B4-BE49-F238E27FC236}">
                  <a16:creationId xmlns:a16="http://schemas.microsoft.com/office/drawing/2014/main" id="{D930C05C-C07F-4A55-8630-FB26D8BBBCCA}"/>
                </a:ext>
              </a:extLst>
            </p:cNvPr>
            <p:cNvSpPr>
              <a:spLocks noChangeShapeType="1"/>
            </p:cNvSpPr>
            <p:nvPr/>
          </p:nvSpPr>
          <p:spPr bwMode="auto">
            <a:xfrm>
              <a:off x="5621338" y="5886450"/>
              <a:ext cx="238125" cy="0"/>
            </a:xfrm>
            <a:prstGeom prst="line">
              <a:avLst/>
            </a:prstGeom>
            <a:noFill/>
            <a:ln w="19050" cap="rnd">
              <a:solidFill>
                <a:srgbClr val="76717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sl-SI" sz="700">
                <a:latin typeface="Tahoma" panose="020B0604030504040204" pitchFamily="34" charset="0"/>
                <a:ea typeface="Tahoma" panose="020B0604030504040204" pitchFamily="34" charset="0"/>
                <a:cs typeface="Tahoma" panose="020B0604030504040204" pitchFamily="34" charset="0"/>
              </a:endParaRPr>
            </a:p>
          </p:txBody>
        </p:sp>
        <p:sp>
          <p:nvSpPr>
            <p:cNvPr id="35" name="Rectangle 217">
              <a:extLst>
                <a:ext uri="{FF2B5EF4-FFF2-40B4-BE49-F238E27FC236}">
                  <a16:creationId xmlns:a16="http://schemas.microsoft.com/office/drawing/2014/main" id="{1A1B8A7D-ABB4-48DA-A6F3-B6EA95E1E5D5}"/>
                </a:ext>
              </a:extLst>
            </p:cNvPr>
            <p:cNvSpPr>
              <a:spLocks noChangeArrowheads="1"/>
            </p:cNvSpPr>
            <p:nvPr/>
          </p:nvSpPr>
          <p:spPr bwMode="auto">
            <a:xfrm>
              <a:off x="5892800" y="5815013"/>
              <a:ext cx="90409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sz="700" b="0" i="0" u="none" strike="noStrike" cap="none" normalizeH="0" baseline="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občasni kupci EKO živil</a:t>
              </a:r>
              <a:endParaRPr kumimoji="0" lang="sl-SI" altLang="sl-SI" sz="700" b="0"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36" name="Line 218">
              <a:extLst>
                <a:ext uri="{FF2B5EF4-FFF2-40B4-BE49-F238E27FC236}">
                  <a16:creationId xmlns:a16="http://schemas.microsoft.com/office/drawing/2014/main" id="{1263D4F1-1FCC-418A-AD0D-1D49C83B617E}"/>
                </a:ext>
              </a:extLst>
            </p:cNvPr>
            <p:cNvSpPr>
              <a:spLocks noChangeShapeType="1"/>
            </p:cNvSpPr>
            <p:nvPr/>
          </p:nvSpPr>
          <p:spPr bwMode="auto">
            <a:xfrm>
              <a:off x="7239000" y="5886450"/>
              <a:ext cx="249238" cy="0"/>
            </a:xfrm>
            <a:prstGeom prst="line">
              <a:avLst/>
            </a:prstGeom>
            <a:noFill/>
            <a:ln w="19050" cap="rnd">
              <a:solidFill>
                <a:srgbClr val="D3D3D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sl-SI" sz="700">
                <a:latin typeface="Tahoma" panose="020B0604030504040204" pitchFamily="34" charset="0"/>
                <a:ea typeface="Tahoma" panose="020B0604030504040204" pitchFamily="34" charset="0"/>
                <a:cs typeface="Tahoma" panose="020B0604030504040204" pitchFamily="34" charset="0"/>
              </a:endParaRPr>
            </a:p>
          </p:txBody>
        </p:sp>
        <p:sp>
          <p:nvSpPr>
            <p:cNvPr id="37" name="Rectangle 219">
              <a:extLst>
                <a:ext uri="{FF2B5EF4-FFF2-40B4-BE49-F238E27FC236}">
                  <a16:creationId xmlns:a16="http://schemas.microsoft.com/office/drawing/2014/main" id="{FCFCDB87-CE41-4FEA-A368-A073C7F1328A}"/>
                </a:ext>
              </a:extLst>
            </p:cNvPr>
            <p:cNvSpPr>
              <a:spLocks noChangeArrowheads="1"/>
            </p:cNvSpPr>
            <p:nvPr/>
          </p:nvSpPr>
          <p:spPr bwMode="auto">
            <a:xfrm>
              <a:off x="7515225" y="5815013"/>
              <a:ext cx="121187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sz="700" b="0" i="0" u="none" strike="noStrike" cap="none" normalizeH="0" baseline="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ne kupuje EKO živil/kupi redko</a:t>
              </a:r>
              <a:endParaRPr kumimoji="0" lang="sl-SI" altLang="sl-SI" sz="700" b="0"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grpSp>
      <p:pic>
        <p:nvPicPr>
          <p:cNvPr id="3" name="Picture 2">
            <a:extLst>
              <a:ext uri="{FF2B5EF4-FFF2-40B4-BE49-F238E27FC236}">
                <a16:creationId xmlns:a16="http://schemas.microsoft.com/office/drawing/2014/main" id="{33869126-BE7E-4DEC-ABB0-B32037A45AB0}"/>
              </a:ext>
            </a:extLst>
          </p:cNvPr>
          <p:cNvPicPr/>
          <p:nvPr>
            <p:extLst/>
          </p:nvPr>
        </p:nvPicPr>
        <p:blipFill>
          <a:blip r:embed="rId3"/>
          <a:stretch>
            <a:fillRect/>
          </a:stretch>
        </p:blipFill>
        <p:spPr>
          <a:xfrm>
            <a:off x="583706" y="2422557"/>
            <a:ext cx="3854069" cy="3989482"/>
          </a:xfrm>
          <a:prstGeom prst="rect">
            <a:avLst/>
          </a:prstGeom>
        </p:spPr>
      </p:pic>
      <p:pic>
        <p:nvPicPr>
          <p:cNvPr id="4" name="Picture 3">
            <a:extLst>
              <a:ext uri="{FF2B5EF4-FFF2-40B4-BE49-F238E27FC236}">
                <a16:creationId xmlns:a16="http://schemas.microsoft.com/office/drawing/2014/main" id="{3E98C71F-4E21-4D28-8923-0B265C66AF4F}"/>
              </a:ext>
            </a:extLst>
          </p:cNvPr>
          <p:cNvPicPr/>
          <p:nvPr>
            <p:extLst/>
          </p:nvPr>
        </p:nvPicPr>
        <p:blipFill>
          <a:blip r:embed="rId4"/>
          <a:stretch>
            <a:fillRect/>
          </a:stretch>
        </p:blipFill>
        <p:spPr>
          <a:xfrm>
            <a:off x="3472188" y="2852398"/>
            <a:ext cx="4522520" cy="2625268"/>
          </a:xfrm>
          <a:prstGeom prst="rect">
            <a:avLst/>
          </a:prstGeom>
        </p:spPr>
      </p:pic>
      <p:pic>
        <p:nvPicPr>
          <p:cNvPr id="7" name="Picture 6">
            <a:extLst>
              <a:ext uri="{FF2B5EF4-FFF2-40B4-BE49-F238E27FC236}">
                <a16:creationId xmlns:a16="http://schemas.microsoft.com/office/drawing/2014/main" id="{0F7FBEE5-8B69-4B21-96A0-7863FE383C49}"/>
              </a:ext>
            </a:extLst>
          </p:cNvPr>
          <p:cNvPicPr/>
          <p:nvPr>
            <p:extLst/>
          </p:nvPr>
        </p:nvPicPr>
        <p:blipFill>
          <a:blip r:embed="rId5"/>
          <a:stretch>
            <a:fillRect/>
          </a:stretch>
        </p:blipFill>
        <p:spPr>
          <a:xfrm>
            <a:off x="6806229" y="2542863"/>
            <a:ext cx="4481158" cy="3641623"/>
          </a:xfrm>
          <a:prstGeom prst="rect">
            <a:avLst/>
          </a:prstGeom>
        </p:spPr>
      </p:pic>
      <p:sp>
        <p:nvSpPr>
          <p:cNvPr id="38" name="Rectangle 37">
            <a:extLst>
              <a:ext uri="{FF2B5EF4-FFF2-40B4-BE49-F238E27FC236}">
                <a16:creationId xmlns:a16="http://schemas.microsoft.com/office/drawing/2014/main" id="{21680C32-F6D1-476E-B9F9-A23114A24F4B}"/>
              </a:ext>
            </a:extLst>
          </p:cNvPr>
          <p:cNvSpPr/>
          <p:nvPr/>
        </p:nvSpPr>
        <p:spPr>
          <a:xfrm>
            <a:off x="3981691" y="2176335"/>
            <a:ext cx="881973" cy="246221"/>
          </a:xfrm>
          <a:prstGeom prst="rect">
            <a:avLst/>
          </a:prstGeom>
        </p:spPr>
        <p:txBody>
          <a:bodyPr wrap="none">
            <a:spAutoFit/>
          </a:bodyPr>
          <a:lstStyle/>
          <a:p>
            <a:r>
              <a:rPr lang="sl-SI" sz="1000" b="1" dirty="0">
                <a:latin typeface="Tahoma" panose="020B0604030504040204" pitchFamily="34" charset="0"/>
                <a:ea typeface="Tahoma" panose="020B0604030504040204" pitchFamily="34" charset="0"/>
                <a:cs typeface="Tahoma" panose="020B0604030504040204" pitchFamily="34" charset="0"/>
              </a:rPr>
              <a:t>Tip naselja</a:t>
            </a:r>
            <a:endParaRPr lang="sl-SI" sz="1000" b="1" dirty="0"/>
          </a:p>
        </p:txBody>
      </p:sp>
      <p:sp>
        <p:nvSpPr>
          <p:cNvPr id="39" name="Rectangle 38">
            <a:extLst>
              <a:ext uri="{FF2B5EF4-FFF2-40B4-BE49-F238E27FC236}">
                <a16:creationId xmlns:a16="http://schemas.microsoft.com/office/drawing/2014/main" id="{607B510A-E2CA-42CE-8163-F5CC3C54423B}"/>
              </a:ext>
            </a:extLst>
          </p:cNvPr>
          <p:cNvSpPr/>
          <p:nvPr/>
        </p:nvSpPr>
        <p:spPr>
          <a:xfrm>
            <a:off x="583706" y="6550538"/>
            <a:ext cx="2334293" cy="215444"/>
          </a:xfrm>
          <a:prstGeom prst="rect">
            <a:avLst/>
          </a:prstGeom>
        </p:spPr>
        <p:txBody>
          <a:bodyPr wrap="none">
            <a:spAutoFit/>
          </a:bodyPr>
          <a:lstStyle/>
          <a:p>
            <a:r>
              <a:rPr lang="sl-SI" sz="800" i="1" dirty="0">
                <a:latin typeface="Tahoma" panose="020B0604030504040204" pitchFamily="34" charset="0"/>
                <a:ea typeface="Tahoma" panose="020B0604030504040204" pitchFamily="34" charset="0"/>
                <a:cs typeface="Tahoma" panose="020B0604030504040204" pitchFamily="34" charset="0"/>
              </a:rPr>
              <a:t>Med skupinami ni statistično pomembnih razlik.</a:t>
            </a:r>
          </a:p>
        </p:txBody>
      </p:sp>
    </p:spTree>
    <p:extLst>
      <p:ext uri="{BB962C8B-B14F-4D97-AF65-F5344CB8AC3E}">
        <p14:creationId xmlns:p14="http://schemas.microsoft.com/office/powerpoint/2010/main" val="12826448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Slika 11">
            <a:extLst>
              <a:ext uri="{FF2B5EF4-FFF2-40B4-BE49-F238E27FC236}">
                <a16:creationId xmlns:a16="http://schemas.microsoft.com/office/drawing/2014/main" id="{7AC418C5-184C-455B-8EF7-65AEC6AA33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21233" y="6572301"/>
            <a:ext cx="1058211" cy="225910"/>
          </a:xfrm>
          <a:prstGeom prst="rect">
            <a:avLst/>
          </a:prstGeom>
        </p:spPr>
      </p:pic>
      <p:sp>
        <p:nvSpPr>
          <p:cNvPr id="44" name="Označba mesta številke diapozitiva 1">
            <a:extLst>
              <a:ext uri="{FF2B5EF4-FFF2-40B4-BE49-F238E27FC236}">
                <a16:creationId xmlns:a16="http://schemas.microsoft.com/office/drawing/2014/main" id="{4CF4B4D2-0B71-4851-ABB2-41B8E951CB04}"/>
              </a:ext>
            </a:extLst>
          </p:cNvPr>
          <p:cNvSpPr>
            <a:spLocks noGrp="1"/>
          </p:cNvSpPr>
          <p:nvPr>
            <p:ph type="sldNum" sz="quarter" idx="12"/>
          </p:nvPr>
        </p:nvSpPr>
        <p:spPr>
          <a:xfrm>
            <a:off x="11818229" y="6492875"/>
            <a:ext cx="358677" cy="365125"/>
          </a:xfrm>
        </p:spPr>
        <p:txBody>
          <a:bodyPr/>
          <a:lstStyle/>
          <a:p>
            <a:fld id="{C64449EC-3553-4FFE-B6F3-FE4CC98C343D}" type="slidenum">
              <a:rPr lang="sl-SI" smtClean="0">
                <a:solidFill>
                  <a:schemeClr val="tx1">
                    <a:lumMod val="65000"/>
                    <a:lumOff val="35000"/>
                  </a:schemeClr>
                </a:solidFill>
              </a:rPr>
              <a:t>27</a:t>
            </a:fld>
            <a:endParaRPr lang="sl-SI" dirty="0">
              <a:solidFill>
                <a:schemeClr val="tx1">
                  <a:lumMod val="65000"/>
                  <a:lumOff val="35000"/>
                </a:schemeClr>
              </a:solidFill>
            </a:endParaRPr>
          </a:p>
        </p:txBody>
      </p:sp>
      <p:sp>
        <p:nvSpPr>
          <p:cNvPr id="14" name="Pravokotnik 6">
            <a:extLst>
              <a:ext uri="{FF2B5EF4-FFF2-40B4-BE49-F238E27FC236}">
                <a16:creationId xmlns:a16="http://schemas.microsoft.com/office/drawing/2014/main" id="{CE3624A9-AFEC-41EE-9377-6D45812DEBBA}"/>
              </a:ext>
            </a:extLst>
          </p:cNvPr>
          <p:cNvSpPr/>
          <p:nvPr/>
        </p:nvSpPr>
        <p:spPr>
          <a:xfrm>
            <a:off x="0" y="775506"/>
            <a:ext cx="12192000" cy="11539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Skupina 52">
            <a:extLst>
              <a:ext uri="{FF2B5EF4-FFF2-40B4-BE49-F238E27FC236}">
                <a16:creationId xmlns:a16="http://schemas.microsoft.com/office/drawing/2014/main" id="{B88CF0A2-A531-478E-B337-3C73E3FA1846}"/>
              </a:ext>
            </a:extLst>
          </p:cNvPr>
          <p:cNvGrpSpPr/>
          <p:nvPr/>
        </p:nvGrpSpPr>
        <p:grpSpPr>
          <a:xfrm>
            <a:off x="-1" y="784520"/>
            <a:ext cx="852671" cy="1144948"/>
            <a:chOff x="-1" y="784520"/>
            <a:chExt cx="852671" cy="881202"/>
          </a:xfrm>
        </p:grpSpPr>
        <p:sp>
          <p:nvSpPr>
            <p:cNvPr id="18" name="Pravokotnik 3">
              <a:extLst>
                <a:ext uri="{FF2B5EF4-FFF2-40B4-BE49-F238E27FC236}">
                  <a16:creationId xmlns:a16="http://schemas.microsoft.com/office/drawing/2014/main" id="{F326FBFD-050B-4539-B274-E19964BD0701}"/>
                </a:ext>
              </a:extLst>
            </p:cNvPr>
            <p:cNvSpPr/>
            <p:nvPr/>
          </p:nvSpPr>
          <p:spPr>
            <a:xfrm>
              <a:off x="0" y="1203874"/>
              <a:ext cx="852670" cy="461848"/>
            </a:xfrm>
            <a:custGeom>
              <a:avLst/>
              <a:gdLst>
                <a:gd name="connsiteX0" fmla="*/ 0 w 1111171"/>
                <a:gd name="connsiteY0" fmla="*/ 0 h 569707"/>
                <a:gd name="connsiteX1" fmla="*/ 1111171 w 1111171"/>
                <a:gd name="connsiteY1" fmla="*/ 0 h 569707"/>
                <a:gd name="connsiteX2" fmla="*/ 1111171 w 1111171"/>
                <a:gd name="connsiteY2" fmla="*/ 569707 h 569707"/>
                <a:gd name="connsiteX3" fmla="*/ 0 w 1111171"/>
                <a:gd name="connsiteY3" fmla="*/ 569707 h 569707"/>
                <a:gd name="connsiteX4" fmla="*/ 0 w 1111171"/>
                <a:gd name="connsiteY4" fmla="*/ 0 h 569707"/>
                <a:gd name="connsiteX0" fmla="*/ 0 w 1111171"/>
                <a:gd name="connsiteY0" fmla="*/ 0 h 569707"/>
                <a:gd name="connsiteX1" fmla="*/ 1111171 w 1111171"/>
                <a:gd name="connsiteY1" fmla="*/ 0 h 569707"/>
                <a:gd name="connsiteX2" fmla="*/ 682908 w 1111171"/>
                <a:gd name="connsiteY2" fmla="*/ 569707 h 569707"/>
                <a:gd name="connsiteX3" fmla="*/ 0 w 1111171"/>
                <a:gd name="connsiteY3" fmla="*/ 569707 h 569707"/>
                <a:gd name="connsiteX4" fmla="*/ 0 w 1111171"/>
                <a:gd name="connsiteY4" fmla="*/ 0 h 569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71" h="569707">
                  <a:moveTo>
                    <a:pt x="0" y="0"/>
                  </a:moveTo>
                  <a:lnTo>
                    <a:pt x="1111171" y="0"/>
                  </a:lnTo>
                  <a:lnTo>
                    <a:pt x="682908" y="569707"/>
                  </a:lnTo>
                  <a:lnTo>
                    <a:pt x="0" y="569707"/>
                  </a:lnTo>
                  <a:lnTo>
                    <a:pt x="0"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Enakokraki trikotnik 2">
              <a:extLst>
                <a:ext uri="{FF2B5EF4-FFF2-40B4-BE49-F238E27FC236}">
                  <a16:creationId xmlns:a16="http://schemas.microsoft.com/office/drawing/2014/main" id="{3AD178FC-4B65-48A3-8F44-C159A5C25D45}"/>
                </a:ext>
              </a:extLst>
            </p:cNvPr>
            <p:cNvSpPr/>
            <p:nvPr/>
          </p:nvSpPr>
          <p:spPr>
            <a:xfrm rot="5400000">
              <a:off x="-14267" y="798786"/>
              <a:ext cx="881202" cy="852670"/>
            </a:xfrm>
            <a:prstGeom prst="triangle">
              <a:avLst/>
            </a:prstGeom>
            <a:solidFill>
              <a:srgbClr val="FCA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PoljeZBesedilom 33">
            <a:extLst>
              <a:ext uri="{FF2B5EF4-FFF2-40B4-BE49-F238E27FC236}">
                <a16:creationId xmlns:a16="http://schemas.microsoft.com/office/drawing/2014/main" id="{8AF3158A-E0BA-4887-A034-297D993FAC4C}"/>
              </a:ext>
            </a:extLst>
          </p:cNvPr>
          <p:cNvSpPr txBox="1"/>
          <p:nvPr/>
        </p:nvSpPr>
        <p:spPr>
          <a:xfrm>
            <a:off x="852669" y="775505"/>
            <a:ext cx="11185533" cy="1162977"/>
          </a:xfrm>
          <a:prstGeom prst="rect">
            <a:avLst/>
          </a:prstGeom>
          <a:noFill/>
        </p:spPr>
        <p:txBody>
          <a:bodyPr wrap="square" rtlCol="0" anchor="ctr">
            <a:noAutofit/>
          </a:bodyPr>
          <a:lstStyle/>
          <a:p>
            <a:pPr algn="just"/>
            <a:r>
              <a:rPr lang="sl-SI" sz="1200" dirty="0">
                <a:solidFill>
                  <a:schemeClr val="bg1"/>
                </a:solidFill>
                <a:latin typeface="Tahoma" panose="020B0604030504040204" pitchFamily="34" charset="0"/>
                <a:ea typeface="Tahoma" panose="020B0604030504040204" pitchFamily="34" charset="0"/>
                <a:cs typeface="Tahoma" panose="020B0604030504040204" pitchFamily="34" charset="0"/>
              </a:rPr>
              <a:t>Med rednimi kupci ekoloških živil je bistveno višji delež takih, ki sodijo v skupino „zdrava prehrana“ in nižji delež hedonistov. Slednji večinoma ne kupujejo EKO živil ali jih kupijo redko.</a:t>
            </a:r>
          </a:p>
          <a:p>
            <a:pPr algn="just"/>
            <a:r>
              <a:rPr lang="sl-SI" sz="1200" dirty="0">
                <a:solidFill>
                  <a:schemeClr val="bg1"/>
                </a:solidFill>
                <a:latin typeface="Tahoma" panose="020B0604030504040204" pitchFamily="34" charset="0"/>
                <a:ea typeface="Tahoma" panose="020B0604030504040204" pitchFamily="34" charset="0"/>
                <a:cs typeface="Tahoma" panose="020B0604030504040204" pitchFamily="34" charset="0"/>
              </a:rPr>
              <a:t>Redni kupci ekoloških živil tudi bistveno pogosteje kupujejo živila neposredno pri kmetu in na tržnici, v manjši meri pa v supermarketih in diskontnih trgovinah. To je značilno tudi za nakup ekoloških živil.</a:t>
            </a:r>
            <a:endParaRPr lang="en-GB" sz="11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6" name="Rectangle 15">
            <a:extLst>
              <a:ext uri="{FF2B5EF4-FFF2-40B4-BE49-F238E27FC236}">
                <a16:creationId xmlns:a16="http://schemas.microsoft.com/office/drawing/2014/main" id="{37BF0F9A-B378-41C5-B49B-5261130A2A67}"/>
              </a:ext>
            </a:extLst>
          </p:cNvPr>
          <p:cNvSpPr/>
          <p:nvPr/>
        </p:nvSpPr>
        <p:spPr>
          <a:xfrm>
            <a:off x="678004" y="2176336"/>
            <a:ext cx="2315057" cy="246221"/>
          </a:xfrm>
          <a:prstGeom prst="rect">
            <a:avLst/>
          </a:prstGeom>
        </p:spPr>
        <p:txBody>
          <a:bodyPr wrap="none">
            <a:spAutoFit/>
          </a:bodyPr>
          <a:lstStyle/>
          <a:p>
            <a:r>
              <a:rPr lang="sl-SI" sz="1000" b="1" dirty="0">
                <a:latin typeface="Tahoma" panose="020B0604030504040204" pitchFamily="34" charset="0"/>
                <a:ea typeface="Tahoma" panose="020B0604030504040204" pitchFamily="34" charset="0"/>
                <a:cs typeface="Tahoma" panose="020B0604030504040204" pitchFamily="34" charset="0"/>
              </a:rPr>
              <a:t>Skupine glede na odnos do hrane</a:t>
            </a:r>
            <a:endParaRPr lang="sl-SI" sz="1000" b="1" dirty="0"/>
          </a:p>
        </p:txBody>
      </p:sp>
      <p:sp>
        <p:nvSpPr>
          <p:cNvPr id="26" name="Rectangle 25">
            <a:extLst>
              <a:ext uri="{FF2B5EF4-FFF2-40B4-BE49-F238E27FC236}">
                <a16:creationId xmlns:a16="http://schemas.microsoft.com/office/drawing/2014/main" id="{85926632-E67A-4C0C-9A9D-70A9476F9E79}"/>
              </a:ext>
            </a:extLst>
          </p:cNvPr>
          <p:cNvSpPr/>
          <p:nvPr/>
        </p:nvSpPr>
        <p:spPr>
          <a:xfrm>
            <a:off x="8051614" y="2169011"/>
            <a:ext cx="2629246" cy="246221"/>
          </a:xfrm>
          <a:prstGeom prst="rect">
            <a:avLst/>
          </a:prstGeom>
        </p:spPr>
        <p:txBody>
          <a:bodyPr wrap="none">
            <a:spAutoFit/>
          </a:bodyPr>
          <a:lstStyle/>
          <a:p>
            <a:r>
              <a:rPr lang="sl-SI" sz="1000" b="1" dirty="0">
                <a:latin typeface="Tahoma" panose="020B0604030504040204" pitchFamily="34" charset="0"/>
                <a:ea typeface="Tahoma" panose="020B0604030504040204" pitchFamily="34" charset="0"/>
                <a:cs typeface="Tahoma" panose="020B0604030504040204" pitchFamily="34" charset="0"/>
              </a:rPr>
              <a:t>Kje najpogosteje kupujejo EKO živila?</a:t>
            </a:r>
            <a:endParaRPr lang="sl-SI" sz="1000" b="1" dirty="0"/>
          </a:p>
        </p:txBody>
      </p:sp>
      <p:grpSp>
        <p:nvGrpSpPr>
          <p:cNvPr id="29" name="Group 28">
            <a:extLst>
              <a:ext uri="{FF2B5EF4-FFF2-40B4-BE49-F238E27FC236}">
                <a16:creationId xmlns:a16="http://schemas.microsoft.com/office/drawing/2014/main" id="{89CC913C-6844-4DB6-A7F8-5F17F0037ACA}"/>
              </a:ext>
            </a:extLst>
          </p:cNvPr>
          <p:cNvGrpSpPr/>
          <p:nvPr/>
        </p:nvGrpSpPr>
        <p:grpSpPr>
          <a:xfrm>
            <a:off x="3526616" y="6026931"/>
            <a:ext cx="4176000" cy="111125"/>
            <a:chOff x="3284538" y="5815013"/>
            <a:chExt cx="5442557" cy="111125"/>
          </a:xfrm>
        </p:grpSpPr>
        <p:sp>
          <p:nvSpPr>
            <p:cNvPr id="30" name="Rectangle 212">
              <a:extLst>
                <a:ext uri="{FF2B5EF4-FFF2-40B4-BE49-F238E27FC236}">
                  <a16:creationId xmlns:a16="http://schemas.microsoft.com/office/drawing/2014/main" id="{81C8652D-DAA8-49FF-9DD7-4661078F9EF7}"/>
                </a:ext>
              </a:extLst>
            </p:cNvPr>
            <p:cNvSpPr>
              <a:spLocks noChangeArrowheads="1"/>
            </p:cNvSpPr>
            <p:nvPr/>
          </p:nvSpPr>
          <p:spPr bwMode="auto">
            <a:xfrm>
              <a:off x="3284538" y="5846763"/>
              <a:ext cx="249238" cy="79375"/>
            </a:xfrm>
            <a:prstGeom prst="rect">
              <a:avLst/>
            </a:prstGeom>
            <a:solidFill>
              <a:srgbClr val="9DC3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l-SI" sz="700">
                <a:latin typeface="Tahoma" panose="020B0604030504040204" pitchFamily="34" charset="0"/>
                <a:ea typeface="Tahoma" panose="020B0604030504040204" pitchFamily="34" charset="0"/>
                <a:cs typeface="Tahoma" panose="020B0604030504040204" pitchFamily="34" charset="0"/>
              </a:endParaRPr>
            </a:p>
          </p:txBody>
        </p:sp>
        <p:sp>
          <p:nvSpPr>
            <p:cNvPr id="31" name="Rectangle 213">
              <a:extLst>
                <a:ext uri="{FF2B5EF4-FFF2-40B4-BE49-F238E27FC236}">
                  <a16:creationId xmlns:a16="http://schemas.microsoft.com/office/drawing/2014/main" id="{9E3F58CF-147E-47A6-B5EE-0B47B40E64DD}"/>
                </a:ext>
              </a:extLst>
            </p:cNvPr>
            <p:cNvSpPr>
              <a:spLocks noChangeArrowheads="1"/>
            </p:cNvSpPr>
            <p:nvPr/>
          </p:nvSpPr>
          <p:spPr bwMode="auto">
            <a:xfrm>
              <a:off x="3563938" y="5815013"/>
              <a:ext cx="19877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sz="700" b="0" i="0" u="none" strike="noStrike" cap="none" normalizeH="0" baseline="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Total</a:t>
              </a:r>
              <a:endParaRPr kumimoji="0" lang="sl-SI" altLang="sl-SI" sz="700" b="0"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32" name="Line 214">
              <a:extLst>
                <a:ext uri="{FF2B5EF4-FFF2-40B4-BE49-F238E27FC236}">
                  <a16:creationId xmlns:a16="http://schemas.microsoft.com/office/drawing/2014/main" id="{BE599443-8E60-42B7-B96D-4DC19755B07D}"/>
                </a:ext>
              </a:extLst>
            </p:cNvPr>
            <p:cNvSpPr>
              <a:spLocks noChangeShapeType="1"/>
            </p:cNvSpPr>
            <p:nvPr/>
          </p:nvSpPr>
          <p:spPr bwMode="auto">
            <a:xfrm>
              <a:off x="4002088" y="5886450"/>
              <a:ext cx="249238" cy="0"/>
            </a:xfrm>
            <a:prstGeom prst="line">
              <a:avLst/>
            </a:prstGeom>
            <a:noFill/>
            <a:ln w="19050" cap="rnd">
              <a:solidFill>
                <a:srgbClr val="FEA22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sl-SI" sz="700">
                <a:latin typeface="Tahoma" panose="020B0604030504040204" pitchFamily="34" charset="0"/>
                <a:ea typeface="Tahoma" panose="020B0604030504040204" pitchFamily="34" charset="0"/>
                <a:cs typeface="Tahoma" panose="020B0604030504040204" pitchFamily="34" charset="0"/>
              </a:endParaRPr>
            </a:p>
          </p:txBody>
        </p:sp>
        <p:sp>
          <p:nvSpPr>
            <p:cNvPr id="33" name="Rectangle 215">
              <a:extLst>
                <a:ext uri="{FF2B5EF4-FFF2-40B4-BE49-F238E27FC236}">
                  <a16:creationId xmlns:a16="http://schemas.microsoft.com/office/drawing/2014/main" id="{18337854-85DD-4DA9-A555-17025642A73F}"/>
                </a:ext>
              </a:extLst>
            </p:cNvPr>
            <p:cNvSpPr>
              <a:spLocks noChangeArrowheads="1"/>
            </p:cNvSpPr>
            <p:nvPr/>
          </p:nvSpPr>
          <p:spPr bwMode="auto">
            <a:xfrm>
              <a:off x="4281488" y="5815013"/>
              <a:ext cx="89447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sz="700" b="0"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pogosti kupci </a:t>
              </a:r>
              <a:r>
                <a:rPr kumimoji="0" lang="sl-SI" altLang="sl-SI" sz="700" b="0" i="0" u="none" strike="noStrike" cap="none" normalizeH="0" baseline="0" dirty="0" err="1">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EKO</a:t>
              </a:r>
              <a:r>
                <a:rPr kumimoji="0" lang="sl-SI" altLang="sl-SI" sz="700" b="0"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 živil</a:t>
              </a:r>
              <a:endParaRPr kumimoji="0" lang="sl-SI" altLang="sl-SI" sz="7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34" name="Line 216">
              <a:extLst>
                <a:ext uri="{FF2B5EF4-FFF2-40B4-BE49-F238E27FC236}">
                  <a16:creationId xmlns:a16="http://schemas.microsoft.com/office/drawing/2014/main" id="{D930C05C-C07F-4A55-8630-FB26D8BBBCCA}"/>
                </a:ext>
              </a:extLst>
            </p:cNvPr>
            <p:cNvSpPr>
              <a:spLocks noChangeShapeType="1"/>
            </p:cNvSpPr>
            <p:nvPr/>
          </p:nvSpPr>
          <p:spPr bwMode="auto">
            <a:xfrm>
              <a:off x="5621338" y="5886450"/>
              <a:ext cx="238125" cy="0"/>
            </a:xfrm>
            <a:prstGeom prst="line">
              <a:avLst/>
            </a:prstGeom>
            <a:noFill/>
            <a:ln w="19050" cap="rnd">
              <a:solidFill>
                <a:srgbClr val="76717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sl-SI" sz="700">
                <a:latin typeface="Tahoma" panose="020B0604030504040204" pitchFamily="34" charset="0"/>
                <a:ea typeface="Tahoma" panose="020B0604030504040204" pitchFamily="34" charset="0"/>
                <a:cs typeface="Tahoma" panose="020B0604030504040204" pitchFamily="34" charset="0"/>
              </a:endParaRPr>
            </a:p>
          </p:txBody>
        </p:sp>
        <p:sp>
          <p:nvSpPr>
            <p:cNvPr id="35" name="Rectangle 217">
              <a:extLst>
                <a:ext uri="{FF2B5EF4-FFF2-40B4-BE49-F238E27FC236}">
                  <a16:creationId xmlns:a16="http://schemas.microsoft.com/office/drawing/2014/main" id="{1A1B8A7D-ABB4-48DA-A6F3-B6EA95E1E5D5}"/>
                </a:ext>
              </a:extLst>
            </p:cNvPr>
            <p:cNvSpPr>
              <a:spLocks noChangeArrowheads="1"/>
            </p:cNvSpPr>
            <p:nvPr/>
          </p:nvSpPr>
          <p:spPr bwMode="auto">
            <a:xfrm>
              <a:off x="5892800" y="5815013"/>
              <a:ext cx="90409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sz="700" b="0" i="0" u="none" strike="noStrike" cap="none" normalizeH="0" baseline="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občasni kupci EKO živil</a:t>
              </a:r>
              <a:endParaRPr kumimoji="0" lang="sl-SI" altLang="sl-SI" sz="700" b="0"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36" name="Line 218">
              <a:extLst>
                <a:ext uri="{FF2B5EF4-FFF2-40B4-BE49-F238E27FC236}">
                  <a16:creationId xmlns:a16="http://schemas.microsoft.com/office/drawing/2014/main" id="{1263D4F1-1FCC-418A-AD0D-1D49C83B617E}"/>
                </a:ext>
              </a:extLst>
            </p:cNvPr>
            <p:cNvSpPr>
              <a:spLocks noChangeShapeType="1"/>
            </p:cNvSpPr>
            <p:nvPr/>
          </p:nvSpPr>
          <p:spPr bwMode="auto">
            <a:xfrm>
              <a:off x="7239000" y="5886450"/>
              <a:ext cx="249238" cy="0"/>
            </a:xfrm>
            <a:prstGeom prst="line">
              <a:avLst/>
            </a:prstGeom>
            <a:noFill/>
            <a:ln w="19050" cap="rnd">
              <a:solidFill>
                <a:srgbClr val="D3D3D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sl-SI" sz="700">
                <a:latin typeface="Tahoma" panose="020B0604030504040204" pitchFamily="34" charset="0"/>
                <a:ea typeface="Tahoma" panose="020B0604030504040204" pitchFamily="34" charset="0"/>
                <a:cs typeface="Tahoma" panose="020B0604030504040204" pitchFamily="34" charset="0"/>
              </a:endParaRPr>
            </a:p>
          </p:txBody>
        </p:sp>
        <p:sp>
          <p:nvSpPr>
            <p:cNvPr id="37" name="Rectangle 219">
              <a:extLst>
                <a:ext uri="{FF2B5EF4-FFF2-40B4-BE49-F238E27FC236}">
                  <a16:creationId xmlns:a16="http://schemas.microsoft.com/office/drawing/2014/main" id="{FCFCDB87-CE41-4FEA-A368-A073C7F1328A}"/>
                </a:ext>
              </a:extLst>
            </p:cNvPr>
            <p:cNvSpPr>
              <a:spLocks noChangeArrowheads="1"/>
            </p:cNvSpPr>
            <p:nvPr/>
          </p:nvSpPr>
          <p:spPr bwMode="auto">
            <a:xfrm>
              <a:off x="7515225" y="5815013"/>
              <a:ext cx="121187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sz="700" b="0" i="0" u="none" strike="noStrike" cap="none" normalizeH="0" baseline="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ne kupuje EKO živil/kupi redko</a:t>
              </a:r>
              <a:endParaRPr kumimoji="0" lang="sl-SI" altLang="sl-SI" sz="700" b="0"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grpSp>
      <p:sp>
        <p:nvSpPr>
          <p:cNvPr id="38" name="Rectangle 37">
            <a:extLst>
              <a:ext uri="{FF2B5EF4-FFF2-40B4-BE49-F238E27FC236}">
                <a16:creationId xmlns:a16="http://schemas.microsoft.com/office/drawing/2014/main" id="{21680C32-F6D1-476E-B9F9-A23114A24F4B}"/>
              </a:ext>
            </a:extLst>
          </p:cNvPr>
          <p:cNvSpPr/>
          <p:nvPr/>
        </p:nvSpPr>
        <p:spPr>
          <a:xfrm>
            <a:off x="3981691" y="2176335"/>
            <a:ext cx="3081293" cy="246221"/>
          </a:xfrm>
          <a:prstGeom prst="rect">
            <a:avLst/>
          </a:prstGeom>
        </p:spPr>
        <p:txBody>
          <a:bodyPr wrap="none">
            <a:spAutoFit/>
          </a:bodyPr>
          <a:lstStyle/>
          <a:p>
            <a:r>
              <a:rPr lang="sl-SI" sz="1000" b="1" dirty="0">
                <a:latin typeface="Tahoma" panose="020B0604030504040204" pitchFamily="34" charset="0"/>
                <a:ea typeface="Tahoma" panose="020B0604030504040204" pitchFamily="34" charset="0"/>
                <a:cs typeface="Tahoma" panose="020B0604030504040204" pitchFamily="34" charset="0"/>
              </a:rPr>
              <a:t>Kje najpogosteje kupujejo živila v splošnem?</a:t>
            </a:r>
            <a:endParaRPr lang="sl-SI" sz="1000" b="1" dirty="0"/>
          </a:p>
        </p:txBody>
      </p:sp>
      <p:pic>
        <p:nvPicPr>
          <p:cNvPr id="2" name="Picture 1">
            <a:extLst>
              <a:ext uri="{FF2B5EF4-FFF2-40B4-BE49-F238E27FC236}">
                <a16:creationId xmlns:a16="http://schemas.microsoft.com/office/drawing/2014/main" id="{8AE2F07B-50F1-49D3-BBBF-A9A228684EBB}"/>
              </a:ext>
            </a:extLst>
          </p:cNvPr>
          <p:cNvPicPr/>
          <p:nvPr>
            <p:extLst/>
          </p:nvPr>
        </p:nvPicPr>
        <p:blipFill>
          <a:blip r:embed="rId3"/>
          <a:stretch>
            <a:fillRect/>
          </a:stretch>
        </p:blipFill>
        <p:spPr>
          <a:xfrm>
            <a:off x="356838" y="2914922"/>
            <a:ext cx="3324225" cy="1571625"/>
          </a:xfrm>
          <a:prstGeom prst="rect">
            <a:avLst/>
          </a:prstGeom>
        </p:spPr>
      </p:pic>
      <p:pic>
        <p:nvPicPr>
          <p:cNvPr id="5" name="Picture 4">
            <a:extLst>
              <a:ext uri="{FF2B5EF4-FFF2-40B4-BE49-F238E27FC236}">
                <a16:creationId xmlns:a16="http://schemas.microsoft.com/office/drawing/2014/main" id="{34C4A6E6-791C-4C87-9BF3-25582D63F696}"/>
              </a:ext>
            </a:extLst>
          </p:cNvPr>
          <p:cNvPicPr/>
          <p:nvPr>
            <p:extLst/>
          </p:nvPr>
        </p:nvPicPr>
        <p:blipFill>
          <a:blip r:embed="rId4"/>
          <a:stretch>
            <a:fillRect/>
          </a:stretch>
        </p:blipFill>
        <p:spPr>
          <a:xfrm>
            <a:off x="3981691" y="2553210"/>
            <a:ext cx="4133850" cy="3124200"/>
          </a:xfrm>
          <a:prstGeom prst="rect">
            <a:avLst/>
          </a:prstGeom>
        </p:spPr>
      </p:pic>
      <p:pic>
        <p:nvPicPr>
          <p:cNvPr id="6" name="Picture 5">
            <a:extLst>
              <a:ext uri="{FF2B5EF4-FFF2-40B4-BE49-F238E27FC236}">
                <a16:creationId xmlns:a16="http://schemas.microsoft.com/office/drawing/2014/main" id="{DA24BE51-57E8-467B-A1AD-3D531AC504EC}"/>
              </a:ext>
            </a:extLst>
          </p:cNvPr>
          <p:cNvPicPr/>
          <p:nvPr>
            <p:extLst/>
          </p:nvPr>
        </p:nvPicPr>
        <p:blipFill>
          <a:blip r:embed="rId5"/>
          <a:stretch>
            <a:fillRect/>
          </a:stretch>
        </p:blipFill>
        <p:spPr>
          <a:xfrm>
            <a:off x="8033531" y="2481273"/>
            <a:ext cx="4143375" cy="3124200"/>
          </a:xfrm>
          <a:prstGeom prst="rect">
            <a:avLst/>
          </a:prstGeom>
        </p:spPr>
      </p:pic>
      <p:sp>
        <p:nvSpPr>
          <p:cNvPr id="40" name="Rectangle 39">
            <a:extLst>
              <a:ext uri="{FF2B5EF4-FFF2-40B4-BE49-F238E27FC236}">
                <a16:creationId xmlns:a16="http://schemas.microsoft.com/office/drawing/2014/main" id="{3D6A1545-3E15-4A3F-A464-6329CD0471BA}"/>
              </a:ext>
            </a:extLst>
          </p:cNvPr>
          <p:cNvSpPr/>
          <p:nvPr/>
        </p:nvSpPr>
        <p:spPr>
          <a:xfrm>
            <a:off x="168766" y="6459657"/>
            <a:ext cx="4628190" cy="338554"/>
          </a:xfrm>
          <a:prstGeom prst="rect">
            <a:avLst/>
          </a:prstGeom>
        </p:spPr>
        <p:txBody>
          <a:bodyPr wrap="none">
            <a:spAutoFit/>
          </a:bodyPr>
          <a:lstStyle/>
          <a:p>
            <a:r>
              <a:rPr lang="sl-SI" sz="800" i="1" dirty="0">
                <a:latin typeface="Calibri Light" panose="020F0302020204030204" pitchFamily="34" charset="0"/>
                <a:ea typeface="Tahoma" panose="020B0604030504040204" pitchFamily="34" charset="0"/>
                <a:cs typeface="Tahoma" panose="020B0604030504040204" pitchFamily="34" charset="0"/>
              </a:rPr>
              <a:t>* </a:t>
            </a:r>
            <a:r>
              <a:rPr lang="sl-SI" sz="800" i="1" dirty="0">
                <a:latin typeface="Tahoma" panose="020B0604030504040204" pitchFamily="34" charset="0"/>
                <a:ea typeface="Tahoma" panose="020B0604030504040204" pitchFamily="34" charset="0"/>
                <a:cs typeface="Tahoma" panose="020B0604030504040204" pitchFamily="34" charset="0"/>
              </a:rPr>
              <a:t>Statistično pomembne razlike</a:t>
            </a:r>
          </a:p>
          <a:p>
            <a:r>
              <a:rPr lang="sl-SI" sz="800" i="1" dirty="0">
                <a:latin typeface="Tahoma" panose="020B0604030504040204" pitchFamily="34" charset="0"/>
                <a:ea typeface="Tahoma" panose="020B0604030504040204" pitchFamily="34" charset="0"/>
                <a:cs typeface="Tahoma" panose="020B0604030504040204" pitchFamily="34" charset="0"/>
              </a:rPr>
              <a:t>Vrednosti različnih skupin so prikazane samo pri kategorijah, kjer so statistično pomembne razlike</a:t>
            </a:r>
          </a:p>
        </p:txBody>
      </p:sp>
      <p:sp>
        <p:nvSpPr>
          <p:cNvPr id="41" name="PoljeZBesedilom 55">
            <a:extLst>
              <a:ext uri="{FF2B5EF4-FFF2-40B4-BE49-F238E27FC236}">
                <a16:creationId xmlns:a16="http://schemas.microsoft.com/office/drawing/2014/main" id="{FE4BBF05-C931-4618-82A7-58EC2E55402F}"/>
              </a:ext>
            </a:extLst>
          </p:cNvPr>
          <p:cNvSpPr txBox="1"/>
          <p:nvPr/>
        </p:nvSpPr>
        <p:spPr>
          <a:xfrm>
            <a:off x="227490" y="181910"/>
            <a:ext cx="11651953" cy="523220"/>
          </a:xfrm>
          <a:prstGeom prst="rect">
            <a:avLst/>
          </a:prstGeom>
          <a:noFill/>
        </p:spPr>
        <p:txBody>
          <a:bodyPr wrap="square" rtlCol="0">
            <a:spAutoFit/>
          </a:bodyPr>
          <a:lstStyle/>
          <a:p>
            <a:r>
              <a:rPr lang="sl-SI" sz="2800" b="1" dirty="0">
                <a:solidFill>
                  <a:srgbClr val="FAA61C"/>
                </a:solidFill>
                <a:latin typeface="Tahoma" panose="020B0604030504040204" pitchFamily="34" charset="0"/>
                <a:ea typeface="Tahoma" panose="020B0604030504040204" pitchFamily="34" charset="0"/>
                <a:cs typeface="Tahoma" panose="020B0604030504040204" pitchFamily="34" charset="0"/>
              </a:rPr>
              <a:t>KUPCI EKOLOŠKIH ŽIVIL: </a:t>
            </a:r>
            <a:r>
              <a:rPr lang="sl-SI" sz="2800" b="1" dirty="0">
                <a:latin typeface="Tahoma" panose="020B0604030504040204" pitchFamily="34" charset="0"/>
                <a:ea typeface="Tahoma" panose="020B0604030504040204" pitchFamily="34" charset="0"/>
                <a:cs typeface="Tahoma" panose="020B0604030504040204" pitchFamily="34" charset="0"/>
              </a:rPr>
              <a:t>ODNOS DO HRANE, KANAL NAKUPA</a:t>
            </a:r>
          </a:p>
        </p:txBody>
      </p:sp>
    </p:spTree>
    <p:extLst>
      <p:ext uri="{BB962C8B-B14F-4D97-AF65-F5344CB8AC3E}">
        <p14:creationId xmlns:p14="http://schemas.microsoft.com/office/powerpoint/2010/main" val="38847379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PoljeZBesedilom 55">
            <a:extLst>
              <a:ext uri="{FF2B5EF4-FFF2-40B4-BE49-F238E27FC236}">
                <a16:creationId xmlns:a16="http://schemas.microsoft.com/office/drawing/2014/main" id="{B453EE7B-B1FD-410B-B6F4-AEDA030E4DDE}"/>
              </a:ext>
            </a:extLst>
          </p:cNvPr>
          <p:cNvSpPr txBox="1"/>
          <p:nvPr/>
        </p:nvSpPr>
        <p:spPr>
          <a:xfrm>
            <a:off x="227490" y="181910"/>
            <a:ext cx="11651953" cy="523220"/>
          </a:xfrm>
          <a:prstGeom prst="rect">
            <a:avLst/>
          </a:prstGeom>
          <a:noFill/>
        </p:spPr>
        <p:txBody>
          <a:bodyPr wrap="square" rtlCol="0">
            <a:spAutoFit/>
          </a:bodyPr>
          <a:lstStyle/>
          <a:p>
            <a:r>
              <a:rPr lang="sl-SI" sz="2800" b="1" dirty="0">
                <a:solidFill>
                  <a:srgbClr val="FAA61C"/>
                </a:solidFill>
                <a:latin typeface="Tahoma" panose="020B0604030504040204" pitchFamily="34" charset="0"/>
                <a:ea typeface="Tahoma" panose="020B0604030504040204" pitchFamily="34" charset="0"/>
                <a:cs typeface="Tahoma" panose="020B0604030504040204" pitchFamily="34" charset="0"/>
              </a:rPr>
              <a:t>PERCEPCIJA </a:t>
            </a:r>
            <a:r>
              <a:rPr lang="sl-SI" sz="2800" b="1" dirty="0">
                <a:latin typeface="Tahoma" panose="020B0604030504040204" pitchFamily="34" charset="0"/>
                <a:ea typeface="Tahoma" panose="020B0604030504040204" pitchFamily="34" charset="0"/>
                <a:cs typeface="Tahoma" panose="020B0604030504040204" pitchFamily="34" charset="0"/>
              </a:rPr>
              <a:t>KANALOV NAKUPA</a:t>
            </a:r>
          </a:p>
        </p:txBody>
      </p:sp>
      <p:pic>
        <p:nvPicPr>
          <p:cNvPr id="43" name="Slika 11">
            <a:extLst>
              <a:ext uri="{FF2B5EF4-FFF2-40B4-BE49-F238E27FC236}">
                <a16:creationId xmlns:a16="http://schemas.microsoft.com/office/drawing/2014/main" id="{7AC418C5-184C-455B-8EF7-65AEC6AA33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21233" y="6572301"/>
            <a:ext cx="1058211" cy="225910"/>
          </a:xfrm>
          <a:prstGeom prst="rect">
            <a:avLst/>
          </a:prstGeom>
        </p:spPr>
      </p:pic>
      <p:sp>
        <p:nvSpPr>
          <p:cNvPr id="44" name="Označba mesta številke diapozitiva 1">
            <a:extLst>
              <a:ext uri="{FF2B5EF4-FFF2-40B4-BE49-F238E27FC236}">
                <a16:creationId xmlns:a16="http://schemas.microsoft.com/office/drawing/2014/main" id="{4CF4B4D2-0B71-4851-ABB2-41B8E951CB04}"/>
              </a:ext>
            </a:extLst>
          </p:cNvPr>
          <p:cNvSpPr>
            <a:spLocks noGrp="1"/>
          </p:cNvSpPr>
          <p:nvPr>
            <p:ph type="sldNum" sz="quarter" idx="12"/>
          </p:nvPr>
        </p:nvSpPr>
        <p:spPr>
          <a:xfrm>
            <a:off x="11818229" y="6492875"/>
            <a:ext cx="358677" cy="365125"/>
          </a:xfrm>
        </p:spPr>
        <p:txBody>
          <a:bodyPr/>
          <a:lstStyle/>
          <a:p>
            <a:fld id="{C64449EC-3553-4FFE-B6F3-FE4CC98C343D}" type="slidenum">
              <a:rPr lang="sl-SI" smtClean="0">
                <a:solidFill>
                  <a:schemeClr val="tx1">
                    <a:lumMod val="65000"/>
                    <a:lumOff val="35000"/>
                  </a:schemeClr>
                </a:solidFill>
              </a:rPr>
              <a:t>28</a:t>
            </a:fld>
            <a:endParaRPr lang="sl-SI" dirty="0">
              <a:solidFill>
                <a:schemeClr val="tx1">
                  <a:lumMod val="65000"/>
                  <a:lumOff val="35000"/>
                </a:schemeClr>
              </a:solidFill>
            </a:endParaRPr>
          </a:p>
        </p:txBody>
      </p:sp>
      <p:sp>
        <p:nvSpPr>
          <p:cNvPr id="14" name="Pravokotnik 6">
            <a:extLst>
              <a:ext uri="{FF2B5EF4-FFF2-40B4-BE49-F238E27FC236}">
                <a16:creationId xmlns:a16="http://schemas.microsoft.com/office/drawing/2014/main" id="{CE3624A9-AFEC-41EE-9377-6D45812DEBBA}"/>
              </a:ext>
            </a:extLst>
          </p:cNvPr>
          <p:cNvSpPr/>
          <p:nvPr/>
        </p:nvSpPr>
        <p:spPr>
          <a:xfrm>
            <a:off x="0" y="775506"/>
            <a:ext cx="12192000" cy="11539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Skupina 52">
            <a:extLst>
              <a:ext uri="{FF2B5EF4-FFF2-40B4-BE49-F238E27FC236}">
                <a16:creationId xmlns:a16="http://schemas.microsoft.com/office/drawing/2014/main" id="{B88CF0A2-A531-478E-B337-3C73E3FA1846}"/>
              </a:ext>
            </a:extLst>
          </p:cNvPr>
          <p:cNvGrpSpPr/>
          <p:nvPr/>
        </p:nvGrpSpPr>
        <p:grpSpPr>
          <a:xfrm>
            <a:off x="-1" y="784520"/>
            <a:ext cx="852671" cy="1144948"/>
            <a:chOff x="-1" y="784520"/>
            <a:chExt cx="852671" cy="881202"/>
          </a:xfrm>
        </p:grpSpPr>
        <p:sp>
          <p:nvSpPr>
            <p:cNvPr id="18" name="Pravokotnik 3">
              <a:extLst>
                <a:ext uri="{FF2B5EF4-FFF2-40B4-BE49-F238E27FC236}">
                  <a16:creationId xmlns:a16="http://schemas.microsoft.com/office/drawing/2014/main" id="{F326FBFD-050B-4539-B274-E19964BD0701}"/>
                </a:ext>
              </a:extLst>
            </p:cNvPr>
            <p:cNvSpPr/>
            <p:nvPr/>
          </p:nvSpPr>
          <p:spPr>
            <a:xfrm>
              <a:off x="0" y="1203874"/>
              <a:ext cx="852670" cy="461848"/>
            </a:xfrm>
            <a:custGeom>
              <a:avLst/>
              <a:gdLst>
                <a:gd name="connsiteX0" fmla="*/ 0 w 1111171"/>
                <a:gd name="connsiteY0" fmla="*/ 0 h 569707"/>
                <a:gd name="connsiteX1" fmla="*/ 1111171 w 1111171"/>
                <a:gd name="connsiteY1" fmla="*/ 0 h 569707"/>
                <a:gd name="connsiteX2" fmla="*/ 1111171 w 1111171"/>
                <a:gd name="connsiteY2" fmla="*/ 569707 h 569707"/>
                <a:gd name="connsiteX3" fmla="*/ 0 w 1111171"/>
                <a:gd name="connsiteY3" fmla="*/ 569707 h 569707"/>
                <a:gd name="connsiteX4" fmla="*/ 0 w 1111171"/>
                <a:gd name="connsiteY4" fmla="*/ 0 h 569707"/>
                <a:gd name="connsiteX0" fmla="*/ 0 w 1111171"/>
                <a:gd name="connsiteY0" fmla="*/ 0 h 569707"/>
                <a:gd name="connsiteX1" fmla="*/ 1111171 w 1111171"/>
                <a:gd name="connsiteY1" fmla="*/ 0 h 569707"/>
                <a:gd name="connsiteX2" fmla="*/ 682908 w 1111171"/>
                <a:gd name="connsiteY2" fmla="*/ 569707 h 569707"/>
                <a:gd name="connsiteX3" fmla="*/ 0 w 1111171"/>
                <a:gd name="connsiteY3" fmla="*/ 569707 h 569707"/>
                <a:gd name="connsiteX4" fmla="*/ 0 w 1111171"/>
                <a:gd name="connsiteY4" fmla="*/ 0 h 569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71" h="569707">
                  <a:moveTo>
                    <a:pt x="0" y="0"/>
                  </a:moveTo>
                  <a:lnTo>
                    <a:pt x="1111171" y="0"/>
                  </a:lnTo>
                  <a:lnTo>
                    <a:pt x="682908" y="569707"/>
                  </a:lnTo>
                  <a:lnTo>
                    <a:pt x="0" y="569707"/>
                  </a:lnTo>
                  <a:lnTo>
                    <a:pt x="0"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Enakokraki trikotnik 2">
              <a:extLst>
                <a:ext uri="{FF2B5EF4-FFF2-40B4-BE49-F238E27FC236}">
                  <a16:creationId xmlns:a16="http://schemas.microsoft.com/office/drawing/2014/main" id="{3AD178FC-4B65-48A3-8F44-C159A5C25D45}"/>
                </a:ext>
              </a:extLst>
            </p:cNvPr>
            <p:cNvSpPr/>
            <p:nvPr/>
          </p:nvSpPr>
          <p:spPr>
            <a:xfrm rot="5400000">
              <a:off x="-14267" y="798786"/>
              <a:ext cx="881202" cy="852670"/>
            </a:xfrm>
            <a:prstGeom prst="triangle">
              <a:avLst/>
            </a:prstGeom>
            <a:solidFill>
              <a:srgbClr val="FCA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PoljeZBesedilom 33">
            <a:extLst>
              <a:ext uri="{FF2B5EF4-FFF2-40B4-BE49-F238E27FC236}">
                <a16:creationId xmlns:a16="http://schemas.microsoft.com/office/drawing/2014/main" id="{8AF3158A-E0BA-4887-A034-297D993FAC4C}"/>
              </a:ext>
            </a:extLst>
          </p:cNvPr>
          <p:cNvSpPr txBox="1"/>
          <p:nvPr/>
        </p:nvSpPr>
        <p:spPr>
          <a:xfrm>
            <a:off x="852669" y="684237"/>
            <a:ext cx="11185533" cy="1344035"/>
          </a:xfrm>
          <a:prstGeom prst="rect">
            <a:avLst/>
          </a:prstGeom>
          <a:noFill/>
        </p:spPr>
        <p:txBody>
          <a:bodyPr wrap="square" rtlCol="0" anchor="ctr">
            <a:noAutofit/>
          </a:bodyPr>
          <a:lstStyle/>
          <a:p>
            <a:pPr algn="just"/>
            <a:r>
              <a:rPr lang="sl-SI" sz="1200" dirty="0">
                <a:solidFill>
                  <a:schemeClr val="bg1"/>
                </a:solidFill>
                <a:latin typeface="Tahoma" panose="020B0604030504040204" pitchFamily="34" charset="0"/>
                <a:ea typeface="Tahoma" panose="020B0604030504040204" pitchFamily="34" charset="0"/>
                <a:cs typeface="Tahoma" panose="020B0604030504040204" pitchFamily="34" charset="0"/>
              </a:rPr>
              <a:t>Anketirani večje supermarkete in hipermarkete zaznavajo kot kanale z največjo izbiro živil, tako slovenskih kot uvoženih. Menijo tudi, da je na teh prodajnih mestih najbolj široka ponudba </a:t>
            </a:r>
            <a:r>
              <a:rPr lang="sl-SI" sz="1200" dirty="0" err="1">
                <a:solidFill>
                  <a:schemeClr val="bg1"/>
                </a:solidFill>
                <a:latin typeface="Tahoma" panose="020B0604030504040204" pitchFamily="34" charset="0"/>
                <a:ea typeface="Tahoma" panose="020B0604030504040204" pitchFamily="34" charset="0"/>
                <a:cs typeface="Tahoma" panose="020B0604030504040204" pitchFamily="34" charset="0"/>
              </a:rPr>
              <a:t>eko</a:t>
            </a:r>
            <a:r>
              <a:rPr lang="sl-SI" sz="1200" dirty="0">
                <a:solidFill>
                  <a:schemeClr val="bg1"/>
                </a:solidFill>
                <a:latin typeface="Tahoma" panose="020B0604030504040204" pitchFamily="34" charset="0"/>
                <a:ea typeface="Tahoma" panose="020B0604030504040204" pitchFamily="34" charset="0"/>
                <a:cs typeface="Tahoma" panose="020B0604030504040204" pitchFamily="34" charset="0"/>
              </a:rPr>
              <a:t> živil. Za diskontne trgovine je značilno predvsem, da imajo živila po ugodnih cenah in nekoliko v manjši meri široko ponudbo uvoženih živil.</a:t>
            </a:r>
          </a:p>
          <a:p>
            <a:pPr algn="just"/>
            <a:r>
              <a:rPr lang="sl-SI" sz="1200" dirty="0">
                <a:solidFill>
                  <a:schemeClr val="bg1"/>
                </a:solidFill>
                <a:latin typeface="Tahoma" panose="020B0604030504040204" pitchFamily="34" charset="0"/>
                <a:ea typeface="Tahoma" panose="020B0604030504040204" pitchFamily="34" charset="0"/>
                <a:cs typeface="Tahoma" panose="020B0604030504040204" pitchFamily="34" charset="0"/>
              </a:rPr>
              <a:t>Nakupu neposredno pri kmetu anketirani pripisujejo ponudbo najbolj kakovostnih živil, v visoki meri pa tudi široko ponudbo slovenskih in ekoloških živil ter ugodne cene.</a:t>
            </a:r>
          </a:p>
          <a:p>
            <a:pPr algn="just"/>
            <a:r>
              <a:rPr lang="sl-SI" sz="1200" dirty="0">
                <a:solidFill>
                  <a:schemeClr val="bg1"/>
                </a:solidFill>
                <a:latin typeface="Tahoma" panose="020B0604030504040204" pitchFamily="34" charset="0"/>
                <a:ea typeface="Tahoma" panose="020B0604030504040204" pitchFamily="34" charset="0"/>
                <a:cs typeface="Tahoma" panose="020B0604030504040204" pitchFamily="34" charset="0"/>
              </a:rPr>
              <a:t>Nakup na tržnici, v manjših specializiranih prodajalnah in preko spletnega naročila ima podobne lastnosti kot nakup neposredno pri kmetu z izjemo ugodnih cen.</a:t>
            </a:r>
            <a:endParaRPr lang="en-GB" sz="11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a:extLst>
              <a:ext uri="{FF2B5EF4-FFF2-40B4-BE49-F238E27FC236}">
                <a16:creationId xmlns:a16="http://schemas.microsoft.com/office/drawing/2014/main" id="{87FA2B6D-3408-4ED6-B617-55D8BEF5C0E2}"/>
              </a:ext>
            </a:extLst>
          </p:cNvPr>
          <p:cNvPicPr/>
          <p:nvPr>
            <p:extLst/>
          </p:nvPr>
        </p:nvPicPr>
        <p:blipFill>
          <a:blip r:embed="rId3"/>
          <a:stretch>
            <a:fillRect/>
          </a:stretch>
        </p:blipFill>
        <p:spPr>
          <a:xfrm>
            <a:off x="7558" y="2787337"/>
            <a:ext cx="3419475" cy="2609850"/>
          </a:xfrm>
          <a:prstGeom prst="rect">
            <a:avLst/>
          </a:prstGeom>
        </p:spPr>
      </p:pic>
      <p:pic>
        <p:nvPicPr>
          <p:cNvPr id="5" name="Picture 4">
            <a:extLst>
              <a:ext uri="{FF2B5EF4-FFF2-40B4-BE49-F238E27FC236}">
                <a16:creationId xmlns:a16="http://schemas.microsoft.com/office/drawing/2014/main" id="{AE83EA18-37EB-478C-929F-52B7BA270EBC}"/>
              </a:ext>
            </a:extLst>
          </p:cNvPr>
          <p:cNvPicPr/>
          <p:nvPr>
            <p:extLst/>
          </p:nvPr>
        </p:nvPicPr>
        <p:blipFill>
          <a:blip r:embed="rId4"/>
          <a:stretch>
            <a:fillRect/>
          </a:stretch>
        </p:blipFill>
        <p:spPr>
          <a:xfrm>
            <a:off x="3116528" y="2798880"/>
            <a:ext cx="1504950" cy="2609850"/>
          </a:xfrm>
          <a:prstGeom prst="rect">
            <a:avLst/>
          </a:prstGeom>
        </p:spPr>
      </p:pic>
      <p:pic>
        <p:nvPicPr>
          <p:cNvPr id="6" name="Picture 5">
            <a:extLst>
              <a:ext uri="{FF2B5EF4-FFF2-40B4-BE49-F238E27FC236}">
                <a16:creationId xmlns:a16="http://schemas.microsoft.com/office/drawing/2014/main" id="{8B214DF4-590A-4F12-B729-EEE1723AD1D8}"/>
              </a:ext>
            </a:extLst>
          </p:cNvPr>
          <p:cNvPicPr/>
          <p:nvPr>
            <p:extLst/>
          </p:nvPr>
        </p:nvPicPr>
        <p:blipFill>
          <a:blip r:embed="rId5"/>
          <a:stretch>
            <a:fillRect/>
          </a:stretch>
        </p:blipFill>
        <p:spPr>
          <a:xfrm>
            <a:off x="4670398" y="2798880"/>
            <a:ext cx="1504950" cy="2609850"/>
          </a:xfrm>
          <a:prstGeom prst="rect">
            <a:avLst/>
          </a:prstGeom>
        </p:spPr>
      </p:pic>
      <p:pic>
        <p:nvPicPr>
          <p:cNvPr id="12" name="Picture 11">
            <a:extLst>
              <a:ext uri="{FF2B5EF4-FFF2-40B4-BE49-F238E27FC236}">
                <a16:creationId xmlns:a16="http://schemas.microsoft.com/office/drawing/2014/main" id="{85DF7CCA-2C39-4036-A737-77F1FDB3DE6C}"/>
              </a:ext>
            </a:extLst>
          </p:cNvPr>
          <p:cNvPicPr/>
          <p:nvPr>
            <p:extLst/>
          </p:nvPr>
        </p:nvPicPr>
        <p:blipFill>
          <a:blip r:embed="rId6"/>
          <a:stretch>
            <a:fillRect/>
          </a:stretch>
        </p:blipFill>
        <p:spPr>
          <a:xfrm>
            <a:off x="6269530" y="2798880"/>
            <a:ext cx="1504950" cy="2609850"/>
          </a:xfrm>
          <a:prstGeom prst="rect">
            <a:avLst/>
          </a:prstGeom>
        </p:spPr>
      </p:pic>
      <p:pic>
        <p:nvPicPr>
          <p:cNvPr id="13" name="Picture 12">
            <a:extLst>
              <a:ext uri="{FF2B5EF4-FFF2-40B4-BE49-F238E27FC236}">
                <a16:creationId xmlns:a16="http://schemas.microsoft.com/office/drawing/2014/main" id="{E7C54E45-F564-4F2F-BB6C-8E688E87D9F2}"/>
              </a:ext>
            </a:extLst>
          </p:cNvPr>
          <p:cNvPicPr/>
          <p:nvPr>
            <p:extLst/>
          </p:nvPr>
        </p:nvPicPr>
        <p:blipFill>
          <a:blip r:embed="rId7"/>
          <a:stretch>
            <a:fillRect/>
          </a:stretch>
        </p:blipFill>
        <p:spPr>
          <a:xfrm>
            <a:off x="7818259" y="2798880"/>
            <a:ext cx="1504950" cy="2609850"/>
          </a:xfrm>
          <a:prstGeom prst="rect">
            <a:avLst/>
          </a:prstGeom>
        </p:spPr>
      </p:pic>
      <p:pic>
        <p:nvPicPr>
          <p:cNvPr id="16" name="Picture 15">
            <a:extLst>
              <a:ext uri="{FF2B5EF4-FFF2-40B4-BE49-F238E27FC236}">
                <a16:creationId xmlns:a16="http://schemas.microsoft.com/office/drawing/2014/main" id="{205BF894-1DED-48EF-9D64-C0EF9EFAE220}"/>
              </a:ext>
            </a:extLst>
          </p:cNvPr>
          <p:cNvPicPr/>
          <p:nvPr>
            <p:extLst/>
          </p:nvPr>
        </p:nvPicPr>
        <p:blipFill>
          <a:blip r:embed="rId8"/>
          <a:stretch>
            <a:fillRect/>
          </a:stretch>
        </p:blipFill>
        <p:spPr>
          <a:xfrm>
            <a:off x="9252794" y="2807269"/>
            <a:ext cx="1504950" cy="2609850"/>
          </a:xfrm>
          <a:prstGeom prst="rect">
            <a:avLst/>
          </a:prstGeom>
        </p:spPr>
      </p:pic>
      <p:pic>
        <p:nvPicPr>
          <p:cNvPr id="17" name="Picture 16">
            <a:extLst>
              <a:ext uri="{FF2B5EF4-FFF2-40B4-BE49-F238E27FC236}">
                <a16:creationId xmlns:a16="http://schemas.microsoft.com/office/drawing/2014/main" id="{6E40B116-0F33-43DB-858F-D4597E6862D6}"/>
              </a:ext>
            </a:extLst>
          </p:cNvPr>
          <p:cNvPicPr/>
          <p:nvPr>
            <p:extLst/>
          </p:nvPr>
        </p:nvPicPr>
        <p:blipFill>
          <a:blip r:embed="rId9"/>
          <a:stretch>
            <a:fillRect/>
          </a:stretch>
        </p:blipFill>
        <p:spPr>
          <a:xfrm>
            <a:off x="10671956" y="2803608"/>
            <a:ext cx="1504950" cy="2609850"/>
          </a:xfrm>
          <a:prstGeom prst="rect">
            <a:avLst/>
          </a:prstGeom>
        </p:spPr>
      </p:pic>
      <p:sp>
        <p:nvSpPr>
          <p:cNvPr id="40" name="Rectangle 39">
            <a:extLst>
              <a:ext uri="{FF2B5EF4-FFF2-40B4-BE49-F238E27FC236}">
                <a16:creationId xmlns:a16="http://schemas.microsoft.com/office/drawing/2014/main" id="{4AA542EA-1E39-48D3-A6F3-71B3C1A37834}"/>
              </a:ext>
            </a:extLst>
          </p:cNvPr>
          <p:cNvSpPr/>
          <p:nvPr/>
        </p:nvSpPr>
        <p:spPr>
          <a:xfrm>
            <a:off x="221270" y="6530353"/>
            <a:ext cx="4875053" cy="215444"/>
          </a:xfrm>
          <a:prstGeom prst="rect">
            <a:avLst/>
          </a:prstGeom>
        </p:spPr>
        <p:txBody>
          <a:bodyPr wrap="none">
            <a:spAutoFit/>
          </a:bodyPr>
          <a:lstStyle/>
          <a:p>
            <a:r>
              <a:rPr lang="sl-SI" sz="800" i="1" dirty="0">
                <a:latin typeface="Tahoma" panose="020B0604030504040204" pitchFamily="34" charset="0"/>
                <a:ea typeface="Tahoma" panose="020B0604030504040204" pitchFamily="34" charset="0"/>
                <a:cs typeface="Tahoma" panose="020B0604030504040204" pitchFamily="34" charset="0"/>
              </a:rPr>
              <a:t>Obarvane vrednosti... Pripisana lastnost je višja kot je delež izbire najpogostejše trgovine za nakup živil</a:t>
            </a:r>
          </a:p>
        </p:txBody>
      </p:sp>
    </p:spTree>
    <p:extLst>
      <p:ext uri="{BB962C8B-B14F-4D97-AF65-F5344CB8AC3E}">
        <p14:creationId xmlns:p14="http://schemas.microsoft.com/office/powerpoint/2010/main" val="26831931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PoljeZBesedilom 55">
            <a:extLst>
              <a:ext uri="{FF2B5EF4-FFF2-40B4-BE49-F238E27FC236}">
                <a16:creationId xmlns:a16="http://schemas.microsoft.com/office/drawing/2014/main" id="{B453EE7B-B1FD-410B-B6F4-AEDA030E4DDE}"/>
              </a:ext>
            </a:extLst>
          </p:cNvPr>
          <p:cNvSpPr txBox="1"/>
          <p:nvPr/>
        </p:nvSpPr>
        <p:spPr>
          <a:xfrm>
            <a:off x="227490" y="181910"/>
            <a:ext cx="11651953" cy="523220"/>
          </a:xfrm>
          <a:prstGeom prst="rect">
            <a:avLst/>
          </a:prstGeom>
          <a:noFill/>
        </p:spPr>
        <p:txBody>
          <a:bodyPr wrap="square" rtlCol="0">
            <a:spAutoFit/>
          </a:bodyPr>
          <a:lstStyle/>
          <a:p>
            <a:r>
              <a:rPr lang="sl-SI" sz="2800" b="1" dirty="0">
                <a:solidFill>
                  <a:srgbClr val="FAA61C"/>
                </a:solidFill>
                <a:latin typeface="Tahoma" panose="020B0604030504040204" pitchFamily="34" charset="0"/>
                <a:ea typeface="Tahoma" panose="020B0604030504040204" pitchFamily="34" charset="0"/>
                <a:cs typeface="Tahoma" panose="020B0604030504040204" pitchFamily="34" charset="0"/>
              </a:rPr>
              <a:t>DEKLARACIJE</a:t>
            </a:r>
            <a:endParaRPr lang="sl-SI" sz="2800" b="1" dirty="0">
              <a:latin typeface="Tahoma" panose="020B0604030504040204" pitchFamily="34" charset="0"/>
              <a:ea typeface="Tahoma" panose="020B0604030504040204" pitchFamily="34" charset="0"/>
              <a:cs typeface="Tahoma" panose="020B0604030504040204" pitchFamily="34" charset="0"/>
            </a:endParaRPr>
          </a:p>
        </p:txBody>
      </p:sp>
      <p:pic>
        <p:nvPicPr>
          <p:cNvPr id="43" name="Slika 11">
            <a:extLst>
              <a:ext uri="{FF2B5EF4-FFF2-40B4-BE49-F238E27FC236}">
                <a16:creationId xmlns:a16="http://schemas.microsoft.com/office/drawing/2014/main" id="{7AC418C5-184C-455B-8EF7-65AEC6AA33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21233" y="6572301"/>
            <a:ext cx="1058211" cy="225910"/>
          </a:xfrm>
          <a:prstGeom prst="rect">
            <a:avLst/>
          </a:prstGeom>
        </p:spPr>
      </p:pic>
      <p:sp>
        <p:nvSpPr>
          <p:cNvPr id="44" name="Označba mesta številke diapozitiva 1">
            <a:extLst>
              <a:ext uri="{FF2B5EF4-FFF2-40B4-BE49-F238E27FC236}">
                <a16:creationId xmlns:a16="http://schemas.microsoft.com/office/drawing/2014/main" id="{4CF4B4D2-0B71-4851-ABB2-41B8E951CB04}"/>
              </a:ext>
            </a:extLst>
          </p:cNvPr>
          <p:cNvSpPr>
            <a:spLocks noGrp="1"/>
          </p:cNvSpPr>
          <p:nvPr>
            <p:ph type="sldNum" sz="quarter" idx="12"/>
          </p:nvPr>
        </p:nvSpPr>
        <p:spPr>
          <a:xfrm>
            <a:off x="11818229" y="6492875"/>
            <a:ext cx="358677" cy="365125"/>
          </a:xfrm>
        </p:spPr>
        <p:txBody>
          <a:bodyPr/>
          <a:lstStyle/>
          <a:p>
            <a:fld id="{C64449EC-3553-4FFE-B6F3-FE4CC98C343D}" type="slidenum">
              <a:rPr lang="sl-SI" smtClean="0">
                <a:solidFill>
                  <a:schemeClr val="tx1">
                    <a:lumMod val="65000"/>
                    <a:lumOff val="35000"/>
                  </a:schemeClr>
                </a:solidFill>
              </a:rPr>
              <a:t>29</a:t>
            </a:fld>
            <a:endParaRPr lang="sl-SI" dirty="0">
              <a:solidFill>
                <a:schemeClr val="tx1">
                  <a:lumMod val="65000"/>
                  <a:lumOff val="35000"/>
                </a:schemeClr>
              </a:solidFill>
            </a:endParaRPr>
          </a:p>
        </p:txBody>
      </p:sp>
      <p:sp>
        <p:nvSpPr>
          <p:cNvPr id="14" name="Pravokotnik 6">
            <a:extLst>
              <a:ext uri="{FF2B5EF4-FFF2-40B4-BE49-F238E27FC236}">
                <a16:creationId xmlns:a16="http://schemas.microsoft.com/office/drawing/2014/main" id="{CE3624A9-AFEC-41EE-9377-6D45812DEBBA}"/>
              </a:ext>
            </a:extLst>
          </p:cNvPr>
          <p:cNvSpPr/>
          <p:nvPr/>
        </p:nvSpPr>
        <p:spPr>
          <a:xfrm>
            <a:off x="0" y="775506"/>
            <a:ext cx="12192000" cy="11539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Skupina 52">
            <a:extLst>
              <a:ext uri="{FF2B5EF4-FFF2-40B4-BE49-F238E27FC236}">
                <a16:creationId xmlns:a16="http://schemas.microsoft.com/office/drawing/2014/main" id="{B88CF0A2-A531-478E-B337-3C73E3FA1846}"/>
              </a:ext>
            </a:extLst>
          </p:cNvPr>
          <p:cNvGrpSpPr/>
          <p:nvPr/>
        </p:nvGrpSpPr>
        <p:grpSpPr>
          <a:xfrm>
            <a:off x="-1" y="784520"/>
            <a:ext cx="852671" cy="1144948"/>
            <a:chOff x="-1" y="784520"/>
            <a:chExt cx="852671" cy="881202"/>
          </a:xfrm>
        </p:grpSpPr>
        <p:sp>
          <p:nvSpPr>
            <p:cNvPr id="18" name="Pravokotnik 3">
              <a:extLst>
                <a:ext uri="{FF2B5EF4-FFF2-40B4-BE49-F238E27FC236}">
                  <a16:creationId xmlns:a16="http://schemas.microsoft.com/office/drawing/2014/main" id="{F326FBFD-050B-4539-B274-E19964BD0701}"/>
                </a:ext>
              </a:extLst>
            </p:cNvPr>
            <p:cNvSpPr/>
            <p:nvPr/>
          </p:nvSpPr>
          <p:spPr>
            <a:xfrm>
              <a:off x="0" y="1203874"/>
              <a:ext cx="852670" cy="461848"/>
            </a:xfrm>
            <a:custGeom>
              <a:avLst/>
              <a:gdLst>
                <a:gd name="connsiteX0" fmla="*/ 0 w 1111171"/>
                <a:gd name="connsiteY0" fmla="*/ 0 h 569707"/>
                <a:gd name="connsiteX1" fmla="*/ 1111171 w 1111171"/>
                <a:gd name="connsiteY1" fmla="*/ 0 h 569707"/>
                <a:gd name="connsiteX2" fmla="*/ 1111171 w 1111171"/>
                <a:gd name="connsiteY2" fmla="*/ 569707 h 569707"/>
                <a:gd name="connsiteX3" fmla="*/ 0 w 1111171"/>
                <a:gd name="connsiteY3" fmla="*/ 569707 h 569707"/>
                <a:gd name="connsiteX4" fmla="*/ 0 w 1111171"/>
                <a:gd name="connsiteY4" fmla="*/ 0 h 569707"/>
                <a:gd name="connsiteX0" fmla="*/ 0 w 1111171"/>
                <a:gd name="connsiteY0" fmla="*/ 0 h 569707"/>
                <a:gd name="connsiteX1" fmla="*/ 1111171 w 1111171"/>
                <a:gd name="connsiteY1" fmla="*/ 0 h 569707"/>
                <a:gd name="connsiteX2" fmla="*/ 682908 w 1111171"/>
                <a:gd name="connsiteY2" fmla="*/ 569707 h 569707"/>
                <a:gd name="connsiteX3" fmla="*/ 0 w 1111171"/>
                <a:gd name="connsiteY3" fmla="*/ 569707 h 569707"/>
                <a:gd name="connsiteX4" fmla="*/ 0 w 1111171"/>
                <a:gd name="connsiteY4" fmla="*/ 0 h 569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71" h="569707">
                  <a:moveTo>
                    <a:pt x="0" y="0"/>
                  </a:moveTo>
                  <a:lnTo>
                    <a:pt x="1111171" y="0"/>
                  </a:lnTo>
                  <a:lnTo>
                    <a:pt x="682908" y="569707"/>
                  </a:lnTo>
                  <a:lnTo>
                    <a:pt x="0" y="569707"/>
                  </a:lnTo>
                  <a:lnTo>
                    <a:pt x="0"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Enakokraki trikotnik 2">
              <a:extLst>
                <a:ext uri="{FF2B5EF4-FFF2-40B4-BE49-F238E27FC236}">
                  <a16:creationId xmlns:a16="http://schemas.microsoft.com/office/drawing/2014/main" id="{3AD178FC-4B65-48A3-8F44-C159A5C25D45}"/>
                </a:ext>
              </a:extLst>
            </p:cNvPr>
            <p:cNvSpPr/>
            <p:nvPr/>
          </p:nvSpPr>
          <p:spPr>
            <a:xfrm rot="5400000">
              <a:off x="-14267" y="798786"/>
              <a:ext cx="881202" cy="852670"/>
            </a:xfrm>
            <a:prstGeom prst="triangle">
              <a:avLst/>
            </a:prstGeom>
            <a:solidFill>
              <a:srgbClr val="FCA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PoljeZBesedilom 33">
            <a:extLst>
              <a:ext uri="{FF2B5EF4-FFF2-40B4-BE49-F238E27FC236}">
                <a16:creationId xmlns:a16="http://schemas.microsoft.com/office/drawing/2014/main" id="{8AF3158A-E0BA-4887-A034-297D993FAC4C}"/>
              </a:ext>
            </a:extLst>
          </p:cNvPr>
          <p:cNvSpPr txBox="1"/>
          <p:nvPr/>
        </p:nvSpPr>
        <p:spPr>
          <a:xfrm>
            <a:off x="852669" y="684237"/>
            <a:ext cx="11185533" cy="1344035"/>
          </a:xfrm>
          <a:prstGeom prst="rect">
            <a:avLst/>
          </a:prstGeom>
          <a:noFill/>
        </p:spPr>
        <p:txBody>
          <a:bodyPr wrap="square" rtlCol="0" anchor="ctr">
            <a:noAutofit/>
          </a:bodyPr>
          <a:lstStyle/>
          <a:p>
            <a:pPr algn="just"/>
            <a:r>
              <a:rPr lang="sl-SI" sz="1200" dirty="0">
                <a:solidFill>
                  <a:schemeClr val="bg1"/>
                </a:solidFill>
                <a:latin typeface="Tahoma" panose="020B0604030504040204" pitchFamily="34" charset="0"/>
                <a:ea typeface="Tahoma" panose="020B0604030504040204" pitchFamily="34" charset="0"/>
                <a:cs typeface="Tahoma" panose="020B0604030504040204" pitchFamily="34" charset="0"/>
              </a:rPr>
              <a:t>Večina anketiranih bere deklaracije na živilih – dobra desetina vedno, več kot polovica pa večinoma.</a:t>
            </a:r>
          </a:p>
          <a:p>
            <a:pPr algn="just"/>
            <a:r>
              <a:rPr lang="sl-SI" sz="1200" dirty="0">
                <a:solidFill>
                  <a:schemeClr val="bg1"/>
                </a:solidFill>
                <a:latin typeface="Tahoma" panose="020B0604030504040204" pitchFamily="34" charset="0"/>
                <a:ea typeface="Tahoma" panose="020B0604030504040204" pitchFamily="34" charset="0"/>
                <a:cs typeface="Tahoma" panose="020B0604030504040204" pitchFamily="34" charset="0"/>
              </a:rPr>
              <a:t>Na deklaracijah najpogosteje preverijo rok trajanja (83 %), poreklo (71 %) in sestavine (58 %).</a:t>
            </a:r>
          </a:p>
          <a:p>
            <a:pPr algn="just"/>
            <a:r>
              <a:rPr lang="sl-SI" sz="1200" dirty="0">
                <a:solidFill>
                  <a:schemeClr val="bg1"/>
                </a:solidFill>
                <a:latin typeface="Tahoma" panose="020B0604030504040204" pitchFamily="34" charset="0"/>
                <a:ea typeface="Tahoma" panose="020B0604030504040204" pitchFamily="34" charset="0"/>
                <a:cs typeface="Tahoma" panose="020B0604030504040204" pitchFamily="34" charset="0"/>
              </a:rPr>
              <a:t>Dobri dve tretjini anketiranih, ki berejo deklaracije, menita, da so na deklaracijah navedene vse potrebne informacije, ostala tretjina pa si v največji meri želi, da bi bile deklaracije bolj jasne (večja pisava, manj tujk...), z natančno sledljivostjo (konkretno država, ne samo napis EU).</a:t>
            </a:r>
            <a:endParaRPr lang="en-GB" sz="11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a:extLst>
              <a:ext uri="{FF2B5EF4-FFF2-40B4-BE49-F238E27FC236}">
                <a16:creationId xmlns:a16="http://schemas.microsoft.com/office/drawing/2014/main" id="{70769916-E2A4-4EC0-890B-37E98EE388A8}"/>
              </a:ext>
            </a:extLst>
          </p:cNvPr>
          <p:cNvPicPr/>
          <p:nvPr>
            <p:extLst/>
          </p:nvPr>
        </p:nvPicPr>
        <p:blipFill>
          <a:blip r:embed="rId3"/>
          <a:stretch>
            <a:fillRect/>
          </a:stretch>
        </p:blipFill>
        <p:spPr>
          <a:xfrm>
            <a:off x="852669" y="2721186"/>
            <a:ext cx="2447925" cy="2486025"/>
          </a:xfrm>
          <a:prstGeom prst="rect">
            <a:avLst/>
          </a:prstGeom>
        </p:spPr>
      </p:pic>
      <p:pic>
        <p:nvPicPr>
          <p:cNvPr id="3" name="Picture 2">
            <a:extLst>
              <a:ext uri="{FF2B5EF4-FFF2-40B4-BE49-F238E27FC236}">
                <a16:creationId xmlns:a16="http://schemas.microsoft.com/office/drawing/2014/main" id="{9D91EBE2-1FE6-4158-B47D-2980746B77D3}"/>
              </a:ext>
            </a:extLst>
          </p:cNvPr>
          <p:cNvPicPr/>
          <p:nvPr>
            <p:extLst/>
          </p:nvPr>
        </p:nvPicPr>
        <p:blipFill>
          <a:blip r:embed="rId4"/>
          <a:stretch>
            <a:fillRect/>
          </a:stretch>
        </p:blipFill>
        <p:spPr>
          <a:xfrm>
            <a:off x="4445423" y="2244276"/>
            <a:ext cx="3552825" cy="3895725"/>
          </a:xfrm>
          <a:prstGeom prst="rect">
            <a:avLst/>
          </a:prstGeom>
        </p:spPr>
      </p:pic>
      <p:sp>
        <p:nvSpPr>
          <p:cNvPr id="21" name="Rectangle 20">
            <a:extLst>
              <a:ext uri="{FF2B5EF4-FFF2-40B4-BE49-F238E27FC236}">
                <a16:creationId xmlns:a16="http://schemas.microsoft.com/office/drawing/2014/main" id="{B0361145-D35B-499E-BE39-AF03D31853AC}"/>
              </a:ext>
            </a:extLst>
          </p:cNvPr>
          <p:cNvSpPr/>
          <p:nvPr/>
        </p:nvSpPr>
        <p:spPr>
          <a:xfrm>
            <a:off x="8267163" y="3788234"/>
            <a:ext cx="3175261" cy="646331"/>
          </a:xfrm>
          <a:prstGeom prst="rect">
            <a:avLst/>
          </a:prstGeom>
        </p:spPr>
        <p:txBody>
          <a:bodyPr wrap="square">
            <a:spAutoFit/>
          </a:bodyPr>
          <a:lstStyle/>
          <a:p>
            <a:pPr algn="ctr"/>
            <a:r>
              <a:rPr lang="sl-SI" dirty="0">
                <a:latin typeface="Tahoma" panose="020B0604030504040204" pitchFamily="34" charset="0"/>
                <a:ea typeface="Tahoma" panose="020B0604030504040204" pitchFamily="34" charset="0"/>
                <a:cs typeface="Tahoma" panose="020B0604030504040204" pitchFamily="34" charset="0"/>
              </a:rPr>
              <a:t>67% na deklaracijah ne pogreša ničesar</a:t>
            </a:r>
            <a:endParaRPr lang="sl-SI" dirty="0"/>
          </a:p>
        </p:txBody>
      </p:sp>
      <p:sp>
        <p:nvSpPr>
          <p:cNvPr id="22" name="Rectangle 21">
            <a:extLst>
              <a:ext uri="{FF2B5EF4-FFF2-40B4-BE49-F238E27FC236}">
                <a16:creationId xmlns:a16="http://schemas.microsoft.com/office/drawing/2014/main" id="{0957326E-055B-440D-8AAC-3BDE686DDB11}"/>
              </a:ext>
            </a:extLst>
          </p:cNvPr>
          <p:cNvSpPr/>
          <p:nvPr/>
        </p:nvSpPr>
        <p:spPr>
          <a:xfrm>
            <a:off x="4519455" y="6119733"/>
            <a:ext cx="2597186" cy="215444"/>
          </a:xfrm>
          <a:prstGeom prst="rect">
            <a:avLst/>
          </a:prstGeom>
        </p:spPr>
        <p:txBody>
          <a:bodyPr wrap="none">
            <a:spAutoFit/>
          </a:bodyPr>
          <a:lstStyle/>
          <a:p>
            <a:r>
              <a:rPr lang="sl-SI" sz="800" i="1" dirty="0">
                <a:latin typeface="Tahoma" panose="020B0604030504040204" pitchFamily="34" charset="0"/>
                <a:ea typeface="Tahoma" panose="020B0604030504040204" pitchFamily="34" charset="0"/>
                <a:cs typeface="Tahoma" panose="020B0604030504040204" pitchFamily="34" charset="0"/>
              </a:rPr>
              <a:t>Anketirani, ki vsaj redko berejo deklaracije (N=1004)</a:t>
            </a:r>
          </a:p>
        </p:txBody>
      </p:sp>
    </p:spTree>
    <p:extLst>
      <p:ext uri="{BB962C8B-B14F-4D97-AF65-F5344CB8AC3E}">
        <p14:creationId xmlns:p14="http://schemas.microsoft.com/office/powerpoint/2010/main" val="3885094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lika 7" descr="Slika, ki vsebuje besede drevo, zunanje, oseba, hrana&#10;&#10;Opis je samodejno ustvarjen">
            <a:extLst>
              <a:ext uri="{FF2B5EF4-FFF2-40B4-BE49-F238E27FC236}">
                <a16:creationId xmlns:a16="http://schemas.microsoft.com/office/drawing/2014/main" id="{E75720D3-1767-4516-B34E-3A232E0D2906}"/>
              </a:ext>
            </a:extLst>
          </p:cNvPr>
          <p:cNvPicPr>
            <a:picLocks noChangeAspect="1"/>
          </p:cNvPicPr>
          <p:nvPr/>
        </p:nvPicPr>
        <p:blipFill rotWithShape="1">
          <a:blip r:embed="rId2" cstate="email">
            <a:grayscl/>
            <a:extLst>
              <a:ext uri="{28A0092B-C50C-407E-A947-70E740481C1C}">
                <a14:useLocalDpi xmlns:a14="http://schemas.microsoft.com/office/drawing/2010/main"/>
              </a:ext>
            </a:extLst>
          </a:blip>
          <a:srcRect t="27872" r="5432"/>
          <a:stretch/>
        </p:blipFill>
        <p:spPr>
          <a:xfrm>
            <a:off x="-16138" y="0"/>
            <a:ext cx="12192000" cy="6858000"/>
          </a:xfrm>
          <a:prstGeom prst="rect">
            <a:avLst/>
          </a:prstGeom>
        </p:spPr>
      </p:pic>
      <p:sp>
        <p:nvSpPr>
          <p:cNvPr id="7" name="Pravokotnik 6">
            <a:extLst>
              <a:ext uri="{FF2B5EF4-FFF2-40B4-BE49-F238E27FC236}">
                <a16:creationId xmlns:a16="http://schemas.microsoft.com/office/drawing/2014/main" id="{FB1D4839-CB03-4B7A-8D63-D3D103C46E7B}"/>
              </a:ext>
            </a:extLst>
          </p:cNvPr>
          <p:cNvSpPr/>
          <p:nvPr/>
        </p:nvSpPr>
        <p:spPr>
          <a:xfrm>
            <a:off x="-23584" y="2269860"/>
            <a:ext cx="12215584" cy="4588139"/>
          </a:xfrm>
          <a:prstGeom prst="rect">
            <a:avLst/>
          </a:prstGeom>
          <a:solidFill>
            <a:srgbClr val="FAA61C">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26" name="PoljeZBesedilom 5">
            <a:extLst>
              <a:ext uri="{FF2B5EF4-FFF2-40B4-BE49-F238E27FC236}">
                <a16:creationId xmlns:a16="http://schemas.microsoft.com/office/drawing/2014/main" id="{917A8F92-50C5-4DBF-8820-1C6AAB15F203}"/>
              </a:ext>
            </a:extLst>
          </p:cNvPr>
          <p:cNvSpPr txBox="1"/>
          <p:nvPr/>
        </p:nvSpPr>
        <p:spPr>
          <a:xfrm>
            <a:off x="264821" y="1020305"/>
            <a:ext cx="4382931" cy="1200329"/>
          </a:xfrm>
          <a:prstGeom prst="rect">
            <a:avLst/>
          </a:prstGeom>
          <a:noFill/>
        </p:spPr>
        <p:txBody>
          <a:bodyPr wrap="none" rtlCol="0">
            <a:spAutoFit/>
          </a:bodyPr>
          <a:lstStyle/>
          <a:p>
            <a:r>
              <a:rPr lang="sl-SI" sz="7200" b="1" dirty="0">
                <a:solidFill>
                  <a:srgbClr val="FAA61C"/>
                </a:solidFill>
                <a:latin typeface="Tahoma" panose="020B0604030504040204" pitchFamily="34" charset="0"/>
                <a:ea typeface="Tahoma" panose="020B0604030504040204" pitchFamily="34" charset="0"/>
                <a:cs typeface="Tahoma" panose="020B0604030504040204" pitchFamily="34" charset="0"/>
              </a:rPr>
              <a:t>VSEBINA</a:t>
            </a:r>
            <a:endParaRPr lang="en-GB" sz="7200" b="1" dirty="0">
              <a:solidFill>
                <a:srgbClr val="FAA61C"/>
              </a:solidFill>
              <a:latin typeface="Tahoma" panose="020B0604030504040204" pitchFamily="34" charset="0"/>
              <a:ea typeface="Tahoma" panose="020B0604030504040204" pitchFamily="34" charset="0"/>
              <a:cs typeface="Tahoma" panose="020B0604030504040204" pitchFamily="34" charset="0"/>
            </a:endParaRPr>
          </a:p>
        </p:txBody>
      </p:sp>
      <p:sp>
        <p:nvSpPr>
          <p:cNvPr id="33" name="PoljeZBesedilom 32">
            <a:extLst>
              <a:ext uri="{FF2B5EF4-FFF2-40B4-BE49-F238E27FC236}">
                <a16:creationId xmlns:a16="http://schemas.microsoft.com/office/drawing/2014/main" id="{B3EBB331-23CB-4111-B10E-C8D9F20F589F}"/>
              </a:ext>
            </a:extLst>
          </p:cNvPr>
          <p:cNvSpPr txBox="1"/>
          <p:nvPr/>
        </p:nvSpPr>
        <p:spPr>
          <a:xfrm>
            <a:off x="589573" y="2314034"/>
            <a:ext cx="575799" cy="461665"/>
          </a:xfrm>
          <a:prstGeom prst="rect">
            <a:avLst/>
          </a:prstGeom>
          <a:noFill/>
        </p:spPr>
        <p:txBody>
          <a:bodyPr wrap="none" rtlCol="0">
            <a:spAutoFit/>
          </a:bodyPr>
          <a:lstStyle/>
          <a:p>
            <a:pPr algn="r"/>
            <a:r>
              <a:rPr lang="sl-SI" sz="2400" b="1" dirty="0">
                <a:solidFill>
                  <a:schemeClr val="bg1"/>
                </a:solidFill>
                <a:latin typeface="Tahoma" panose="020B0604030504040204" pitchFamily="34" charset="0"/>
                <a:ea typeface="Tahoma" panose="020B0604030504040204" pitchFamily="34" charset="0"/>
                <a:cs typeface="Tahoma" panose="020B0604030504040204" pitchFamily="34" charset="0"/>
              </a:rPr>
              <a:t>01</a:t>
            </a:r>
          </a:p>
        </p:txBody>
      </p:sp>
      <p:sp>
        <p:nvSpPr>
          <p:cNvPr id="39" name="PoljeZBesedilom 38">
            <a:extLst>
              <a:ext uri="{FF2B5EF4-FFF2-40B4-BE49-F238E27FC236}">
                <a16:creationId xmlns:a16="http://schemas.microsoft.com/office/drawing/2014/main" id="{B6B00279-874F-4A4D-9CAB-B4ED03B3530B}"/>
              </a:ext>
            </a:extLst>
          </p:cNvPr>
          <p:cNvSpPr txBox="1"/>
          <p:nvPr/>
        </p:nvSpPr>
        <p:spPr>
          <a:xfrm>
            <a:off x="589573" y="2762680"/>
            <a:ext cx="575799" cy="461665"/>
          </a:xfrm>
          <a:prstGeom prst="rect">
            <a:avLst/>
          </a:prstGeom>
          <a:noFill/>
        </p:spPr>
        <p:txBody>
          <a:bodyPr wrap="none" rtlCol="0">
            <a:spAutoFit/>
          </a:bodyPr>
          <a:lstStyle/>
          <a:p>
            <a:pPr algn="r"/>
            <a:r>
              <a:rPr lang="sl-SI" sz="2400" b="1" dirty="0">
                <a:solidFill>
                  <a:schemeClr val="bg1"/>
                </a:solidFill>
                <a:latin typeface="Tahoma" panose="020B0604030504040204" pitchFamily="34" charset="0"/>
                <a:ea typeface="Tahoma" panose="020B0604030504040204" pitchFamily="34" charset="0"/>
                <a:cs typeface="Tahoma" panose="020B0604030504040204" pitchFamily="34" charset="0"/>
              </a:rPr>
              <a:t>02</a:t>
            </a:r>
          </a:p>
        </p:txBody>
      </p:sp>
      <p:sp>
        <p:nvSpPr>
          <p:cNvPr id="40" name="PoljeZBesedilom 39">
            <a:extLst>
              <a:ext uri="{FF2B5EF4-FFF2-40B4-BE49-F238E27FC236}">
                <a16:creationId xmlns:a16="http://schemas.microsoft.com/office/drawing/2014/main" id="{EA052D83-6204-449E-AF00-F05AA8FE9F76}"/>
              </a:ext>
            </a:extLst>
          </p:cNvPr>
          <p:cNvSpPr txBox="1"/>
          <p:nvPr/>
        </p:nvSpPr>
        <p:spPr>
          <a:xfrm>
            <a:off x="589573" y="3211326"/>
            <a:ext cx="575799" cy="461665"/>
          </a:xfrm>
          <a:prstGeom prst="rect">
            <a:avLst/>
          </a:prstGeom>
          <a:noFill/>
        </p:spPr>
        <p:txBody>
          <a:bodyPr wrap="none" rtlCol="0">
            <a:spAutoFit/>
          </a:bodyPr>
          <a:lstStyle/>
          <a:p>
            <a:pPr algn="r"/>
            <a:r>
              <a:rPr lang="sl-SI" sz="2400" b="1" dirty="0">
                <a:solidFill>
                  <a:schemeClr val="bg1"/>
                </a:solidFill>
                <a:latin typeface="Tahoma" panose="020B0604030504040204" pitchFamily="34" charset="0"/>
                <a:ea typeface="Tahoma" panose="020B0604030504040204" pitchFamily="34" charset="0"/>
                <a:cs typeface="Tahoma" panose="020B0604030504040204" pitchFamily="34" charset="0"/>
              </a:rPr>
              <a:t>03</a:t>
            </a:r>
          </a:p>
        </p:txBody>
      </p:sp>
      <p:sp>
        <p:nvSpPr>
          <p:cNvPr id="41" name="PoljeZBesedilom 40">
            <a:extLst>
              <a:ext uri="{FF2B5EF4-FFF2-40B4-BE49-F238E27FC236}">
                <a16:creationId xmlns:a16="http://schemas.microsoft.com/office/drawing/2014/main" id="{D891309E-BA66-45B0-92E6-F4BC75C9955B}"/>
              </a:ext>
            </a:extLst>
          </p:cNvPr>
          <p:cNvSpPr txBox="1"/>
          <p:nvPr/>
        </p:nvSpPr>
        <p:spPr>
          <a:xfrm>
            <a:off x="589573" y="3685610"/>
            <a:ext cx="575799" cy="461665"/>
          </a:xfrm>
          <a:prstGeom prst="rect">
            <a:avLst/>
          </a:prstGeom>
          <a:noFill/>
        </p:spPr>
        <p:txBody>
          <a:bodyPr wrap="none" rtlCol="0">
            <a:spAutoFit/>
          </a:bodyPr>
          <a:lstStyle/>
          <a:p>
            <a:r>
              <a:rPr lang="sl-SI" sz="2400" b="1" dirty="0">
                <a:solidFill>
                  <a:schemeClr val="bg1"/>
                </a:solidFill>
                <a:latin typeface="Tahoma" panose="020B0604030504040204" pitchFamily="34" charset="0"/>
                <a:ea typeface="Tahoma" panose="020B0604030504040204" pitchFamily="34" charset="0"/>
                <a:cs typeface="Tahoma" panose="020B0604030504040204" pitchFamily="34" charset="0"/>
              </a:rPr>
              <a:t>04</a:t>
            </a:r>
          </a:p>
        </p:txBody>
      </p:sp>
      <p:sp>
        <p:nvSpPr>
          <p:cNvPr id="42" name="PoljeZBesedilom 41">
            <a:extLst>
              <a:ext uri="{FF2B5EF4-FFF2-40B4-BE49-F238E27FC236}">
                <a16:creationId xmlns:a16="http://schemas.microsoft.com/office/drawing/2014/main" id="{25F77FAC-A4AA-4F4F-ADB7-AFA9737CA4E6}"/>
              </a:ext>
            </a:extLst>
          </p:cNvPr>
          <p:cNvSpPr txBox="1"/>
          <p:nvPr/>
        </p:nvSpPr>
        <p:spPr>
          <a:xfrm>
            <a:off x="589573" y="4125708"/>
            <a:ext cx="575799" cy="461665"/>
          </a:xfrm>
          <a:prstGeom prst="rect">
            <a:avLst/>
          </a:prstGeom>
          <a:noFill/>
        </p:spPr>
        <p:txBody>
          <a:bodyPr wrap="none" rtlCol="0">
            <a:spAutoFit/>
          </a:bodyPr>
          <a:lstStyle/>
          <a:p>
            <a:pPr algn="r"/>
            <a:r>
              <a:rPr lang="sl-SI" sz="2400" b="1" dirty="0">
                <a:solidFill>
                  <a:schemeClr val="bg1"/>
                </a:solidFill>
                <a:latin typeface="Tahoma" panose="020B0604030504040204" pitchFamily="34" charset="0"/>
                <a:ea typeface="Tahoma" panose="020B0604030504040204" pitchFamily="34" charset="0"/>
                <a:cs typeface="Tahoma" panose="020B0604030504040204" pitchFamily="34" charset="0"/>
              </a:rPr>
              <a:t>05</a:t>
            </a:r>
          </a:p>
        </p:txBody>
      </p:sp>
      <p:sp>
        <p:nvSpPr>
          <p:cNvPr id="43" name="PoljeZBesedilom 42">
            <a:extLst>
              <a:ext uri="{FF2B5EF4-FFF2-40B4-BE49-F238E27FC236}">
                <a16:creationId xmlns:a16="http://schemas.microsoft.com/office/drawing/2014/main" id="{88E22272-A1E8-423F-9FA6-89376209287D}"/>
              </a:ext>
            </a:extLst>
          </p:cNvPr>
          <p:cNvSpPr txBox="1"/>
          <p:nvPr/>
        </p:nvSpPr>
        <p:spPr>
          <a:xfrm>
            <a:off x="589573" y="4548720"/>
            <a:ext cx="575799" cy="461665"/>
          </a:xfrm>
          <a:prstGeom prst="rect">
            <a:avLst/>
          </a:prstGeom>
          <a:noFill/>
        </p:spPr>
        <p:txBody>
          <a:bodyPr wrap="none" rtlCol="0">
            <a:spAutoFit/>
          </a:bodyPr>
          <a:lstStyle/>
          <a:p>
            <a:pPr algn="r"/>
            <a:r>
              <a:rPr lang="sl-SI" sz="2400" b="1" dirty="0">
                <a:solidFill>
                  <a:schemeClr val="bg1"/>
                </a:solidFill>
                <a:latin typeface="Tahoma" panose="020B0604030504040204" pitchFamily="34" charset="0"/>
                <a:ea typeface="Tahoma" panose="020B0604030504040204" pitchFamily="34" charset="0"/>
                <a:cs typeface="Tahoma" panose="020B0604030504040204" pitchFamily="34" charset="0"/>
              </a:rPr>
              <a:t>06</a:t>
            </a:r>
          </a:p>
        </p:txBody>
      </p:sp>
      <p:sp>
        <p:nvSpPr>
          <p:cNvPr id="44" name="PoljeZBesedilom 43">
            <a:extLst>
              <a:ext uri="{FF2B5EF4-FFF2-40B4-BE49-F238E27FC236}">
                <a16:creationId xmlns:a16="http://schemas.microsoft.com/office/drawing/2014/main" id="{01CEDAFE-567B-4DEB-9025-7F672840F5C4}"/>
              </a:ext>
            </a:extLst>
          </p:cNvPr>
          <p:cNvSpPr txBox="1"/>
          <p:nvPr/>
        </p:nvSpPr>
        <p:spPr>
          <a:xfrm>
            <a:off x="589573" y="4980276"/>
            <a:ext cx="575799" cy="461665"/>
          </a:xfrm>
          <a:prstGeom prst="rect">
            <a:avLst/>
          </a:prstGeom>
          <a:noFill/>
        </p:spPr>
        <p:txBody>
          <a:bodyPr wrap="none" rtlCol="0">
            <a:spAutoFit/>
          </a:bodyPr>
          <a:lstStyle/>
          <a:p>
            <a:pPr algn="r"/>
            <a:r>
              <a:rPr lang="sl-SI" sz="2400" b="1" dirty="0">
                <a:solidFill>
                  <a:schemeClr val="bg1"/>
                </a:solidFill>
                <a:latin typeface="Tahoma" panose="020B0604030504040204" pitchFamily="34" charset="0"/>
                <a:ea typeface="Tahoma" panose="020B0604030504040204" pitchFamily="34" charset="0"/>
                <a:cs typeface="Tahoma" panose="020B0604030504040204" pitchFamily="34" charset="0"/>
              </a:rPr>
              <a:t>07</a:t>
            </a:r>
          </a:p>
        </p:txBody>
      </p:sp>
      <p:sp>
        <p:nvSpPr>
          <p:cNvPr id="46" name="PoljeZBesedilom 5">
            <a:extLst>
              <a:ext uri="{FF2B5EF4-FFF2-40B4-BE49-F238E27FC236}">
                <a16:creationId xmlns:a16="http://schemas.microsoft.com/office/drawing/2014/main" id="{5C882D7A-D8A3-41E4-B2D8-799505F32C86}"/>
              </a:ext>
            </a:extLst>
          </p:cNvPr>
          <p:cNvSpPr txBox="1"/>
          <p:nvPr/>
        </p:nvSpPr>
        <p:spPr>
          <a:xfrm>
            <a:off x="1213189" y="2287255"/>
            <a:ext cx="3320125" cy="523220"/>
          </a:xfrm>
          <a:prstGeom prst="rect">
            <a:avLst/>
          </a:prstGeom>
          <a:noFill/>
        </p:spPr>
        <p:txBody>
          <a:bodyPr wrap="square" rtlCol="0">
            <a:spAutoFit/>
          </a:bodyPr>
          <a:lstStyle/>
          <a:p>
            <a:r>
              <a:rPr lang="sl-SI" sz="1400" b="1" dirty="0">
                <a:solidFill>
                  <a:schemeClr val="bg1"/>
                </a:solidFill>
                <a:latin typeface="Tahoma" panose="020B0604030504040204" pitchFamily="34" charset="0"/>
                <a:ea typeface="Tahoma" panose="020B0604030504040204" pitchFamily="34" charset="0"/>
                <a:cs typeface="Tahoma" panose="020B0604030504040204" pitchFamily="34" charset="0"/>
              </a:rPr>
              <a:t>CILJI RAZISKAVE IN UPORABLJENA METODOLOGIJA</a:t>
            </a:r>
          </a:p>
        </p:txBody>
      </p:sp>
      <p:sp>
        <p:nvSpPr>
          <p:cNvPr id="47" name="PoljeZBesedilom 5">
            <a:extLst>
              <a:ext uri="{FF2B5EF4-FFF2-40B4-BE49-F238E27FC236}">
                <a16:creationId xmlns:a16="http://schemas.microsoft.com/office/drawing/2014/main" id="{7B6D8733-5F2E-4F61-B581-E4A6885820C7}"/>
              </a:ext>
            </a:extLst>
          </p:cNvPr>
          <p:cNvSpPr txBox="1"/>
          <p:nvPr/>
        </p:nvSpPr>
        <p:spPr>
          <a:xfrm>
            <a:off x="1213189" y="2815841"/>
            <a:ext cx="3320125" cy="307777"/>
          </a:xfrm>
          <a:prstGeom prst="rect">
            <a:avLst/>
          </a:prstGeom>
          <a:noFill/>
        </p:spPr>
        <p:txBody>
          <a:bodyPr wrap="square" rtlCol="0">
            <a:spAutoFit/>
          </a:bodyPr>
          <a:lstStyle/>
          <a:p>
            <a:r>
              <a:rPr lang="sl-SI" sz="1400" b="1" dirty="0">
                <a:solidFill>
                  <a:schemeClr val="bg1"/>
                </a:solidFill>
                <a:latin typeface="Tahoma" panose="020B0604030504040204" pitchFamily="34" charset="0"/>
                <a:ea typeface="Tahoma" panose="020B0604030504040204" pitchFamily="34" charset="0"/>
                <a:cs typeface="Tahoma" panose="020B0604030504040204" pitchFamily="34" charset="0"/>
              </a:rPr>
              <a:t>KLJUČNE UGOTOVITVE</a:t>
            </a:r>
          </a:p>
        </p:txBody>
      </p:sp>
      <p:sp>
        <p:nvSpPr>
          <p:cNvPr id="48" name="PoljeZBesedilom 5">
            <a:extLst>
              <a:ext uri="{FF2B5EF4-FFF2-40B4-BE49-F238E27FC236}">
                <a16:creationId xmlns:a16="http://schemas.microsoft.com/office/drawing/2014/main" id="{227C26C9-E596-4BE8-B8E3-3BE61DB12CE4}"/>
              </a:ext>
            </a:extLst>
          </p:cNvPr>
          <p:cNvSpPr txBox="1"/>
          <p:nvPr/>
        </p:nvSpPr>
        <p:spPr>
          <a:xfrm>
            <a:off x="1213189" y="3132019"/>
            <a:ext cx="3218066" cy="523220"/>
          </a:xfrm>
          <a:prstGeom prst="rect">
            <a:avLst/>
          </a:prstGeom>
          <a:noFill/>
        </p:spPr>
        <p:txBody>
          <a:bodyPr wrap="square" rtlCol="0">
            <a:spAutoFit/>
          </a:bodyPr>
          <a:lstStyle/>
          <a:p>
            <a:r>
              <a:rPr lang="sl-SI" sz="1400" b="1" dirty="0">
                <a:solidFill>
                  <a:schemeClr val="bg1"/>
                </a:solidFill>
                <a:latin typeface="Tahoma" panose="020B0604030504040204" pitchFamily="34" charset="0"/>
                <a:ea typeface="Tahoma" panose="020B0604030504040204" pitchFamily="34" charset="0"/>
                <a:cs typeface="Tahoma" panose="020B0604030504040204" pitchFamily="34" charset="0"/>
              </a:rPr>
              <a:t>METODA MAKSIMALNIH RAZLIK IN CONJOINT EKSPERIMENT</a:t>
            </a:r>
          </a:p>
        </p:txBody>
      </p:sp>
      <p:sp>
        <p:nvSpPr>
          <p:cNvPr id="49" name="PoljeZBesedilom 5">
            <a:extLst>
              <a:ext uri="{FF2B5EF4-FFF2-40B4-BE49-F238E27FC236}">
                <a16:creationId xmlns:a16="http://schemas.microsoft.com/office/drawing/2014/main" id="{6D6B1961-24D7-4448-9AD4-FBAEFFBADFD8}"/>
              </a:ext>
            </a:extLst>
          </p:cNvPr>
          <p:cNvSpPr txBox="1"/>
          <p:nvPr/>
        </p:nvSpPr>
        <p:spPr>
          <a:xfrm>
            <a:off x="1213189" y="3760436"/>
            <a:ext cx="2486197" cy="307777"/>
          </a:xfrm>
          <a:prstGeom prst="rect">
            <a:avLst/>
          </a:prstGeom>
          <a:noFill/>
        </p:spPr>
        <p:txBody>
          <a:bodyPr wrap="square" rtlCol="0">
            <a:spAutoFit/>
          </a:bodyPr>
          <a:lstStyle/>
          <a:p>
            <a:r>
              <a:rPr lang="pl-PL" sz="1400" b="1" dirty="0">
                <a:solidFill>
                  <a:schemeClr val="bg1"/>
                </a:solidFill>
                <a:latin typeface="Tahoma" panose="020B0604030504040204" pitchFamily="34" charset="0"/>
                <a:ea typeface="Tahoma" panose="020B0604030504040204" pitchFamily="34" charset="0"/>
                <a:cs typeface="Tahoma" panose="020B0604030504040204" pitchFamily="34" charset="0"/>
              </a:rPr>
              <a:t>VZOREC</a:t>
            </a:r>
          </a:p>
        </p:txBody>
      </p:sp>
      <p:sp>
        <p:nvSpPr>
          <p:cNvPr id="50" name="PoljeZBesedilom 5">
            <a:extLst>
              <a:ext uri="{FF2B5EF4-FFF2-40B4-BE49-F238E27FC236}">
                <a16:creationId xmlns:a16="http://schemas.microsoft.com/office/drawing/2014/main" id="{200E708C-A827-478B-87A0-DEB82CBE07A4}"/>
              </a:ext>
            </a:extLst>
          </p:cNvPr>
          <p:cNvSpPr txBox="1"/>
          <p:nvPr/>
        </p:nvSpPr>
        <p:spPr>
          <a:xfrm>
            <a:off x="1213189" y="4183868"/>
            <a:ext cx="3320125" cy="307777"/>
          </a:xfrm>
          <a:prstGeom prst="rect">
            <a:avLst/>
          </a:prstGeom>
          <a:noFill/>
        </p:spPr>
        <p:txBody>
          <a:bodyPr wrap="square" rtlCol="0">
            <a:spAutoFit/>
          </a:bodyPr>
          <a:lstStyle/>
          <a:p>
            <a:r>
              <a:rPr lang="sl-SI" sz="1400" b="1" dirty="0">
                <a:solidFill>
                  <a:schemeClr val="bg1"/>
                </a:solidFill>
                <a:latin typeface="Tahoma" panose="020B0604030504040204" pitchFamily="34" charset="0"/>
                <a:ea typeface="Tahoma" panose="020B0604030504040204" pitchFamily="34" charset="0"/>
                <a:cs typeface="Tahoma" panose="020B0604030504040204" pitchFamily="34" charset="0"/>
              </a:rPr>
              <a:t>ODNOS DO HRANE</a:t>
            </a:r>
          </a:p>
        </p:txBody>
      </p:sp>
      <p:sp>
        <p:nvSpPr>
          <p:cNvPr id="51" name="PoljeZBesedilom 5">
            <a:extLst>
              <a:ext uri="{FF2B5EF4-FFF2-40B4-BE49-F238E27FC236}">
                <a16:creationId xmlns:a16="http://schemas.microsoft.com/office/drawing/2014/main" id="{6F9838BB-8FE7-4A4D-84A3-851B467025F3}"/>
              </a:ext>
            </a:extLst>
          </p:cNvPr>
          <p:cNvSpPr txBox="1"/>
          <p:nvPr/>
        </p:nvSpPr>
        <p:spPr>
          <a:xfrm>
            <a:off x="1213189" y="4605150"/>
            <a:ext cx="2425737" cy="307777"/>
          </a:xfrm>
          <a:prstGeom prst="rect">
            <a:avLst/>
          </a:prstGeom>
          <a:noFill/>
        </p:spPr>
        <p:txBody>
          <a:bodyPr wrap="square" rtlCol="0">
            <a:spAutoFit/>
          </a:bodyPr>
          <a:lstStyle/>
          <a:p>
            <a:r>
              <a:rPr lang="sl-SI" sz="1400" b="1" dirty="0">
                <a:solidFill>
                  <a:schemeClr val="bg1"/>
                </a:solidFill>
                <a:latin typeface="Tahoma" panose="020B0604030504040204" pitchFamily="34" charset="0"/>
                <a:ea typeface="Tahoma" panose="020B0604030504040204" pitchFamily="34" charset="0"/>
                <a:cs typeface="Tahoma" panose="020B0604030504040204" pitchFamily="34" charset="0"/>
              </a:rPr>
              <a:t>NAKUP ŽIVIL</a:t>
            </a:r>
          </a:p>
        </p:txBody>
      </p:sp>
      <p:sp>
        <p:nvSpPr>
          <p:cNvPr id="52" name="PoljeZBesedilom 5">
            <a:extLst>
              <a:ext uri="{FF2B5EF4-FFF2-40B4-BE49-F238E27FC236}">
                <a16:creationId xmlns:a16="http://schemas.microsoft.com/office/drawing/2014/main" id="{CFF7253F-F106-4F4C-AA71-1A509B357632}"/>
              </a:ext>
            </a:extLst>
          </p:cNvPr>
          <p:cNvSpPr txBox="1"/>
          <p:nvPr/>
        </p:nvSpPr>
        <p:spPr>
          <a:xfrm>
            <a:off x="1213188" y="5078997"/>
            <a:ext cx="3598093" cy="307777"/>
          </a:xfrm>
          <a:prstGeom prst="rect">
            <a:avLst/>
          </a:prstGeom>
          <a:noFill/>
        </p:spPr>
        <p:txBody>
          <a:bodyPr wrap="square" rtlCol="0">
            <a:spAutoFit/>
          </a:bodyPr>
          <a:lstStyle/>
          <a:p>
            <a:r>
              <a:rPr lang="sl-SI" sz="1400" b="1" dirty="0">
                <a:solidFill>
                  <a:schemeClr val="bg1"/>
                </a:solidFill>
                <a:latin typeface="Tahoma" panose="020B0604030504040204" pitchFamily="34" charset="0"/>
                <a:ea typeface="Tahoma" panose="020B0604030504040204" pitchFamily="34" charset="0"/>
                <a:cs typeface="Tahoma" panose="020B0604030504040204" pitchFamily="34" charset="0"/>
              </a:rPr>
              <a:t>INFORMIRANJE EKOLOŠKIH ŽIVILIH</a:t>
            </a:r>
          </a:p>
        </p:txBody>
      </p:sp>
      <p:pic>
        <p:nvPicPr>
          <p:cNvPr id="16" name="Slika 15">
            <a:extLst>
              <a:ext uri="{FF2B5EF4-FFF2-40B4-BE49-F238E27FC236}">
                <a16:creationId xmlns:a16="http://schemas.microsoft.com/office/drawing/2014/main" id="{BDB77EED-E42A-489E-A141-1181AB8F037D}"/>
              </a:ext>
            </a:extLst>
          </p:cNvPr>
          <p:cNvPicPr>
            <a:picLocks noChangeAspect="1"/>
          </p:cNvPicPr>
          <p:nvPr/>
        </p:nvPicPr>
        <p:blipFill>
          <a:blip r:embed="rId3"/>
          <a:stretch>
            <a:fillRect/>
          </a:stretch>
        </p:blipFill>
        <p:spPr>
          <a:xfrm>
            <a:off x="-18737" y="6096"/>
            <a:ext cx="12192000" cy="6845807"/>
          </a:xfrm>
          <a:prstGeom prst="rect">
            <a:avLst/>
          </a:prstGeom>
        </p:spPr>
      </p:pic>
      <p:sp>
        <p:nvSpPr>
          <p:cNvPr id="24" name="PoljeZBesedilom 43">
            <a:extLst>
              <a:ext uri="{FF2B5EF4-FFF2-40B4-BE49-F238E27FC236}">
                <a16:creationId xmlns:a16="http://schemas.microsoft.com/office/drawing/2014/main" id="{6FA17768-9E3B-4BD1-9E39-E84CD42A3999}"/>
              </a:ext>
            </a:extLst>
          </p:cNvPr>
          <p:cNvSpPr txBox="1"/>
          <p:nvPr/>
        </p:nvSpPr>
        <p:spPr>
          <a:xfrm>
            <a:off x="588145" y="5465959"/>
            <a:ext cx="575799" cy="461665"/>
          </a:xfrm>
          <a:prstGeom prst="rect">
            <a:avLst/>
          </a:prstGeom>
          <a:noFill/>
        </p:spPr>
        <p:txBody>
          <a:bodyPr wrap="none" rtlCol="0">
            <a:spAutoFit/>
          </a:bodyPr>
          <a:lstStyle/>
          <a:p>
            <a:pPr algn="r"/>
            <a:r>
              <a:rPr lang="sl-SI" sz="2400" b="1" dirty="0">
                <a:solidFill>
                  <a:schemeClr val="bg1"/>
                </a:solidFill>
                <a:latin typeface="Tahoma" panose="020B0604030504040204" pitchFamily="34" charset="0"/>
                <a:ea typeface="Tahoma" panose="020B0604030504040204" pitchFamily="34" charset="0"/>
                <a:cs typeface="Tahoma" panose="020B0604030504040204" pitchFamily="34" charset="0"/>
              </a:rPr>
              <a:t>08</a:t>
            </a:r>
          </a:p>
        </p:txBody>
      </p:sp>
      <p:sp>
        <p:nvSpPr>
          <p:cNvPr id="25" name="PoljeZBesedilom 5">
            <a:extLst>
              <a:ext uri="{FF2B5EF4-FFF2-40B4-BE49-F238E27FC236}">
                <a16:creationId xmlns:a16="http://schemas.microsoft.com/office/drawing/2014/main" id="{DD413067-9427-4C44-8AD1-0B2E2BA22096}"/>
              </a:ext>
            </a:extLst>
          </p:cNvPr>
          <p:cNvSpPr txBox="1"/>
          <p:nvPr/>
        </p:nvSpPr>
        <p:spPr>
          <a:xfrm>
            <a:off x="1211761" y="5445036"/>
            <a:ext cx="2254288" cy="523220"/>
          </a:xfrm>
          <a:prstGeom prst="rect">
            <a:avLst/>
          </a:prstGeom>
          <a:noFill/>
        </p:spPr>
        <p:txBody>
          <a:bodyPr wrap="square" rtlCol="0">
            <a:spAutoFit/>
          </a:bodyPr>
          <a:lstStyle/>
          <a:p>
            <a:r>
              <a:rPr lang="sl-SI" sz="1400" b="1" dirty="0">
                <a:solidFill>
                  <a:schemeClr val="bg1"/>
                </a:solidFill>
                <a:latin typeface="Tahoma" panose="020B0604030504040204" pitchFamily="34" charset="0"/>
                <a:ea typeface="Tahoma" panose="020B0604030504040204" pitchFamily="34" charset="0"/>
                <a:cs typeface="Tahoma" panose="020B0604030504040204" pitchFamily="34" charset="0"/>
              </a:rPr>
              <a:t>PERCEPCIJA EKOLOŠKIH ŽIVIL</a:t>
            </a:r>
          </a:p>
        </p:txBody>
      </p:sp>
      <p:sp>
        <p:nvSpPr>
          <p:cNvPr id="27" name="PoljeZBesedilom 43">
            <a:extLst>
              <a:ext uri="{FF2B5EF4-FFF2-40B4-BE49-F238E27FC236}">
                <a16:creationId xmlns:a16="http://schemas.microsoft.com/office/drawing/2014/main" id="{7018EEC3-9665-4D83-A63B-09EE7B2ECC7C}"/>
              </a:ext>
            </a:extLst>
          </p:cNvPr>
          <p:cNvSpPr txBox="1"/>
          <p:nvPr/>
        </p:nvSpPr>
        <p:spPr>
          <a:xfrm>
            <a:off x="586719" y="5960190"/>
            <a:ext cx="575799" cy="461665"/>
          </a:xfrm>
          <a:prstGeom prst="rect">
            <a:avLst/>
          </a:prstGeom>
          <a:noFill/>
        </p:spPr>
        <p:txBody>
          <a:bodyPr wrap="none" rtlCol="0">
            <a:spAutoFit/>
          </a:bodyPr>
          <a:lstStyle/>
          <a:p>
            <a:pPr algn="r"/>
            <a:r>
              <a:rPr lang="sl-SI" sz="2400" b="1" dirty="0">
                <a:solidFill>
                  <a:schemeClr val="bg1"/>
                </a:solidFill>
                <a:latin typeface="Tahoma" panose="020B0604030504040204" pitchFamily="34" charset="0"/>
                <a:ea typeface="Tahoma" panose="020B0604030504040204" pitchFamily="34" charset="0"/>
                <a:cs typeface="Tahoma" panose="020B0604030504040204" pitchFamily="34" charset="0"/>
              </a:rPr>
              <a:t>09</a:t>
            </a:r>
          </a:p>
        </p:txBody>
      </p:sp>
      <p:sp>
        <p:nvSpPr>
          <p:cNvPr id="28" name="PoljeZBesedilom 5">
            <a:extLst>
              <a:ext uri="{FF2B5EF4-FFF2-40B4-BE49-F238E27FC236}">
                <a16:creationId xmlns:a16="http://schemas.microsoft.com/office/drawing/2014/main" id="{4B2038B8-4A33-4CEC-BC08-C8FB6BC9B231}"/>
              </a:ext>
            </a:extLst>
          </p:cNvPr>
          <p:cNvSpPr txBox="1"/>
          <p:nvPr/>
        </p:nvSpPr>
        <p:spPr>
          <a:xfrm>
            <a:off x="1210334" y="5939267"/>
            <a:ext cx="3320125" cy="523220"/>
          </a:xfrm>
          <a:prstGeom prst="rect">
            <a:avLst/>
          </a:prstGeom>
          <a:noFill/>
        </p:spPr>
        <p:txBody>
          <a:bodyPr wrap="square" rtlCol="0">
            <a:spAutoFit/>
          </a:bodyPr>
          <a:lstStyle/>
          <a:p>
            <a:r>
              <a:rPr lang="sl-SI" sz="1400" b="1" dirty="0">
                <a:solidFill>
                  <a:schemeClr val="bg1"/>
                </a:solidFill>
                <a:latin typeface="Tahoma" panose="020B0604030504040204" pitchFamily="34" charset="0"/>
                <a:ea typeface="Tahoma" panose="020B0604030504040204" pitchFamily="34" charset="0"/>
                <a:cs typeface="Tahoma" panose="020B0604030504040204" pitchFamily="34" charset="0"/>
              </a:rPr>
              <a:t>NAKUPNI DEJAVNIKI EKOLOŠKIH ŽIVILIH</a:t>
            </a:r>
          </a:p>
        </p:txBody>
      </p:sp>
      <p:sp>
        <p:nvSpPr>
          <p:cNvPr id="29" name="PoljeZBesedilom 43">
            <a:extLst>
              <a:ext uri="{FF2B5EF4-FFF2-40B4-BE49-F238E27FC236}">
                <a16:creationId xmlns:a16="http://schemas.microsoft.com/office/drawing/2014/main" id="{575D9CCA-7876-48AB-ACFF-2FF6A78617FE}"/>
              </a:ext>
            </a:extLst>
          </p:cNvPr>
          <p:cNvSpPr txBox="1"/>
          <p:nvPr/>
        </p:nvSpPr>
        <p:spPr>
          <a:xfrm>
            <a:off x="570581" y="6446082"/>
            <a:ext cx="575799" cy="461665"/>
          </a:xfrm>
          <a:prstGeom prst="rect">
            <a:avLst/>
          </a:prstGeom>
          <a:noFill/>
        </p:spPr>
        <p:txBody>
          <a:bodyPr wrap="none" rtlCol="0">
            <a:spAutoFit/>
          </a:bodyPr>
          <a:lstStyle/>
          <a:p>
            <a:pPr algn="r"/>
            <a:r>
              <a:rPr lang="sl-SI" sz="2400" b="1" dirty="0">
                <a:solidFill>
                  <a:schemeClr val="bg1"/>
                </a:solidFill>
                <a:latin typeface="Tahoma" panose="020B0604030504040204" pitchFamily="34" charset="0"/>
                <a:ea typeface="Tahoma" panose="020B0604030504040204" pitchFamily="34" charset="0"/>
                <a:cs typeface="Tahoma" panose="020B0604030504040204" pitchFamily="34" charset="0"/>
              </a:rPr>
              <a:t>10</a:t>
            </a:r>
          </a:p>
        </p:txBody>
      </p:sp>
      <p:sp>
        <p:nvSpPr>
          <p:cNvPr id="30" name="PoljeZBesedilom 5">
            <a:extLst>
              <a:ext uri="{FF2B5EF4-FFF2-40B4-BE49-F238E27FC236}">
                <a16:creationId xmlns:a16="http://schemas.microsoft.com/office/drawing/2014/main" id="{230C7C78-E47B-45E5-B50B-EC1554BBA3C3}"/>
              </a:ext>
            </a:extLst>
          </p:cNvPr>
          <p:cNvSpPr txBox="1"/>
          <p:nvPr/>
        </p:nvSpPr>
        <p:spPr>
          <a:xfrm>
            <a:off x="1194196" y="6527711"/>
            <a:ext cx="3218065" cy="307777"/>
          </a:xfrm>
          <a:prstGeom prst="rect">
            <a:avLst/>
          </a:prstGeom>
          <a:noFill/>
        </p:spPr>
        <p:txBody>
          <a:bodyPr wrap="square" rtlCol="0">
            <a:spAutoFit/>
          </a:bodyPr>
          <a:lstStyle/>
          <a:p>
            <a:r>
              <a:rPr lang="sl-SI" sz="1400" b="1" dirty="0">
                <a:solidFill>
                  <a:schemeClr val="bg1"/>
                </a:solidFill>
                <a:latin typeface="Tahoma" panose="020B0604030504040204" pitchFamily="34" charset="0"/>
                <a:ea typeface="Tahoma" panose="020B0604030504040204" pitchFamily="34" charset="0"/>
                <a:cs typeface="Tahoma" panose="020B0604030504040204" pitchFamily="34" charset="0"/>
              </a:rPr>
              <a:t>PRILOGE</a:t>
            </a:r>
          </a:p>
        </p:txBody>
      </p:sp>
    </p:spTree>
    <p:extLst>
      <p:ext uri="{BB962C8B-B14F-4D97-AF65-F5344CB8AC3E}">
        <p14:creationId xmlns:p14="http://schemas.microsoft.com/office/powerpoint/2010/main" val="29472914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PoljeZBesedilom 55">
            <a:extLst>
              <a:ext uri="{FF2B5EF4-FFF2-40B4-BE49-F238E27FC236}">
                <a16:creationId xmlns:a16="http://schemas.microsoft.com/office/drawing/2014/main" id="{B453EE7B-B1FD-410B-B6F4-AEDA030E4DDE}"/>
              </a:ext>
            </a:extLst>
          </p:cNvPr>
          <p:cNvSpPr txBox="1"/>
          <p:nvPr/>
        </p:nvSpPr>
        <p:spPr>
          <a:xfrm>
            <a:off x="227490" y="181910"/>
            <a:ext cx="11651953" cy="954107"/>
          </a:xfrm>
          <a:prstGeom prst="rect">
            <a:avLst/>
          </a:prstGeom>
          <a:noFill/>
        </p:spPr>
        <p:txBody>
          <a:bodyPr wrap="square" rtlCol="0">
            <a:spAutoFit/>
          </a:bodyPr>
          <a:lstStyle/>
          <a:p>
            <a:r>
              <a:rPr lang="sl-SI" sz="2800" b="1" dirty="0">
                <a:solidFill>
                  <a:srgbClr val="FAA61C"/>
                </a:solidFill>
                <a:latin typeface="Tahoma" panose="020B0604030504040204" pitchFamily="34" charset="0"/>
                <a:ea typeface="Tahoma" panose="020B0604030504040204" pitchFamily="34" charset="0"/>
                <a:cs typeface="Tahoma" panose="020B0604030504040204" pitchFamily="34" charset="0"/>
              </a:rPr>
              <a:t>OZNAKE NA ŽIVILIH:</a:t>
            </a:r>
            <a:r>
              <a:rPr lang="sl-SI" sz="2800" b="1" dirty="0">
                <a:latin typeface="Tahoma" panose="020B0604030504040204" pitchFamily="34" charset="0"/>
                <a:ea typeface="Tahoma" panose="020B0604030504040204" pitchFamily="34" charset="0"/>
                <a:cs typeface="Tahoma" panose="020B0604030504040204" pitchFamily="34" charset="0"/>
              </a:rPr>
              <a:t> PREPOZNAVNOST IN ZAUPANJE</a:t>
            </a:r>
          </a:p>
          <a:p>
            <a:endParaRPr lang="sl-SI" sz="2800" b="1" dirty="0">
              <a:latin typeface="Tahoma" panose="020B0604030504040204" pitchFamily="34" charset="0"/>
              <a:ea typeface="Tahoma" panose="020B0604030504040204" pitchFamily="34" charset="0"/>
              <a:cs typeface="Tahoma" panose="020B0604030504040204" pitchFamily="34" charset="0"/>
            </a:endParaRPr>
          </a:p>
        </p:txBody>
      </p:sp>
      <p:pic>
        <p:nvPicPr>
          <p:cNvPr id="43" name="Slika 11">
            <a:extLst>
              <a:ext uri="{FF2B5EF4-FFF2-40B4-BE49-F238E27FC236}">
                <a16:creationId xmlns:a16="http://schemas.microsoft.com/office/drawing/2014/main" id="{7AC418C5-184C-455B-8EF7-65AEC6AA33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21233" y="6572301"/>
            <a:ext cx="1058211" cy="225910"/>
          </a:xfrm>
          <a:prstGeom prst="rect">
            <a:avLst/>
          </a:prstGeom>
        </p:spPr>
      </p:pic>
      <p:sp>
        <p:nvSpPr>
          <p:cNvPr id="44" name="Označba mesta številke diapozitiva 1">
            <a:extLst>
              <a:ext uri="{FF2B5EF4-FFF2-40B4-BE49-F238E27FC236}">
                <a16:creationId xmlns:a16="http://schemas.microsoft.com/office/drawing/2014/main" id="{4CF4B4D2-0B71-4851-ABB2-41B8E951CB04}"/>
              </a:ext>
            </a:extLst>
          </p:cNvPr>
          <p:cNvSpPr>
            <a:spLocks noGrp="1"/>
          </p:cNvSpPr>
          <p:nvPr>
            <p:ph type="sldNum" sz="quarter" idx="12"/>
          </p:nvPr>
        </p:nvSpPr>
        <p:spPr>
          <a:xfrm>
            <a:off x="11818229" y="6492875"/>
            <a:ext cx="358677" cy="365125"/>
          </a:xfrm>
        </p:spPr>
        <p:txBody>
          <a:bodyPr/>
          <a:lstStyle/>
          <a:p>
            <a:fld id="{C64449EC-3553-4FFE-B6F3-FE4CC98C343D}" type="slidenum">
              <a:rPr lang="sl-SI" smtClean="0">
                <a:solidFill>
                  <a:schemeClr val="tx1">
                    <a:lumMod val="65000"/>
                    <a:lumOff val="35000"/>
                  </a:schemeClr>
                </a:solidFill>
              </a:rPr>
              <a:t>30</a:t>
            </a:fld>
            <a:endParaRPr lang="sl-SI" dirty="0">
              <a:solidFill>
                <a:schemeClr val="tx1">
                  <a:lumMod val="65000"/>
                  <a:lumOff val="35000"/>
                </a:schemeClr>
              </a:solidFill>
            </a:endParaRPr>
          </a:p>
        </p:txBody>
      </p:sp>
      <p:sp>
        <p:nvSpPr>
          <p:cNvPr id="14" name="Pravokotnik 6">
            <a:extLst>
              <a:ext uri="{FF2B5EF4-FFF2-40B4-BE49-F238E27FC236}">
                <a16:creationId xmlns:a16="http://schemas.microsoft.com/office/drawing/2014/main" id="{CE3624A9-AFEC-41EE-9377-6D45812DEBBA}"/>
              </a:ext>
            </a:extLst>
          </p:cNvPr>
          <p:cNvSpPr/>
          <p:nvPr/>
        </p:nvSpPr>
        <p:spPr>
          <a:xfrm>
            <a:off x="0" y="775506"/>
            <a:ext cx="12192000" cy="11539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Skupina 52">
            <a:extLst>
              <a:ext uri="{FF2B5EF4-FFF2-40B4-BE49-F238E27FC236}">
                <a16:creationId xmlns:a16="http://schemas.microsoft.com/office/drawing/2014/main" id="{B88CF0A2-A531-478E-B337-3C73E3FA1846}"/>
              </a:ext>
            </a:extLst>
          </p:cNvPr>
          <p:cNvGrpSpPr/>
          <p:nvPr/>
        </p:nvGrpSpPr>
        <p:grpSpPr>
          <a:xfrm>
            <a:off x="-1" y="784520"/>
            <a:ext cx="852671" cy="1143216"/>
            <a:chOff x="-1" y="784520"/>
            <a:chExt cx="852671" cy="881202"/>
          </a:xfrm>
        </p:grpSpPr>
        <p:sp>
          <p:nvSpPr>
            <p:cNvPr id="18" name="Pravokotnik 3">
              <a:extLst>
                <a:ext uri="{FF2B5EF4-FFF2-40B4-BE49-F238E27FC236}">
                  <a16:creationId xmlns:a16="http://schemas.microsoft.com/office/drawing/2014/main" id="{F326FBFD-050B-4539-B274-E19964BD0701}"/>
                </a:ext>
              </a:extLst>
            </p:cNvPr>
            <p:cNvSpPr/>
            <p:nvPr/>
          </p:nvSpPr>
          <p:spPr>
            <a:xfrm>
              <a:off x="0" y="1203874"/>
              <a:ext cx="852670" cy="461848"/>
            </a:xfrm>
            <a:custGeom>
              <a:avLst/>
              <a:gdLst>
                <a:gd name="connsiteX0" fmla="*/ 0 w 1111171"/>
                <a:gd name="connsiteY0" fmla="*/ 0 h 569707"/>
                <a:gd name="connsiteX1" fmla="*/ 1111171 w 1111171"/>
                <a:gd name="connsiteY1" fmla="*/ 0 h 569707"/>
                <a:gd name="connsiteX2" fmla="*/ 1111171 w 1111171"/>
                <a:gd name="connsiteY2" fmla="*/ 569707 h 569707"/>
                <a:gd name="connsiteX3" fmla="*/ 0 w 1111171"/>
                <a:gd name="connsiteY3" fmla="*/ 569707 h 569707"/>
                <a:gd name="connsiteX4" fmla="*/ 0 w 1111171"/>
                <a:gd name="connsiteY4" fmla="*/ 0 h 569707"/>
                <a:gd name="connsiteX0" fmla="*/ 0 w 1111171"/>
                <a:gd name="connsiteY0" fmla="*/ 0 h 569707"/>
                <a:gd name="connsiteX1" fmla="*/ 1111171 w 1111171"/>
                <a:gd name="connsiteY1" fmla="*/ 0 h 569707"/>
                <a:gd name="connsiteX2" fmla="*/ 682908 w 1111171"/>
                <a:gd name="connsiteY2" fmla="*/ 569707 h 569707"/>
                <a:gd name="connsiteX3" fmla="*/ 0 w 1111171"/>
                <a:gd name="connsiteY3" fmla="*/ 569707 h 569707"/>
                <a:gd name="connsiteX4" fmla="*/ 0 w 1111171"/>
                <a:gd name="connsiteY4" fmla="*/ 0 h 569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71" h="569707">
                  <a:moveTo>
                    <a:pt x="0" y="0"/>
                  </a:moveTo>
                  <a:lnTo>
                    <a:pt x="1111171" y="0"/>
                  </a:lnTo>
                  <a:lnTo>
                    <a:pt x="682908" y="569707"/>
                  </a:lnTo>
                  <a:lnTo>
                    <a:pt x="0" y="569707"/>
                  </a:lnTo>
                  <a:lnTo>
                    <a:pt x="0"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Enakokraki trikotnik 2">
              <a:extLst>
                <a:ext uri="{FF2B5EF4-FFF2-40B4-BE49-F238E27FC236}">
                  <a16:creationId xmlns:a16="http://schemas.microsoft.com/office/drawing/2014/main" id="{3AD178FC-4B65-48A3-8F44-C159A5C25D45}"/>
                </a:ext>
              </a:extLst>
            </p:cNvPr>
            <p:cNvSpPr/>
            <p:nvPr/>
          </p:nvSpPr>
          <p:spPr>
            <a:xfrm rot="5400000">
              <a:off x="-14267" y="798786"/>
              <a:ext cx="881202" cy="852670"/>
            </a:xfrm>
            <a:prstGeom prst="triangle">
              <a:avLst/>
            </a:prstGeom>
            <a:solidFill>
              <a:srgbClr val="FCA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PoljeZBesedilom 33">
            <a:extLst>
              <a:ext uri="{FF2B5EF4-FFF2-40B4-BE49-F238E27FC236}">
                <a16:creationId xmlns:a16="http://schemas.microsoft.com/office/drawing/2014/main" id="{8AF3158A-E0BA-4887-A034-297D993FAC4C}"/>
              </a:ext>
            </a:extLst>
          </p:cNvPr>
          <p:cNvSpPr txBox="1"/>
          <p:nvPr/>
        </p:nvSpPr>
        <p:spPr>
          <a:xfrm>
            <a:off x="852669" y="784520"/>
            <a:ext cx="11185533" cy="1143216"/>
          </a:xfrm>
          <a:prstGeom prst="rect">
            <a:avLst/>
          </a:prstGeom>
          <a:noFill/>
        </p:spPr>
        <p:txBody>
          <a:bodyPr wrap="square" rtlCol="0" anchor="ctr">
            <a:noAutofit/>
          </a:bodyPr>
          <a:lstStyle/>
          <a:p>
            <a:pPr algn="just"/>
            <a:r>
              <a:rPr lang="sl-SI" sz="1200" dirty="0">
                <a:solidFill>
                  <a:schemeClr val="bg1"/>
                </a:solidFill>
                <a:latin typeface="Tahoma" panose="020B0604030504040204" pitchFamily="34" charset="0"/>
                <a:ea typeface="Tahoma" panose="020B0604030504040204" pitchFamily="34" charset="0"/>
                <a:cs typeface="Tahoma" panose="020B0604030504040204" pitchFamily="34" charset="0"/>
              </a:rPr>
              <a:t>Anketirani v največji meri poznajo znake trgovcev (Spar, </a:t>
            </a:r>
            <a:r>
              <a:rPr lang="sl-SI" sz="1200" dirty="0" err="1">
                <a:solidFill>
                  <a:schemeClr val="bg1"/>
                </a:solidFill>
                <a:latin typeface="Tahoma" panose="020B0604030504040204" pitchFamily="34" charset="0"/>
                <a:ea typeface="Tahoma" panose="020B0604030504040204" pitchFamily="34" charset="0"/>
                <a:cs typeface="Tahoma" panose="020B0604030504040204" pitchFamily="34" charset="0"/>
              </a:rPr>
              <a:t>Hofer</a:t>
            </a:r>
            <a:r>
              <a:rPr lang="sl-SI" sz="1200" dirty="0">
                <a:solidFill>
                  <a:schemeClr val="bg1"/>
                </a:solidFill>
                <a:latin typeface="Tahoma" panose="020B0604030504040204" pitchFamily="34" charset="0"/>
                <a:ea typeface="Tahoma" panose="020B0604030504040204" pitchFamily="34" charset="0"/>
                <a:cs typeface="Tahoma" panose="020B0604030504040204" pitchFamily="34" charset="0"/>
              </a:rPr>
              <a:t>, Lidl in Mercator). Med uradnimi znaki je najbolj znan znak Izbrana kakovost (Slovenije), ki ga je opazilo 62 % anketiranih. Sledi mednarodni EKO znak s precej nižjo opaznostjo – le 44 % anketiranih ga je opazilo na živilih. Glede zaupanja ni statistično pomembnih razlik med znaki – uporabniki enako zaupajo uradnim znakom kot znakom trgovcev.</a:t>
            </a:r>
          </a:p>
        </p:txBody>
      </p:sp>
      <p:pic>
        <p:nvPicPr>
          <p:cNvPr id="4" name="Picture 3">
            <a:extLst>
              <a:ext uri="{FF2B5EF4-FFF2-40B4-BE49-F238E27FC236}">
                <a16:creationId xmlns:a16="http://schemas.microsoft.com/office/drawing/2014/main" id="{1AEC2B10-C3FE-45EC-BFFC-F90D153A0387}"/>
              </a:ext>
            </a:extLst>
          </p:cNvPr>
          <p:cNvPicPr/>
          <p:nvPr>
            <p:extLst/>
          </p:nvPr>
        </p:nvPicPr>
        <p:blipFill>
          <a:blip r:embed="rId3"/>
          <a:stretch>
            <a:fillRect/>
          </a:stretch>
        </p:blipFill>
        <p:spPr>
          <a:xfrm>
            <a:off x="426334" y="2036761"/>
            <a:ext cx="3505200" cy="4638675"/>
          </a:xfrm>
          <a:prstGeom prst="rect">
            <a:avLst/>
          </a:prstGeom>
        </p:spPr>
      </p:pic>
      <p:pic>
        <p:nvPicPr>
          <p:cNvPr id="5" name="Picture 4">
            <a:extLst>
              <a:ext uri="{FF2B5EF4-FFF2-40B4-BE49-F238E27FC236}">
                <a16:creationId xmlns:a16="http://schemas.microsoft.com/office/drawing/2014/main" id="{A7A889E2-0C2B-4358-82DE-9FDBF3DE3161}"/>
              </a:ext>
            </a:extLst>
          </p:cNvPr>
          <p:cNvPicPr/>
          <p:nvPr>
            <p:extLst/>
          </p:nvPr>
        </p:nvPicPr>
        <p:blipFill>
          <a:blip r:embed="rId4"/>
          <a:stretch>
            <a:fillRect/>
          </a:stretch>
        </p:blipFill>
        <p:spPr>
          <a:xfrm>
            <a:off x="4270118" y="2036762"/>
            <a:ext cx="3714750" cy="4638675"/>
          </a:xfrm>
          <a:prstGeom prst="rect">
            <a:avLst/>
          </a:prstGeom>
        </p:spPr>
      </p:pic>
      <p:sp>
        <p:nvSpPr>
          <p:cNvPr id="16" name="Rectangle 15">
            <a:extLst>
              <a:ext uri="{FF2B5EF4-FFF2-40B4-BE49-F238E27FC236}">
                <a16:creationId xmlns:a16="http://schemas.microsoft.com/office/drawing/2014/main" id="{F0DE265D-2F0B-4D63-AFBA-EF22DC60B88E}"/>
              </a:ext>
            </a:extLst>
          </p:cNvPr>
          <p:cNvSpPr/>
          <p:nvPr/>
        </p:nvSpPr>
        <p:spPr>
          <a:xfrm>
            <a:off x="4782884" y="6612721"/>
            <a:ext cx="2571538" cy="215444"/>
          </a:xfrm>
          <a:prstGeom prst="rect">
            <a:avLst/>
          </a:prstGeom>
        </p:spPr>
        <p:txBody>
          <a:bodyPr wrap="none">
            <a:spAutoFit/>
          </a:bodyPr>
          <a:lstStyle/>
          <a:p>
            <a:r>
              <a:rPr lang="sl-SI" sz="800" i="1" dirty="0">
                <a:latin typeface="Calibri Light" panose="020F0302020204030204" pitchFamily="34" charset="0"/>
                <a:ea typeface="Tahoma" panose="020B0604030504040204" pitchFamily="34" charset="0"/>
                <a:cs typeface="Tahoma" panose="020B0604030504040204" pitchFamily="34" charset="0"/>
              </a:rPr>
              <a:t>* </a:t>
            </a:r>
            <a:r>
              <a:rPr lang="sl-SI" sz="800" i="1" dirty="0">
                <a:latin typeface="Tahoma" panose="020B0604030504040204" pitchFamily="34" charset="0"/>
                <a:ea typeface="Tahoma" panose="020B0604030504040204" pitchFamily="34" charset="0"/>
                <a:cs typeface="Tahoma" panose="020B0604030504040204" pitchFamily="34" charset="0"/>
              </a:rPr>
              <a:t>Anketirani so ocenjevali samo znake, ki jih poznajo</a:t>
            </a:r>
          </a:p>
        </p:txBody>
      </p:sp>
    </p:spTree>
    <p:extLst>
      <p:ext uri="{BB962C8B-B14F-4D97-AF65-F5344CB8AC3E}">
        <p14:creationId xmlns:p14="http://schemas.microsoft.com/office/powerpoint/2010/main" val="22953226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PoljeZBesedilom 55">
            <a:extLst>
              <a:ext uri="{FF2B5EF4-FFF2-40B4-BE49-F238E27FC236}">
                <a16:creationId xmlns:a16="http://schemas.microsoft.com/office/drawing/2014/main" id="{B453EE7B-B1FD-410B-B6F4-AEDA030E4DDE}"/>
              </a:ext>
            </a:extLst>
          </p:cNvPr>
          <p:cNvSpPr txBox="1"/>
          <p:nvPr/>
        </p:nvSpPr>
        <p:spPr>
          <a:xfrm>
            <a:off x="227490" y="181910"/>
            <a:ext cx="11651953" cy="523220"/>
          </a:xfrm>
          <a:prstGeom prst="rect">
            <a:avLst/>
          </a:prstGeom>
          <a:noFill/>
        </p:spPr>
        <p:txBody>
          <a:bodyPr wrap="square" rtlCol="0">
            <a:spAutoFit/>
          </a:bodyPr>
          <a:lstStyle/>
          <a:p>
            <a:r>
              <a:rPr lang="sl-SI" sz="2800" b="1" dirty="0">
                <a:solidFill>
                  <a:srgbClr val="FAA61C"/>
                </a:solidFill>
                <a:latin typeface="Tahoma" panose="020B0604030504040204" pitchFamily="34" charset="0"/>
                <a:ea typeface="Tahoma" panose="020B0604030504040204" pitchFamily="34" charset="0"/>
                <a:cs typeface="Tahoma" panose="020B0604030504040204" pitchFamily="34" charset="0"/>
              </a:rPr>
              <a:t>OZNAKE NA ŽIVILIH:</a:t>
            </a:r>
            <a:r>
              <a:rPr lang="sl-SI" sz="2800" b="1" dirty="0">
                <a:latin typeface="Tahoma" panose="020B0604030504040204" pitchFamily="34" charset="0"/>
                <a:ea typeface="Tahoma" panose="020B0604030504040204" pitchFamily="34" charset="0"/>
                <a:cs typeface="Tahoma" panose="020B0604030504040204" pitchFamily="34" charset="0"/>
              </a:rPr>
              <a:t> PERCEPCIJA IZPOSTAVLJENIH ZNAKOV</a:t>
            </a:r>
          </a:p>
        </p:txBody>
      </p:sp>
      <p:pic>
        <p:nvPicPr>
          <p:cNvPr id="43" name="Slika 11">
            <a:extLst>
              <a:ext uri="{FF2B5EF4-FFF2-40B4-BE49-F238E27FC236}">
                <a16:creationId xmlns:a16="http://schemas.microsoft.com/office/drawing/2014/main" id="{7AC418C5-184C-455B-8EF7-65AEC6AA33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21233" y="6572301"/>
            <a:ext cx="1058211" cy="225910"/>
          </a:xfrm>
          <a:prstGeom prst="rect">
            <a:avLst/>
          </a:prstGeom>
        </p:spPr>
      </p:pic>
      <p:sp>
        <p:nvSpPr>
          <p:cNvPr id="44" name="Označba mesta številke diapozitiva 1">
            <a:extLst>
              <a:ext uri="{FF2B5EF4-FFF2-40B4-BE49-F238E27FC236}">
                <a16:creationId xmlns:a16="http://schemas.microsoft.com/office/drawing/2014/main" id="{4CF4B4D2-0B71-4851-ABB2-41B8E951CB04}"/>
              </a:ext>
            </a:extLst>
          </p:cNvPr>
          <p:cNvSpPr>
            <a:spLocks noGrp="1"/>
          </p:cNvSpPr>
          <p:nvPr>
            <p:ph type="sldNum" sz="quarter" idx="12"/>
          </p:nvPr>
        </p:nvSpPr>
        <p:spPr>
          <a:xfrm>
            <a:off x="11818229" y="6492875"/>
            <a:ext cx="358677" cy="365125"/>
          </a:xfrm>
        </p:spPr>
        <p:txBody>
          <a:bodyPr/>
          <a:lstStyle/>
          <a:p>
            <a:fld id="{C64449EC-3553-4FFE-B6F3-FE4CC98C343D}" type="slidenum">
              <a:rPr lang="sl-SI" smtClean="0">
                <a:solidFill>
                  <a:schemeClr val="tx1">
                    <a:lumMod val="65000"/>
                    <a:lumOff val="35000"/>
                  </a:schemeClr>
                </a:solidFill>
              </a:rPr>
              <a:t>31</a:t>
            </a:fld>
            <a:endParaRPr lang="sl-SI" dirty="0">
              <a:solidFill>
                <a:schemeClr val="tx1">
                  <a:lumMod val="65000"/>
                  <a:lumOff val="35000"/>
                </a:schemeClr>
              </a:solidFill>
            </a:endParaRPr>
          </a:p>
        </p:txBody>
      </p:sp>
      <p:sp>
        <p:nvSpPr>
          <p:cNvPr id="14" name="Pravokotnik 6">
            <a:extLst>
              <a:ext uri="{FF2B5EF4-FFF2-40B4-BE49-F238E27FC236}">
                <a16:creationId xmlns:a16="http://schemas.microsoft.com/office/drawing/2014/main" id="{CE3624A9-AFEC-41EE-9377-6D45812DEBBA}"/>
              </a:ext>
            </a:extLst>
          </p:cNvPr>
          <p:cNvSpPr/>
          <p:nvPr/>
        </p:nvSpPr>
        <p:spPr>
          <a:xfrm>
            <a:off x="0" y="775506"/>
            <a:ext cx="12192000" cy="11539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Skupina 52">
            <a:extLst>
              <a:ext uri="{FF2B5EF4-FFF2-40B4-BE49-F238E27FC236}">
                <a16:creationId xmlns:a16="http://schemas.microsoft.com/office/drawing/2014/main" id="{B88CF0A2-A531-478E-B337-3C73E3FA1846}"/>
              </a:ext>
            </a:extLst>
          </p:cNvPr>
          <p:cNvGrpSpPr/>
          <p:nvPr/>
        </p:nvGrpSpPr>
        <p:grpSpPr>
          <a:xfrm>
            <a:off x="-1" y="784520"/>
            <a:ext cx="852671" cy="1143216"/>
            <a:chOff x="-1" y="784520"/>
            <a:chExt cx="852671" cy="881202"/>
          </a:xfrm>
        </p:grpSpPr>
        <p:sp>
          <p:nvSpPr>
            <p:cNvPr id="18" name="Pravokotnik 3">
              <a:extLst>
                <a:ext uri="{FF2B5EF4-FFF2-40B4-BE49-F238E27FC236}">
                  <a16:creationId xmlns:a16="http://schemas.microsoft.com/office/drawing/2014/main" id="{F326FBFD-050B-4539-B274-E19964BD0701}"/>
                </a:ext>
              </a:extLst>
            </p:cNvPr>
            <p:cNvSpPr/>
            <p:nvPr/>
          </p:nvSpPr>
          <p:spPr>
            <a:xfrm>
              <a:off x="0" y="1203874"/>
              <a:ext cx="852670" cy="461848"/>
            </a:xfrm>
            <a:custGeom>
              <a:avLst/>
              <a:gdLst>
                <a:gd name="connsiteX0" fmla="*/ 0 w 1111171"/>
                <a:gd name="connsiteY0" fmla="*/ 0 h 569707"/>
                <a:gd name="connsiteX1" fmla="*/ 1111171 w 1111171"/>
                <a:gd name="connsiteY1" fmla="*/ 0 h 569707"/>
                <a:gd name="connsiteX2" fmla="*/ 1111171 w 1111171"/>
                <a:gd name="connsiteY2" fmla="*/ 569707 h 569707"/>
                <a:gd name="connsiteX3" fmla="*/ 0 w 1111171"/>
                <a:gd name="connsiteY3" fmla="*/ 569707 h 569707"/>
                <a:gd name="connsiteX4" fmla="*/ 0 w 1111171"/>
                <a:gd name="connsiteY4" fmla="*/ 0 h 569707"/>
                <a:gd name="connsiteX0" fmla="*/ 0 w 1111171"/>
                <a:gd name="connsiteY0" fmla="*/ 0 h 569707"/>
                <a:gd name="connsiteX1" fmla="*/ 1111171 w 1111171"/>
                <a:gd name="connsiteY1" fmla="*/ 0 h 569707"/>
                <a:gd name="connsiteX2" fmla="*/ 682908 w 1111171"/>
                <a:gd name="connsiteY2" fmla="*/ 569707 h 569707"/>
                <a:gd name="connsiteX3" fmla="*/ 0 w 1111171"/>
                <a:gd name="connsiteY3" fmla="*/ 569707 h 569707"/>
                <a:gd name="connsiteX4" fmla="*/ 0 w 1111171"/>
                <a:gd name="connsiteY4" fmla="*/ 0 h 569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71" h="569707">
                  <a:moveTo>
                    <a:pt x="0" y="0"/>
                  </a:moveTo>
                  <a:lnTo>
                    <a:pt x="1111171" y="0"/>
                  </a:lnTo>
                  <a:lnTo>
                    <a:pt x="682908" y="569707"/>
                  </a:lnTo>
                  <a:lnTo>
                    <a:pt x="0" y="569707"/>
                  </a:lnTo>
                  <a:lnTo>
                    <a:pt x="0"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Enakokraki trikotnik 2">
              <a:extLst>
                <a:ext uri="{FF2B5EF4-FFF2-40B4-BE49-F238E27FC236}">
                  <a16:creationId xmlns:a16="http://schemas.microsoft.com/office/drawing/2014/main" id="{3AD178FC-4B65-48A3-8F44-C159A5C25D45}"/>
                </a:ext>
              </a:extLst>
            </p:cNvPr>
            <p:cNvSpPr/>
            <p:nvPr/>
          </p:nvSpPr>
          <p:spPr>
            <a:xfrm rot="5400000">
              <a:off x="-14267" y="798786"/>
              <a:ext cx="881202" cy="852670"/>
            </a:xfrm>
            <a:prstGeom prst="triangle">
              <a:avLst/>
            </a:prstGeom>
            <a:solidFill>
              <a:srgbClr val="FCA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PoljeZBesedilom 33">
            <a:extLst>
              <a:ext uri="{FF2B5EF4-FFF2-40B4-BE49-F238E27FC236}">
                <a16:creationId xmlns:a16="http://schemas.microsoft.com/office/drawing/2014/main" id="{8AF3158A-E0BA-4887-A034-297D993FAC4C}"/>
              </a:ext>
            </a:extLst>
          </p:cNvPr>
          <p:cNvSpPr txBox="1"/>
          <p:nvPr/>
        </p:nvSpPr>
        <p:spPr>
          <a:xfrm>
            <a:off x="852669" y="784520"/>
            <a:ext cx="11185533" cy="1143216"/>
          </a:xfrm>
          <a:prstGeom prst="rect">
            <a:avLst/>
          </a:prstGeom>
          <a:noFill/>
        </p:spPr>
        <p:txBody>
          <a:bodyPr wrap="square" rtlCol="0" anchor="ctr">
            <a:noAutofit/>
          </a:bodyPr>
          <a:lstStyle/>
          <a:p>
            <a:pPr algn="just"/>
            <a:r>
              <a:rPr lang="sl-SI" sz="1200" dirty="0">
                <a:solidFill>
                  <a:schemeClr val="bg1"/>
                </a:solidFill>
                <a:latin typeface="Tahoma" panose="020B0604030504040204" pitchFamily="34" charset="0"/>
                <a:ea typeface="Tahoma" panose="020B0604030504040204" pitchFamily="34" charset="0"/>
                <a:cs typeface="Tahoma" panose="020B0604030504040204" pitchFamily="34" charset="0"/>
              </a:rPr>
              <a:t>Anketirani so večino lastnosti pripisali znakoma Izbrana kakovost (Slovenije) in mednarodnemu ekološkemu znaku, ki sta tudi najbolj poznana. Nobeden izmed znakov nima absolutne večine, na vseh lastnostih pa izstopa visok delež odgovorov „ne vem“.</a:t>
            </a:r>
          </a:p>
          <a:p>
            <a:pPr algn="just"/>
            <a:r>
              <a:rPr lang="sl-SI" sz="1200" dirty="0">
                <a:solidFill>
                  <a:schemeClr val="bg1"/>
                </a:solidFill>
                <a:latin typeface="Tahoma" panose="020B0604030504040204" pitchFamily="34" charset="0"/>
                <a:ea typeface="Tahoma" panose="020B0604030504040204" pitchFamily="34" charset="0"/>
                <a:cs typeface="Tahoma" panose="020B0604030504040204" pitchFamily="34" charset="0"/>
              </a:rPr>
              <a:t>Mednarodni ekološki znak so večinoma pravilno izbrali kot znak, ki označuje EKO živilo in zagotavlja okolju prijazno pridelavo</a:t>
            </a:r>
            <a:r>
              <a:rPr lang="sl-SI" sz="1200">
                <a:solidFill>
                  <a:schemeClr val="bg1"/>
                </a:solidFill>
                <a:latin typeface="Tahoma" panose="020B0604030504040204" pitchFamily="34" charset="0"/>
                <a:ea typeface="Tahoma" panose="020B0604030504040204" pitchFamily="34" charset="0"/>
                <a:cs typeface="Tahoma" panose="020B0604030504040204" pitchFamily="34" charset="0"/>
              </a:rPr>
              <a:t>, menijo pa tudi, </a:t>
            </a:r>
            <a:r>
              <a:rPr lang="sl-SI" sz="1200" dirty="0">
                <a:solidFill>
                  <a:schemeClr val="bg1"/>
                </a:solidFill>
                <a:latin typeface="Tahoma" panose="020B0604030504040204" pitchFamily="34" charset="0"/>
                <a:ea typeface="Tahoma" panose="020B0604030504040204" pitchFamily="34" charset="0"/>
                <a:cs typeface="Tahoma" panose="020B0604030504040204" pitchFamily="34" charset="0"/>
              </a:rPr>
              <a:t>da zagotavlja enake standarde pridelave v vseh državah, kjer je prisoten.</a:t>
            </a:r>
          </a:p>
          <a:p>
            <a:pPr algn="just"/>
            <a:r>
              <a:rPr lang="sl-SI" sz="1200" dirty="0">
                <a:solidFill>
                  <a:schemeClr val="bg1"/>
                </a:solidFill>
                <a:latin typeface="Tahoma" panose="020B0604030504040204" pitchFamily="34" charset="0"/>
                <a:ea typeface="Tahoma" panose="020B0604030504040204" pitchFamily="34" charset="0"/>
                <a:cs typeface="Tahoma" panose="020B0604030504040204" pitchFamily="34" charset="0"/>
              </a:rPr>
              <a:t>Znaku Izbrana kakovost (Slovenije) pa v največji meri pripisujejo, da zagotavlja slovensko poreklo, višjo kakovost in mu nekoliko bolj zaupajo.</a:t>
            </a:r>
          </a:p>
          <a:p>
            <a:pPr algn="just"/>
            <a:r>
              <a:rPr lang="sl-SI" sz="1200" dirty="0">
                <a:solidFill>
                  <a:schemeClr val="bg1"/>
                </a:solidFill>
                <a:latin typeface="Tahoma" panose="020B0604030504040204" pitchFamily="34" charset="0"/>
                <a:ea typeface="Tahoma" panose="020B0604030504040204" pitchFamily="34" charset="0"/>
                <a:cs typeface="Tahoma" panose="020B0604030504040204" pitchFamily="34" charset="0"/>
              </a:rPr>
              <a:t>Glede na pripisane lastnosti anketirani ločijo pomen obeh znakov, kljub temu pa je nivo znanja o obeh precej nizek.</a:t>
            </a:r>
          </a:p>
        </p:txBody>
      </p:sp>
      <p:pic>
        <p:nvPicPr>
          <p:cNvPr id="2" name="Picture 1">
            <a:extLst>
              <a:ext uri="{FF2B5EF4-FFF2-40B4-BE49-F238E27FC236}">
                <a16:creationId xmlns:a16="http://schemas.microsoft.com/office/drawing/2014/main" id="{D31E6319-CD1E-4578-B167-72F9A9FE611D}"/>
              </a:ext>
            </a:extLst>
          </p:cNvPr>
          <p:cNvPicPr/>
          <p:nvPr>
            <p:extLst/>
          </p:nvPr>
        </p:nvPicPr>
        <p:blipFill>
          <a:blip r:embed="rId3"/>
          <a:stretch>
            <a:fillRect/>
          </a:stretch>
        </p:blipFill>
        <p:spPr>
          <a:xfrm>
            <a:off x="227490" y="2347090"/>
            <a:ext cx="3419475" cy="3590925"/>
          </a:xfrm>
          <a:prstGeom prst="rect">
            <a:avLst/>
          </a:prstGeom>
        </p:spPr>
      </p:pic>
      <p:pic>
        <p:nvPicPr>
          <p:cNvPr id="3" name="Picture 2">
            <a:extLst>
              <a:ext uri="{FF2B5EF4-FFF2-40B4-BE49-F238E27FC236}">
                <a16:creationId xmlns:a16="http://schemas.microsoft.com/office/drawing/2014/main" id="{471D53E8-D68C-46DD-A797-93CBBD5062C8}"/>
              </a:ext>
            </a:extLst>
          </p:cNvPr>
          <p:cNvPicPr/>
          <p:nvPr>
            <p:extLst/>
          </p:nvPr>
        </p:nvPicPr>
        <p:blipFill>
          <a:blip r:embed="rId4"/>
          <a:stretch>
            <a:fillRect/>
          </a:stretch>
        </p:blipFill>
        <p:spPr>
          <a:xfrm>
            <a:off x="3590225" y="2347090"/>
            <a:ext cx="1504950" cy="3590925"/>
          </a:xfrm>
          <a:prstGeom prst="rect">
            <a:avLst/>
          </a:prstGeom>
        </p:spPr>
      </p:pic>
      <p:pic>
        <p:nvPicPr>
          <p:cNvPr id="10" name="Picture 9">
            <a:extLst>
              <a:ext uri="{FF2B5EF4-FFF2-40B4-BE49-F238E27FC236}">
                <a16:creationId xmlns:a16="http://schemas.microsoft.com/office/drawing/2014/main" id="{CD36CE8F-996F-484C-9CD2-77B9304F9913}"/>
              </a:ext>
            </a:extLst>
          </p:cNvPr>
          <p:cNvPicPr/>
          <p:nvPr>
            <p:extLst/>
          </p:nvPr>
        </p:nvPicPr>
        <p:blipFill>
          <a:blip r:embed="rId5"/>
          <a:stretch>
            <a:fillRect/>
          </a:stretch>
        </p:blipFill>
        <p:spPr>
          <a:xfrm>
            <a:off x="5016354" y="2347090"/>
            <a:ext cx="1504950" cy="3590925"/>
          </a:xfrm>
          <a:prstGeom prst="rect">
            <a:avLst/>
          </a:prstGeom>
        </p:spPr>
      </p:pic>
      <p:pic>
        <p:nvPicPr>
          <p:cNvPr id="11" name="Picture 10">
            <a:extLst>
              <a:ext uri="{FF2B5EF4-FFF2-40B4-BE49-F238E27FC236}">
                <a16:creationId xmlns:a16="http://schemas.microsoft.com/office/drawing/2014/main" id="{2BE4E1E3-35CC-47CE-8D28-3196048E5AB8}"/>
              </a:ext>
            </a:extLst>
          </p:cNvPr>
          <p:cNvPicPr/>
          <p:nvPr>
            <p:extLst/>
          </p:nvPr>
        </p:nvPicPr>
        <p:blipFill>
          <a:blip r:embed="rId6"/>
          <a:stretch>
            <a:fillRect/>
          </a:stretch>
        </p:blipFill>
        <p:spPr>
          <a:xfrm>
            <a:off x="6464564" y="2347090"/>
            <a:ext cx="1504950" cy="3590925"/>
          </a:xfrm>
          <a:prstGeom prst="rect">
            <a:avLst/>
          </a:prstGeom>
        </p:spPr>
      </p:pic>
      <p:pic>
        <p:nvPicPr>
          <p:cNvPr id="12" name="Picture 11">
            <a:extLst>
              <a:ext uri="{FF2B5EF4-FFF2-40B4-BE49-F238E27FC236}">
                <a16:creationId xmlns:a16="http://schemas.microsoft.com/office/drawing/2014/main" id="{70EFD3E0-0B86-4974-864D-48DBF8C30657}"/>
              </a:ext>
            </a:extLst>
          </p:cNvPr>
          <p:cNvPicPr/>
          <p:nvPr>
            <p:extLst/>
          </p:nvPr>
        </p:nvPicPr>
        <p:blipFill>
          <a:blip r:embed="rId7"/>
          <a:stretch>
            <a:fillRect/>
          </a:stretch>
        </p:blipFill>
        <p:spPr>
          <a:xfrm>
            <a:off x="7890693" y="2347090"/>
            <a:ext cx="1504950" cy="3590925"/>
          </a:xfrm>
          <a:prstGeom prst="rect">
            <a:avLst/>
          </a:prstGeom>
        </p:spPr>
      </p:pic>
      <p:pic>
        <p:nvPicPr>
          <p:cNvPr id="13" name="Picture 12">
            <a:extLst>
              <a:ext uri="{FF2B5EF4-FFF2-40B4-BE49-F238E27FC236}">
                <a16:creationId xmlns:a16="http://schemas.microsoft.com/office/drawing/2014/main" id="{40032F12-D755-4348-8424-2A37BEC43F57}"/>
              </a:ext>
            </a:extLst>
          </p:cNvPr>
          <p:cNvPicPr/>
          <p:nvPr>
            <p:extLst/>
          </p:nvPr>
        </p:nvPicPr>
        <p:blipFill>
          <a:blip r:embed="rId8"/>
          <a:stretch>
            <a:fillRect/>
          </a:stretch>
        </p:blipFill>
        <p:spPr>
          <a:xfrm>
            <a:off x="9260082" y="2347089"/>
            <a:ext cx="1504950" cy="3590925"/>
          </a:xfrm>
          <a:prstGeom prst="rect">
            <a:avLst/>
          </a:prstGeom>
        </p:spPr>
      </p:pic>
      <p:sp>
        <p:nvSpPr>
          <p:cNvPr id="21" name="Rectangle 20">
            <a:extLst>
              <a:ext uri="{FF2B5EF4-FFF2-40B4-BE49-F238E27FC236}">
                <a16:creationId xmlns:a16="http://schemas.microsoft.com/office/drawing/2014/main" id="{556446FF-EA98-4371-BEBB-154DD765FB6B}"/>
              </a:ext>
            </a:extLst>
          </p:cNvPr>
          <p:cNvSpPr/>
          <p:nvPr/>
        </p:nvSpPr>
        <p:spPr>
          <a:xfrm>
            <a:off x="426334" y="6356857"/>
            <a:ext cx="3332964" cy="215444"/>
          </a:xfrm>
          <a:prstGeom prst="rect">
            <a:avLst/>
          </a:prstGeom>
        </p:spPr>
        <p:txBody>
          <a:bodyPr wrap="none">
            <a:spAutoFit/>
          </a:bodyPr>
          <a:lstStyle/>
          <a:p>
            <a:r>
              <a:rPr lang="sl-SI" sz="800" i="1" dirty="0">
                <a:latin typeface="Tahoma" panose="020B0604030504040204" pitchFamily="34" charset="0"/>
                <a:ea typeface="Tahoma" panose="020B0604030504040204" pitchFamily="34" charset="0"/>
                <a:cs typeface="Tahoma" panose="020B0604030504040204" pitchFamily="34" charset="0"/>
              </a:rPr>
              <a:t>Obarvane vrednosti... Pripisana lastnost je najbolj značilna za ta znak</a:t>
            </a:r>
          </a:p>
        </p:txBody>
      </p:sp>
    </p:spTree>
    <p:extLst>
      <p:ext uri="{BB962C8B-B14F-4D97-AF65-F5344CB8AC3E}">
        <p14:creationId xmlns:p14="http://schemas.microsoft.com/office/powerpoint/2010/main" val="23475872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PoljeZBesedilom 55">
            <a:extLst>
              <a:ext uri="{FF2B5EF4-FFF2-40B4-BE49-F238E27FC236}">
                <a16:creationId xmlns:a16="http://schemas.microsoft.com/office/drawing/2014/main" id="{B453EE7B-B1FD-410B-B6F4-AEDA030E4DDE}"/>
              </a:ext>
            </a:extLst>
          </p:cNvPr>
          <p:cNvSpPr txBox="1"/>
          <p:nvPr/>
        </p:nvSpPr>
        <p:spPr>
          <a:xfrm>
            <a:off x="227490" y="181910"/>
            <a:ext cx="11651953" cy="523220"/>
          </a:xfrm>
          <a:prstGeom prst="rect">
            <a:avLst/>
          </a:prstGeom>
          <a:noFill/>
        </p:spPr>
        <p:txBody>
          <a:bodyPr wrap="square" rtlCol="0">
            <a:spAutoFit/>
          </a:bodyPr>
          <a:lstStyle/>
          <a:p>
            <a:r>
              <a:rPr lang="sl-SI" sz="2800" b="1" dirty="0">
                <a:solidFill>
                  <a:srgbClr val="FAA61C"/>
                </a:solidFill>
                <a:latin typeface="Tahoma" panose="020B0604030504040204" pitchFamily="34" charset="0"/>
                <a:ea typeface="Tahoma" panose="020B0604030504040204" pitchFamily="34" charset="0"/>
                <a:cs typeface="Tahoma" panose="020B0604030504040204" pitchFamily="34" charset="0"/>
              </a:rPr>
              <a:t>NAKUP EKOLOŠKIH ŽIVIL: </a:t>
            </a:r>
            <a:r>
              <a:rPr lang="sl-SI" sz="2800" b="1" dirty="0">
                <a:latin typeface="Tahoma" panose="020B0604030504040204" pitchFamily="34" charset="0"/>
                <a:ea typeface="Tahoma" panose="020B0604030504040204" pitchFamily="34" charset="0"/>
                <a:cs typeface="Tahoma" panose="020B0604030504040204" pitchFamily="34" charset="0"/>
              </a:rPr>
              <a:t>KATEGORIJE</a:t>
            </a:r>
          </a:p>
        </p:txBody>
      </p:sp>
      <p:pic>
        <p:nvPicPr>
          <p:cNvPr id="43" name="Slika 11">
            <a:extLst>
              <a:ext uri="{FF2B5EF4-FFF2-40B4-BE49-F238E27FC236}">
                <a16:creationId xmlns:a16="http://schemas.microsoft.com/office/drawing/2014/main" id="{7AC418C5-184C-455B-8EF7-65AEC6AA33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21233" y="6572301"/>
            <a:ext cx="1058211" cy="225910"/>
          </a:xfrm>
          <a:prstGeom prst="rect">
            <a:avLst/>
          </a:prstGeom>
        </p:spPr>
      </p:pic>
      <p:sp>
        <p:nvSpPr>
          <p:cNvPr id="44" name="Označba mesta številke diapozitiva 1">
            <a:extLst>
              <a:ext uri="{FF2B5EF4-FFF2-40B4-BE49-F238E27FC236}">
                <a16:creationId xmlns:a16="http://schemas.microsoft.com/office/drawing/2014/main" id="{4CF4B4D2-0B71-4851-ABB2-41B8E951CB04}"/>
              </a:ext>
            </a:extLst>
          </p:cNvPr>
          <p:cNvSpPr>
            <a:spLocks noGrp="1"/>
          </p:cNvSpPr>
          <p:nvPr>
            <p:ph type="sldNum" sz="quarter" idx="12"/>
          </p:nvPr>
        </p:nvSpPr>
        <p:spPr>
          <a:xfrm>
            <a:off x="11818229" y="6492875"/>
            <a:ext cx="358677" cy="365125"/>
          </a:xfrm>
        </p:spPr>
        <p:txBody>
          <a:bodyPr/>
          <a:lstStyle/>
          <a:p>
            <a:fld id="{C64449EC-3553-4FFE-B6F3-FE4CC98C343D}" type="slidenum">
              <a:rPr lang="sl-SI" smtClean="0">
                <a:solidFill>
                  <a:schemeClr val="tx1">
                    <a:lumMod val="65000"/>
                    <a:lumOff val="35000"/>
                  </a:schemeClr>
                </a:solidFill>
              </a:rPr>
              <a:t>32</a:t>
            </a:fld>
            <a:endParaRPr lang="sl-SI" dirty="0">
              <a:solidFill>
                <a:schemeClr val="tx1">
                  <a:lumMod val="65000"/>
                  <a:lumOff val="35000"/>
                </a:schemeClr>
              </a:solidFill>
            </a:endParaRPr>
          </a:p>
        </p:txBody>
      </p:sp>
      <p:sp>
        <p:nvSpPr>
          <p:cNvPr id="14" name="Pravokotnik 6">
            <a:extLst>
              <a:ext uri="{FF2B5EF4-FFF2-40B4-BE49-F238E27FC236}">
                <a16:creationId xmlns:a16="http://schemas.microsoft.com/office/drawing/2014/main" id="{CE3624A9-AFEC-41EE-9377-6D45812DEBBA}"/>
              </a:ext>
            </a:extLst>
          </p:cNvPr>
          <p:cNvSpPr/>
          <p:nvPr/>
        </p:nvSpPr>
        <p:spPr>
          <a:xfrm>
            <a:off x="0" y="775506"/>
            <a:ext cx="12192000" cy="11539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Skupina 52">
            <a:extLst>
              <a:ext uri="{FF2B5EF4-FFF2-40B4-BE49-F238E27FC236}">
                <a16:creationId xmlns:a16="http://schemas.microsoft.com/office/drawing/2014/main" id="{B88CF0A2-A531-478E-B337-3C73E3FA1846}"/>
              </a:ext>
            </a:extLst>
          </p:cNvPr>
          <p:cNvGrpSpPr/>
          <p:nvPr/>
        </p:nvGrpSpPr>
        <p:grpSpPr>
          <a:xfrm>
            <a:off x="-1" y="784520"/>
            <a:ext cx="852671" cy="1143216"/>
            <a:chOff x="-1" y="784520"/>
            <a:chExt cx="852671" cy="881202"/>
          </a:xfrm>
        </p:grpSpPr>
        <p:sp>
          <p:nvSpPr>
            <p:cNvPr id="18" name="Pravokotnik 3">
              <a:extLst>
                <a:ext uri="{FF2B5EF4-FFF2-40B4-BE49-F238E27FC236}">
                  <a16:creationId xmlns:a16="http://schemas.microsoft.com/office/drawing/2014/main" id="{F326FBFD-050B-4539-B274-E19964BD0701}"/>
                </a:ext>
              </a:extLst>
            </p:cNvPr>
            <p:cNvSpPr/>
            <p:nvPr/>
          </p:nvSpPr>
          <p:spPr>
            <a:xfrm>
              <a:off x="0" y="1203874"/>
              <a:ext cx="852670" cy="461848"/>
            </a:xfrm>
            <a:custGeom>
              <a:avLst/>
              <a:gdLst>
                <a:gd name="connsiteX0" fmla="*/ 0 w 1111171"/>
                <a:gd name="connsiteY0" fmla="*/ 0 h 569707"/>
                <a:gd name="connsiteX1" fmla="*/ 1111171 w 1111171"/>
                <a:gd name="connsiteY1" fmla="*/ 0 h 569707"/>
                <a:gd name="connsiteX2" fmla="*/ 1111171 w 1111171"/>
                <a:gd name="connsiteY2" fmla="*/ 569707 h 569707"/>
                <a:gd name="connsiteX3" fmla="*/ 0 w 1111171"/>
                <a:gd name="connsiteY3" fmla="*/ 569707 h 569707"/>
                <a:gd name="connsiteX4" fmla="*/ 0 w 1111171"/>
                <a:gd name="connsiteY4" fmla="*/ 0 h 569707"/>
                <a:gd name="connsiteX0" fmla="*/ 0 w 1111171"/>
                <a:gd name="connsiteY0" fmla="*/ 0 h 569707"/>
                <a:gd name="connsiteX1" fmla="*/ 1111171 w 1111171"/>
                <a:gd name="connsiteY1" fmla="*/ 0 h 569707"/>
                <a:gd name="connsiteX2" fmla="*/ 682908 w 1111171"/>
                <a:gd name="connsiteY2" fmla="*/ 569707 h 569707"/>
                <a:gd name="connsiteX3" fmla="*/ 0 w 1111171"/>
                <a:gd name="connsiteY3" fmla="*/ 569707 h 569707"/>
                <a:gd name="connsiteX4" fmla="*/ 0 w 1111171"/>
                <a:gd name="connsiteY4" fmla="*/ 0 h 569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71" h="569707">
                  <a:moveTo>
                    <a:pt x="0" y="0"/>
                  </a:moveTo>
                  <a:lnTo>
                    <a:pt x="1111171" y="0"/>
                  </a:lnTo>
                  <a:lnTo>
                    <a:pt x="682908" y="569707"/>
                  </a:lnTo>
                  <a:lnTo>
                    <a:pt x="0" y="569707"/>
                  </a:lnTo>
                  <a:lnTo>
                    <a:pt x="0"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Enakokraki trikotnik 2">
              <a:extLst>
                <a:ext uri="{FF2B5EF4-FFF2-40B4-BE49-F238E27FC236}">
                  <a16:creationId xmlns:a16="http://schemas.microsoft.com/office/drawing/2014/main" id="{3AD178FC-4B65-48A3-8F44-C159A5C25D45}"/>
                </a:ext>
              </a:extLst>
            </p:cNvPr>
            <p:cNvSpPr/>
            <p:nvPr/>
          </p:nvSpPr>
          <p:spPr>
            <a:xfrm rot="5400000">
              <a:off x="-14267" y="798786"/>
              <a:ext cx="881202" cy="852670"/>
            </a:xfrm>
            <a:prstGeom prst="triangle">
              <a:avLst/>
            </a:prstGeom>
            <a:solidFill>
              <a:srgbClr val="FCA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PoljeZBesedilom 33">
            <a:extLst>
              <a:ext uri="{FF2B5EF4-FFF2-40B4-BE49-F238E27FC236}">
                <a16:creationId xmlns:a16="http://schemas.microsoft.com/office/drawing/2014/main" id="{8AF3158A-E0BA-4887-A034-297D993FAC4C}"/>
              </a:ext>
            </a:extLst>
          </p:cNvPr>
          <p:cNvSpPr txBox="1"/>
          <p:nvPr/>
        </p:nvSpPr>
        <p:spPr>
          <a:xfrm>
            <a:off x="852669" y="784520"/>
            <a:ext cx="11185533" cy="1143216"/>
          </a:xfrm>
          <a:prstGeom prst="rect">
            <a:avLst/>
          </a:prstGeom>
          <a:noFill/>
        </p:spPr>
        <p:txBody>
          <a:bodyPr wrap="square" rtlCol="0" anchor="ctr">
            <a:noAutofit/>
          </a:bodyPr>
          <a:lstStyle/>
          <a:p>
            <a:pPr algn="just"/>
            <a:r>
              <a:rPr lang="sl-SI" sz="1200" dirty="0">
                <a:solidFill>
                  <a:schemeClr val="bg1"/>
                </a:solidFill>
                <a:latin typeface="Tahoma" panose="020B0604030504040204" pitchFamily="34" charset="0"/>
                <a:ea typeface="Tahoma" panose="020B0604030504040204" pitchFamily="34" charset="0"/>
                <a:cs typeface="Tahoma" panose="020B0604030504040204" pitchFamily="34" charset="0"/>
              </a:rPr>
              <a:t>28 % vseh anketiranih pogosto ali zelo pogosto kupuje EKO živila. 38 % jih kupi občasno, 34 % pa kupi redko ali nikoli. Pogosti in občasni kupci večinoma menijo, da je ponudba ekoloških živil preozka, kar še posebej velja za slovenska ekološka živila.</a:t>
            </a:r>
          </a:p>
          <a:p>
            <a:pPr algn="just"/>
            <a:r>
              <a:rPr lang="sl-SI" sz="1200" dirty="0">
                <a:solidFill>
                  <a:schemeClr val="bg1"/>
                </a:solidFill>
                <a:latin typeface="Tahoma" panose="020B0604030504040204" pitchFamily="34" charset="0"/>
                <a:ea typeface="Tahoma" panose="020B0604030504040204" pitchFamily="34" charset="0"/>
                <a:cs typeface="Tahoma" panose="020B0604030504040204" pitchFamily="34" charset="0"/>
              </a:rPr>
              <a:t>Kategorije živil, kjer je povpraševanje po ekoloških živilih največje, so jajca, sveža zelenjava in sadje ter sveže meso. Ko gre za predelane in zamrznjene izdelke tudi kupci ekoloških živil večinoma izbirajo izdelke konvencionalne pridelave/reje.</a:t>
            </a:r>
          </a:p>
        </p:txBody>
      </p:sp>
      <p:pic>
        <p:nvPicPr>
          <p:cNvPr id="4" name="Picture 3">
            <a:extLst>
              <a:ext uri="{FF2B5EF4-FFF2-40B4-BE49-F238E27FC236}">
                <a16:creationId xmlns:a16="http://schemas.microsoft.com/office/drawing/2014/main" id="{7480012F-4E70-4F01-A42F-BFEE92338B60}"/>
              </a:ext>
            </a:extLst>
          </p:cNvPr>
          <p:cNvPicPr/>
          <p:nvPr>
            <p:extLst/>
          </p:nvPr>
        </p:nvPicPr>
        <p:blipFill>
          <a:blip r:embed="rId3"/>
          <a:stretch>
            <a:fillRect/>
          </a:stretch>
        </p:blipFill>
        <p:spPr>
          <a:xfrm>
            <a:off x="426334" y="2859234"/>
            <a:ext cx="3448050" cy="1790700"/>
          </a:xfrm>
          <a:prstGeom prst="rect">
            <a:avLst/>
          </a:prstGeom>
        </p:spPr>
      </p:pic>
      <p:pic>
        <p:nvPicPr>
          <p:cNvPr id="5" name="Picture 4">
            <a:extLst>
              <a:ext uri="{FF2B5EF4-FFF2-40B4-BE49-F238E27FC236}">
                <a16:creationId xmlns:a16="http://schemas.microsoft.com/office/drawing/2014/main" id="{21919332-540D-45FF-B65D-1B01FF6B3FFC}"/>
              </a:ext>
            </a:extLst>
          </p:cNvPr>
          <p:cNvPicPr/>
          <p:nvPr>
            <p:extLst/>
          </p:nvPr>
        </p:nvPicPr>
        <p:blipFill>
          <a:blip r:embed="rId4"/>
          <a:stretch>
            <a:fillRect/>
          </a:stretch>
        </p:blipFill>
        <p:spPr>
          <a:xfrm>
            <a:off x="4214812" y="2718307"/>
            <a:ext cx="3762375" cy="3638550"/>
          </a:xfrm>
          <a:prstGeom prst="rect">
            <a:avLst/>
          </a:prstGeom>
        </p:spPr>
      </p:pic>
      <p:sp>
        <p:nvSpPr>
          <p:cNvPr id="22" name="Rectangle 21">
            <a:extLst>
              <a:ext uri="{FF2B5EF4-FFF2-40B4-BE49-F238E27FC236}">
                <a16:creationId xmlns:a16="http://schemas.microsoft.com/office/drawing/2014/main" id="{FA821B80-B9C5-4559-9603-0A0439FF6324}"/>
              </a:ext>
            </a:extLst>
          </p:cNvPr>
          <p:cNvSpPr/>
          <p:nvPr/>
        </p:nvSpPr>
        <p:spPr>
          <a:xfrm>
            <a:off x="5510063" y="2200777"/>
            <a:ext cx="2186817" cy="246221"/>
          </a:xfrm>
          <a:prstGeom prst="rect">
            <a:avLst/>
          </a:prstGeom>
        </p:spPr>
        <p:txBody>
          <a:bodyPr wrap="none">
            <a:spAutoFit/>
          </a:bodyPr>
          <a:lstStyle/>
          <a:p>
            <a:r>
              <a:rPr lang="sl-SI" sz="1000" b="1" dirty="0">
                <a:latin typeface="Tahoma" panose="020B0604030504040204" pitchFamily="34" charset="0"/>
                <a:ea typeface="Tahoma" panose="020B0604030504040204" pitchFamily="34" charset="0"/>
                <a:cs typeface="Tahoma" panose="020B0604030504040204" pitchFamily="34" charset="0"/>
              </a:rPr>
              <a:t>Kakšna živila večinoma kupijo?</a:t>
            </a:r>
          </a:p>
        </p:txBody>
      </p:sp>
      <p:sp>
        <p:nvSpPr>
          <p:cNvPr id="23" name="Rectangle 22">
            <a:extLst>
              <a:ext uri="{FF2B5EF4-FFF2-40B4-BE49-F238E27FC236}">
                <a16:creationId xmlns:a16="http://schemas.microsoft.com/office/drawing/2014/main" id="{D0AE7F4F-E56C-4CF3-9E6A-95DFDE256CB8}"/>
              </a:ext>
            </a:extLst>
          </p:cNvPr>
          <p:cNvSpPr/>
          <p:nvPr/>
        </p:nvSpPr>
        <p:spPr>
          <a:xfrm>
            <a:off x="1392466" y="2271240"/>
            <a:ext cx="1959191" cy="246221"/>
          </a:xfrm>
          <a:prstGeom prst="rect">
            <a:avLst/>
          </a:prstGeom>
        </p:spPr>
        <p:txBody>
          <a:bodyPr wrap="none">
            <a:spAutoFit/>
          </a:bodyPr>
          <a:lstStyle/>
          <a:p>
            <a:r>
              <a:rPr lang="sl-SI" sz="1000" b="1" dirty="0">
                <a:latin typeface="Tahoma" panose="020B0604030504040204" pitchFamily="34" charset="0"/>
                <a:ea typeface="Tahoma" panose="020B0604030504040204" pitchFamily="34" charset="0"/>
                <a:cs typeface="Tahoma" panose="020B0604030504040204" pitchFamily="34" charset="0"/>
              </a:rPr>
              <a:t>Vrste kupcev ekoloških živil</a:t>
            </a:r>
          </a:p>
        </p:txBody>
      </p:sp>
      <p:pic>
        <p:nvPicPr>
          <p:cNvPr id="6" name="Picture 5">
            <a:extLst>
              <a:ext uri="{FF2B5EF4-FFF2-40B4-BE49-F238E27FC236}">
                <a16:creationId xmlns:a16="http://schemas.microsoft.com/office/drawing/2014/main" id="{056A4EED-2311-48F9-A3D5-52ED1AE3843F}"/>
              </a:ext>
            </a:extLst>
          </p:cNvPr>
          <p:cNvPicPr/>
          <p:nvPr>
            <p:extLst/>
          </p:nvPr>
        </p:nvPicPr>
        <p:blipFill>
          <a:blip r:embed="rId5"/>
          <a:stretch>
            <a:fillRect/>
          </a:stretch>
        </p:blipFill>
        <p:spPr>
          <a:xfrm>
            <a:off x="8151959" y="3528430"/>
            <a:ext cx="3857625" cy="838200"/>
          </a:xfrm>
          <a:prstGeom prst="rect">
            <a:avLst/>
          </a:prstGeom>
        </p:spPr>
      </p:pic>
      <p:pic>
        <p:nvPicPr>
          <p:cNvPr id="7" name="Picture 6">
            <a:extLst>
              <a:ext uri="{FF2B5EF4-FFF2-40B4-BE49-F238E27FC236}">
                <a16:creationId xmlns:a16="http://schemas.microsoft.com/office/drawing/2014/main" id="{9ABE2B63-85F6-4F38-8BE4-00901E6BFE76}"/>
              </a:ext>
            </a:extLst>
          </p:cNvPr>
          <p:cNvPicPr/>
          <p:nvPr>
            <p:extLst/>
          </p:nvPr>
        </p:nvPicPr>
        <p:blipFill>
          <a:blip r:embed="rId6"/>
          <a:stretch>
            <a:fillRect/>
          </a:stretch>
        </p:blipFill>
        <p:spPr>
          <a:xfrm>
            <a:off x="8151959" y="4631265"/>
            <a:ext cx="3857625" cy="838200"/>
          </a:xfrm>
          <a:prstGeom prst="rect">
            <a:avLst/>
          </a:prstGeom>
        </p:spPr>
      </p:pic>
      <p:sp>
        <p:nvSpPr>
          <p:cNvPr id="24" name="Rectangle 23">
            <a:extLst>
              <a:ext uri="{FF2B5EF4-FFF2-40B4-BE49-F238E27FC236}">
                <a16:creationId xmlns:a16="http://schemas.microsoft.com/office/drawing/2014/main" id="{0D4517DA-722F-4E84-9554-CA240222AB20}"/>
              </a:ext>
            </a:extLst>
          </p:cNvPr>
          <p:cNvSpPr/>
          <p:nvPr/>
        </p:nvSpPr>
        <p:spPr>
          <a:xfrm>
            <a:off x="4593147" y="6339875"/>
            <a:ext cx="4059125" cy="215444"/>
          </a:xfrm>
          <a:prstGeom prst="rect">
            <a:avLst/>
          </a:prstGeom>
        </p:spPr>
        <p:txBody>
          <a:bodyPr wrap="none">
            <a:spAutoFit/>
          </a:bodyPr>
          <a:lstStyle/>
          <a:p>
            <a:r>
              <a:rPr lang="sl-SI" sz="800" i="1" dirty="0">
                <a:latin typeface="Tahoma" panose="020B0604030504040204" pitchFamily="34" charset="0"/>
                <a:ea typeface="Tahoma" panose="020B0604030504040204" pitchFamily="34" charset="0"/>
                <a:cs typeface="Tahoma" panose="020B0604030504040204" pitchFamily="34" charset="0"/>
              </a:rPr>
              <a:t>Anketirani, ki vsaj občasno kupujejo </a:t>
            </a:r>
            <a:r>
              <a:rPr lang="sl-SI" sz="800" i="1" dirty="0" err="1">
                <a:latin typeface="Tahoma" panose="020B0604030504040204" pitchFamily="34" charset="0"/>
                <a:ea typeface="Tahoma" panose="020B0604030504040204" pitchFamily="34" charset="0"/>
                <a:cs typeface="Tahoma" panose="020B0604030504040204" pitchFamily="34" charset="0"/>
              </a:rPr>
              <a:t>EKO</a:t>
            </a:r>
            <a:r>
              <a:rPr lang="sl-SI" sz="800" i="1" dirty="0">
                <a:latin typeface="Tahoma" panose="020B0604030504040204" pitchFamily="34" charset="0"/>
                <a:ea typeface="Tahoma" panose="020B0604030504040204" pitchFamily="34" charset="0"/>
                <a:cs typeface="Tahoma" panose="020B0604030504040204" pitchFamily="34" charset="0"/>
              </a:rPr>
              <a:t> izdelke in ki kupujejo posamezno kategorijo</a:t>
            </a:r>
          </a:p>
        </p:txBody>
      </p:sp>
      <p:sp>
        <p:nvSpPr>
          <p:cNvPr id="25" name="Rectangle 24">
            <a:extLst>
              <a:ext uri="{FF2B5EF4-FFF2-40B4-BE49-F238E27FC236}">
                <a16:creationId xmlns:a16="http://schemas.microsoft.com/office/drawing/2014/main" id="{30F87AD5-CD4F-4966-A794-0DDEA513AD70}"/>
              </a:ext>
            </a:extLst>
          </p:cNvPr>
          <p:cNvSpPr/>
          <p:nvPr/>
        </p:nvSpPr>
        <p:spPr>
          <a:xfrm>
            <a:off x="1643336" y="4942643"/>
            <a:ext cx="1277914" cy="215444"/>
          </a:xfrm>
          <a:prstGeom prst="rect">
            <a:avLst/>
          </a:prstGeom>
        </p:spPr>
        <p:txBody>
          <a:bodyPr wrap="none">
            <a:spAutoFit/>
          </a:bodyPr>
          <a:lstStyle/>
          <a:p>
            <a:r>
              <a:rPr lang="sl-SI" sz="800" i="1" dirty="0">
                <a:latin typeface="Tahoma" panose="020B0604030504040204" pitchFamily="34" charset="0"/>
                <a:ea typeface="Tahoma" panose="020B0604030504040204" pitchFamily="34" charset="0"/>
                <a:cs typeface="Tahoma" panose="020B0604030504040204" pitchFamily="34" charset="0"/>
              </a:rPr>
              <a:t>Vsi anketirani (N=1069)</a:t>
            </a:r>
          </a:p>
        </p:txBody>
      </p:sp>
      <p:sp>
        <p:nvSpPr>
          <p:cNvPr id="26" name="Rectangle 25">
            <a:extLst>
              <a:ext uri="{FF2B5EF4-FFF2-40B4-BE49-F238E27FC236}">
                <a16:creationId xmlns:a16="http://schemas.microsoft.com/office/drawing/2014/main" id="{456772A7-6604-4348-AC09-DDD7D3212A00}"/>
              </a:ext>
            </a:extLst>
          </p:cNvPr>
          <p:cNvSpPr/>
          <p:nvPr/>
        </p:nvSpPr>
        <p:spPr>
          <a:xfrm>
            <a:off x="9227817" y="5751168"/>
            <a:ext cx="2810385" cy="215444"/>
          </a:xfrm>
          <a:prstGeom prst="rect">
            <a:avLst/>
          </a:prstGeom>
        </p:spPr>
        <p:txBody>
          <a:bodyPr wrap="none">
            <a:spAutoFit/>
          </a:bodyPr>
          <a:lstStyle/>
          <a:p>
            <a:r>
              <a:rPr lang="sl-SI" sz="800" i="1" dirty="0">
                <a:latin typeface="Tahoma" panose="020B0604030504040204" pitchFamily="34" charset="0"/>
                <a:ea typeface="Tahoma" panose="020B0604030504040204" pitchFamily="34" charset="0"/>
                <a:cs typeface="Tahoma" panose="020B0604030504040204" pitchFamily="34" charset="0"/>
              </a:rPr>
              <a:t>Anketirani, ki vsaj občasno kupujejo </a:t>
            </a:r>
            <a:r>
              <a:rPr lang="sl-SI" sz="800" i="1" dirty="0" err="1">
                <a:latin typeface="Tahoma" panose="020B0604030504040204" pitchFamily="34" charset="0"/>
                <a:ea typeface="Tahoma" panose="020B0604030504040204" pitchFamily="34" charset="0"/>
                <a:cs typeface="Tahoma" panose="020B0604030504040204" pitchFamily="34" charset="0"/>
              </a:rPr>
              <a:t>EKO</a:t>
            </a:r>
            <a:r>
              <a:rPr lang="sl-SI" sz="800" i="1" dirty="0">
                <a:latin typeface="Tahoma" panose="020B0604030504040204" pitchFamily="34" charset="0"/>
                <a:ea typeface="Tahoma" panose="020B0604030504040204" pitchFamily="34" charset="0"/>
                <a:cs typeface="Tahoma" panose="020B0604030504040204" pitchFamily="34" charset="0"/>
              </a:rPr>
              <a:t> izdelke (N=710)</a:t>
            </a:r>
          </a:p>
        </p:txBody>
      </p:sp>
    </p:spTree>
    <p:extLst>
      <p:ext uri="{BB962C8B-B14F-4D97-AF65-F5344CB8AC3E}">
        <p14:creationId xmlns:p14="http://schemas.microsoft.com/office/powerpoint/2010/main" val="3901729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PoljeZBesedilom 55">
            <a:extLst>
              <a:ext uri="{FF2B5EF4-FFF2-40B4-BE49-F238E27FC236}">
                <a16:creationId xmlns:a16="http://schemas.microsoft.com/office/drawing/2014/main" id="{B453EE7B-B1FD-410B-B6F4-AEDA030E4DDE}"/>
              </a:ext>
            </a:extLst>
          </p:cNvPr>
          <p:cNvSpPr txBox="1"/>
          <p:nvPr/>
        </p:nvSpPr>
        <p:spPr>
          <a:xfrm>
            <a:off x="227490" y="181910"/>
            <a:ext cx="11651953" cy="954107"/>
          </a:xfrm>
          <a:prstGeom prst="rect">
            <a:avLst/>
          </a:prstGeom>
          <a:noFill/>
        </p:spPr>
        <p:txBody>
          <a:bodyPr wrap="square" rtlCol="0">
            <a:spAutoFit/>
          </a:bodyPr>
          <a:lstStyle/>
          <a:p>
            <a:r>
              <a:rPr lang="sl-SI" sz="2800" b="1" dirty="0">
                <a:solidFill>
                  <a:srgbClr val="FAA61C"/>
                </a:solidFill>
                <a:latin typeface="Tahoma" panose="020B0604030504040204" pitchFamily="34" charset="0"/>
                <a:ea typeface="Tahoma" panose="020B0604030504040204" pitchFamily="34" charset="0"/>
                <a:cs typeface="Tahoma" panose="020B0604030504040204" pitchFamily="34" charset="0"/>
              </a:rPr>
              <a:t>NAKUP EKOLOŠKIH ŽIVIL: </a:t>
            </a:r>
            <a:r>
              <a:rPr lang="sl-SI" sz="2800" b="1" dirty="0">
                <a:latin typeface="Tahoma" panose="020B0604030504040204" pitchFamily="34" charset="0"/>
                <a:ea typeface="Tahoma" panose="020B0604030504040204" pitchFamily="34" charset="0"/>
                <a:cs typeface="Tahoma" panose="020B0604030504040204" pitchFamily="34" charset="0"/>
              </a:rPr>
              <a:t>MOTIVI, BARIERE IN VZPODBUDE</a:t>
            </a:r>
          </a:p>
          <a:p>
            <a:endParaRPr lang="sl-SI" sz="2800" b="1" dirty="0">
              <a:latin typeface="Tahoma" panose="020B0604030504040204" pitchFamily="34" charset="0"/>
              <a:ea typeface="Tahoma" panose="020B0604030504040204" pitchFamily="34" charset="0"/>
              <a:cs typeface="Tahoma" panose="020B0604030504040204" pitchFamily="34" charset="0"/>
            </a:endParaRPr>
          </a:p>
        </p:txBody>
      </p:sp>
      <p:pic>
        <p:nvPicPr>
          <p:cNvPr id="43" name="Slika 11">
            <a:extLst>
              <a:ext uri="{FF2B5EF4-FFF2-40B4-BE49-F238E27FC236}">
                <a16:creationId xmlns:a16="http://schemas.microsoft.com/office/drawing/2014/main" id="{7AC418C5-184C-455B-8EF7-65AEC6AA33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21233" y="6572301"/>
            <a:ext cx="1058211" cy="225910"/>
          </a:xfrm>
          <a:prstGeom prst="rect">
            <a:avLst/>
          </a:prstGeom>
        </p:spPr>
      </p:pic>
      <p:sp>
        <p:nvSpPr>
          <p:cNvPr id="44" name="Označba mesta številke diapozitiva 1">
            <a:extLst>
              <a:ext uri="{FF2B5EF4-FFF2-40B4-BE49-F238E27FC236}">
                <a16:creationId xmlns:a16="http://schemas.microsoft.com/office/drawing/2014/main" id="{4CF4B4D2-0B71-4851-ABB2-41B8E951CB04}"/>
              </a:ext>
            </a:extLst>
          </p:cNvPr>
          <p:cNvSpPr>
            <a:spLocks noGrp="1"/>
          </p:cNvSpPr>
          <p:nvPr>
            <p:ph type="sldNum" sz="quarter" idx="12"/>
          </p:nvPr>
        </p:nvSpPr>
        <p:spPr>
          <a:xfrm>
            <a:off x="11818229" y="6492875"/>
            <a:ext cx="358677" cy="365125"/>
          </a:xfrm>
        </p:spPr>
        <p:txBody>
          <a:bodyPr/>
          <a:lstStyle/>
          <a:p>
            <a:fld id="{C64449EC-3553-4FFE-B6F3-FE4CC98C343D}" type="slidenum">
              <a:rPr lang="sl-SI" smtClean="0">
                <a:solidFill>
                  <a:schemeClr val="tx1">
                    <a:lumMod val="65000"/>
                    <a:lumOff val="35000"/>
                  </a:schemeClr>
                </a:solidFill>
              </a:rPr>
              <a:t>33</a:t>
            </a:fld>
            <a:endParaRPr lang="sl-SI" dirty="0">
              <a:solidFill>
                <a:schemeClr val="tx1">
                  <a:lumMod val="65000"/>
                  <a:lumOff val="35000"/>
                </a:schemeClr>
              </a:solidFill>
            </a:endParaRPr>
          </a:p>
        </p:txBody>
      </p:sp>
      <p:sp>
        <p:nvSpPr>
          <p:cNvPr id="14" name="Pravokotnik 6">
            <a:extLst>
              <a:ext uri="{FF2B5EF4-FFF2-40B4-BE49-F238E27FC236}">
                <a16:creationId xmlns:a16="http://schemas.microsoft.com/office/drawing/2014/main" id="{CE3624A9-AFEC-41EE-9377-6D45812DEBBA}"/>
              </a:ext>
            </a:extLst>
          </p:cNvPr>
          <p:cNvSpPr/>
          <p:nvPr/>
        </p:nvSpPr>
        <p:spPr>
          <a:xfrm>
            <a:off x="0" y="775506"/>
            <a:ext cx="12192000" cy="11539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Skupina 52">
            <a:extLst>
              <a:ext uri="{FF2B5EF4-FFF2-40B4-BE49-F238E27FC236}">
                <a16:creationId xmlns:a16="http://schemas.microsoft.com/office/drawing/2014/main" id="{B88CF0A2-A531-478E-B337-3C73E3FA1846}"/>
              </a:ext>
            </a:extLst>
          </p:cNvPr>
          <p:cNvGrpSpPr/>
          <p:nvPr/>
        </p:nvGrpSpPr>
        <p:grpSpPr>
          <a:xfrm>
            <a:off x="-1" y="784519"/>
            <a:ext cx="852671" cy="1143215"/>
            <a:chOff x="-1" y="784520"/>
            <a:chExt cx="852671" cy="881202"/>
          </a:xfrm>
        </p:grpSpPr>
        <p:sp>
          <p:nvSpPr>
            <p:cNvPr id="18" name="Pravokotnik 3">
              <a:extLst>
                <a:ext uri="{FF2B5EF4-FFF2-40B4-BE49-F238E27FC236}">
                  <a16:creationId xmlns:a16="http://schemas.microsoft.com/office/drawing/2014/main" id="{F326FBFD-050B-4539-B274-E19964BD0701}"/>
                </a:ext>
              </a:extLst>
            </p:cNvPr>
            <p:cNvSpPr/>
            <p:nvPr/>
          </p:nvSpPr>
          <p:spPr>
            <a:xfrm>
              <a:off x="0" y="1203874"/>
              <a:ext cx="852670" cy="461848"/>
            </a:xfrm>
            <a:custGeom>
              <a:avLst/>
              <a:gdLst>
                <a:gd name="connsiteX0" fmla="*/ 0 w 1111171"/>
                <a:gd name="connsiteY0" fmla="*/ 0 h 569707"/>
                <a:gd name="connsiteX1" fmla="*/ 1111171 w 1111171"/>
                <a:gd name="connsiteY1" fmla="*/ 0 h 569707"/>
                <a:gd name="connsiteX2" fmla="*/ 1111171 w 1111171"/>
                <a:gd name="connsiteY2" fmla="*/ 569707 h 569707"/>
                <a:gd name="connsiteX3" fmla="*/ 0 w 1111171"/>
                <a:gd name="connsiteY3" fmla="*/ 569707 h 569707"/>
                <a:gd name="connsiteX4" fmla="*/ 0 w 1111171"/>
                <a:gd name="connsiteY4" fmla="*/ 0 h 569707"/>
                <a:gd name="connsiteX0" fmla="*/ 0 w 1111171"/>
                <a:gd name="connsiteY0" fmla="*/ 0 h 569707"/>
                <a:gd name="connsiteX1" fmla="*/ 1111171 w 1111171"/>
                <a:gd name="connsiteY1" fmla="*/ 0 h 569707"/>
                <a:gd name="connsiteX2" fmla="*/ 682908 w 1111171"/>
                <a:gd name="connsiteY2" fmla="*/ 569707 h 569707"/>
                <a:gd name="connsiteX3" fmla="*/ 0 w 1111171"/>
                <a:gd name="connsiteY3" fmla="*/ 569707 h 569707"/>
                <a:gd name="connsiteX4" fmla="*/ 0 w 1111171"/>
                <a:gd name="connsiteY4" fmla="*/ 0 h 569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71" h="569707">
                  <a:moveTo>
                    <a:pt x="0" y="0"/>
                  </a:moveTo>
                  <a:lnTo>
                    <a:pt x="1111171" y="0"/>
                  </a:lnTo>
                  <a:lnTo>
                    <a:pt x="682908" y="569707"/>
                  </a:lnTo>
                  <a:lnTo>
                    <a:pt x="0" y="569707"/>
                  </a:lnTo>
                  <a:lnTo>
                    <a:pt x="0"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Enakokraki trikotnik 2">
              <a:extLst>
                <a:ext uri="{FF2B5EF4-FFF2-40B4-BE49-F238E27FC236}">
                  <a16:creationId xmlns:a16="http://schemas.microsoft.com/office/drawing/2014/main" id="{3AD178FC-4B65-48A3-8F44-C159A5C25D45}"/>
                </a:ext>
              </a:extLst>
            </p:cNvPr>
            <p:cNvSpPr/>
            <p:nvPr/>
          </p:nvSpPr>
          <p:spPr>
            <a:xfrm rot="5400000">
              <a:off x="-14267" y="798786"/>
              <a:ext cx="881202" cy="852670"/>
            </a:xfrm>
            <a:prstGeom prst="triangle">
              <a:avLst/>
            </a:prstGeom>
            <a:solidFill>
              <a:srgbClr val="FCA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PoljeZBesedilom 33">
            <a:extLst>
              <a:ext uri="{FF2B5EF4-FFF2-40B4-BE49-F238E27FC236}">
                <a16:creationId xmlns:a16="http://schemas.microsoft.com/office/drawing/2014/main" id="{8AF3158A-E0BA-4887-A034-297D993FAC4C}"/>
              </a:ext>
            </a:extLst>
          </p:cNvPr>
          <p:cNvSpPr txBox="1"/>
          <p:nvPr/>
        </p:nvSpPr>
        <p:spPr>
          <a:xfrm>
            <a:off x="852669" y="784520"/>
            <a:ext cx="11185533" cy="1143216"/>
          </a:xfrm>
          <a:prstGeom prst="rect">
            <a:avLst/>
          </a:prstGeom>
          <a:noFill/>
        </p:spPr>
        <p:txBody>
          <a:bodyPr wrap="square" rtlCol="0" anchor="ctr">
            <a:noAutofit/>
          </a:bodyPr>
          <a:lstStyle/>
          <a:p>
            <a:pPr algn="just"/>
            <a:r>
              <a:rPr lang="sl-SI" sz="1200" dirty="0">
                <a:solidFill>
                  <a:schemeClr val="bg1"/>
                </a:solidFill>
                <a:latin typeface="Tahoma" panose="020B0604030504040204" pitchFamily="34" charset="0"/>
                <a:ea typeface="Tahoma" panose="020B0604030504040204" pitchFamily="34" charset="0"/>
                <a:cs typeface="Tahoma" panose="020B0604030504040204" pitchFamily="34" charset="0"/>
              </a:rPr>
              <a:t>Pri kupcih ekoloških živil so najbolj pogosto navedeni motivi za nakup, da so takšna živila bolj zdrava, so višje kakovosti in so bolj okusna. Več kot 40 % jih meni, da so brez pesticidov.</a:t>
            </a:r>
          </a:p>
          <a:p>
            <a:pPr algn="just"/>
            <a:r>
              <a:rPr lang="sl-SI" sz="1200" dirty="0">
                <a:solidFill>
                  <a:schemeClr val="bg1"/>
                </a:solidFill>
                <a:latin typeface="Tahoma" panose="020B0604030504040204" pitchFamily="34" charset="0"/>
                <a:ea typeface="Tahoma" panose="020B0604030504040204" pitchFamily="34" charset="0"/>
                <a:cs typeface="Tahoma" panose="020B0604030504040204" pitchFamily="34" charset="0"/>
              </a:rPr>
              <a:t>Pri anketiranih, ki ne kupujejo ekoloških živil, je glavna ovira previsoka cena. V skladu s tem bi tudi večina kupila ekološke izdelke, če bi bili cenejši. Relativno močne ovire predstavlja tudi pomanjkanje zaupanja v EKO živila – 31 % meni, da niso bolj kakovostna od živil klasične pridelave in približno četrtina, da ekološka živila niso nič bolj zdrava. Več kot četrtina je kot oviro navedla tudi pomanjkanje zaupanja v oznake na živilih.</a:t>
            </a:r>
          </a:p>
        </p:txBody>
      </p:sp>
      <p:pic>
        <p:nvPicPr>
          <p:cNvPr id="2" name="Picture 1">
            <a:extLst>
              <a:ext uri="{FF2B5EF4-FFF2-40B4-BE49-F238E27FC236}">
                <a16:creationId xmlns:a16="http://schemas.microsoft.com/office/drawing/2014/main" id="{6539AF43-2DF4-403D-85E0-6875EFB0FF31}"/>
              </a:ext>
            </a:extLst>
          </p:cNvPr>
          <p:cNvPicPr/>
          <p:nvPr>
            <p:extLst/>
          </p:nvPr>
        </p:nvPicPr>
        <p:blipFill>
          <a:blip r:embed="rId3"/>
          <a:stretch>
            <a:fillRect/>
          </a:stretch>
        </p:blipFill>
        <p:spPr>
          <a:xfrm>
            <a:off x="680120" y="2870468"/>
            <a:ext cx="3600450" cy="3133725"/>
          </a:xfrm>
          <a:prstGeom prst="rect">
            <a:avLst/>
          </a:prstGeom>
        </p:spPr>
      </p:pic>
      <p:pic>
        <p:nvPicPr>
          <p:cNvPr id="3" name="Picture 2">
            <a:extLst>
              <a:ext uri="{FF2B5EF4-FFF2-40B4-BE49-F238E27FC236}">
                <a16:creationId xmlns:a16="http://schemas.microsoft.com/office/drawing/2014/main" id="{B163512C-4C34-4366-ADBD-D5F5E21EAF49}"/>
              </a:ext>
            </a:extLst>
          </p:cNvPr>
          <p:cNvPicPr/>
          <p:nvPr>
            <p:extLst/>
          </p:nvPr>
        </p:nvPicPr>
        <p:blipFill>
          <a:blip r:embed="rId4"/>
          <a:stretch>
            <a:fillRect/>
          </a:stretch>
        </p:blipFill>
        <p:spPr>
          <a:xfrm>
            <a:off x="4670574" y="2912957"/>
            <a:ext cx="3209925" cy="3133725"/>
          </a:xfrm>
          <a:prstGeom prst="rect">
            <a:avLst/>
          </a:prstGeom>
        </p:spPr>
      </p:pic>
      <p:pic>
        <p:nvPicPr>
          <p:cNvPr id="7" name="Picture 6">
            <a:extLst>
              <a:ext uri="{FF2B5EF4-FFF2-40B4-BE49-F238E27FC236}">
                <a16:creationId xmlns:a16="http://schemas.microsoft.com/office/drawing/2014/main" id="{D1BAE640-E7E9-4BAC-B5E8-D93A939E14F0}"/>
              </a:ext>
            </a:extLst>
          </p:cNvPr>
          <p:cNvPicPr/>
          <p:nvPr>
            <p:extLst/>
          </p:nvPr>
        </p:nvPicPr>
        <p:blipFill>
          <a:blip r:embed="rId5"/>
          <a:stretch>
            <a:fillRect/>
          </a:stretch>
        </p:blipFill>
        <p:spPr>
          <a:xfrm>
            <a:off x="8521030" y="2870468"/>
            <a:ext cx="2990850" cy="2638425"/>
          </a:xfrm>
          <a:prstGeom prst="rect">
            <a:avLst/>
          </a:prstGeom>
        </p:spPr>
      </p:pic>
      <p:sp>
        <p:nvSpPr>
          <p:cNvPr id="27" name="Rectangle 26">
            <a:extLst>
              <a:ext uri="{FF2B5EF4-FFF2-40B4-BE49-F238E27FC236}">
                <a16:creationId xmlns:a16="http://schemas.microsoft.com/office/drawing/2014/main" id="{35FBE814-96E2-4748-9460-B368EA47BEA2}"/>
              </a:ext>
            </a:extLst>
          </p:cNvPr>
          <p:cNvSpPr/>
          <p:nvPr/>
        </p:nvSpPr>
        <p:spPr>
          <a:xfrm>
            <a:off x="852669" y="6059098"/>
            <a:ext cx="2810385" cy="215444"/>
          </a:xfrm>
          <a:prstGeom prst="rect">
            <a:avLst/>
          </a:prstGeom>
        </p:spPr>
        <p:txBody>
          <a:bodyPr wrap="none">
            <a:spAutoFit/>
          </a:bodyPr>
          <a:lstStyle/>
          <a:p>
            <a:r>
              <a:rPr lang="sl-SI" sz="800" i="1" dirty="0">
                <a:latin typeface="Tahoma" panose="020B0604030504040204" pitchFamily="34" charset="0"/>
                <a:ea typeface="Tahoma" panose="020B0604030504040204" pitchFamily="34" charset="0"/>
                <a:cs typeface="Tahoma" panose="020B0604030504040204" pitchFamily="34" charset="0"/>
              </a:rPr>
              <a:t>Anketirani, ki vsaj občasno kupujejo </a:t>
            </a:r>
            <a:r>
              <a:rPr lang="sl-SI" sz="800" i="1" dirty="0" err="1">
                <a:latin typeface="Tahoma" panose="020B0604030504040204" pitchFamily="34" charset="0"/>
                <a:ea typeface="Tahoma" panose="020B0604030504040204" pitchFamily="34" charset="0"/>
                <a:cs typeface="Tahoma" panose="020B0604030504040204" pitchFamily="34" charset="0"/>
              </a:rPr>
              <a:t>EKO</a:t>
            </a:r>
            <a:r>
              <a:rPr lang="sl-SI" sz="800" i="1" dirty="0">
                <a:latin typeface="Tahoma" panose="020B0604030504040204" pitchFamily="34" charset="0"/>
                <a:ea typeface="Tahoma" panose="020B0604030504040204" pitchFamily="34" charset="0"/>
                <a:cs typeface="Tahoma" panose="020B0604030504040204" pitchFamily="34" charset="0"/>
              </a:rPr>
              <a:t> izdelke (N=710)</a:t>
            </a:r>
          </a:p>
        </p:txBody>
      </p:sp>
      <p:sp>
        <p:nvSpPr>
          <p:cNvPr id="28" name="Rectangle 27">
            <a:extLst>
              <a:ext uri="{FF2B5EF4-FFF2-40B4-BE49-F238E27FC236}">
                <a16:creationId xmlns:a16="http://schemas.microsoft.com/office/drawing/2014/main" id="{04DC286F-E7E9-4DBE-963A-48017D68B4F8}"/>
              </a:ext>
            </a:extLst>
          </p:cNvPr>
          <p:cNvSpPr/>
          <p:nvPr/>
        </p:nvSpPr>
        <p:spPr>
          <a:xfrm>
            <a:off x="426334" y="2399953"/>
            <a:ext cx="688009" cy="246221"/>
          </a:xfrm>
          <a:prstGeom prst="rect">
            <a:avLst/>
          </a:prstGeom>
        </p:spPr>
        <p:txBody>
          <a:bodyPr wrap="none">
            <a:spAutoFit/>
          </a:bodyPr>
          <a:lstStyle/>
          <a:p>
            <a:r>
              <a:rPr lang="sl-SI" sz="1000" b="1" dirty="0">
                <a:latin typeface="Tahoma" panose="020B0604030504040204" pitchFamily="34" charset="0"/>
                <a:ea typeface="Tahoma" panose="020B0604030504040204" pitchFamily="34" charset="0"/>
                <a:cs typeface="Tahoma" panose="020B0604030504040204" pitchFamily="34" charset="0"/>
              </a:rPr>
              <a:t>MOTIVI</a:t>
            </a:r>
          </a:p>
        </p:txBody>
      </p:sp>
      <p:sp>
        <p:nvSpPr>
          <p:cNvPr id="29" name="Rectangle 28">
            <a:extLst>
              <a:ext uri="{FF2B5EF4-FFF2-40B4-BE49-F238E27FC236}">
                <a16:creationId xmlns:a16="http://schemas.microsoft.com/office/drawing/2014/main" id="{B2DD94DF-C1A4-4E7E-8214-D17C39FC9579}"/>
              </a:ext>
            </a:extLst>
          </p:cNvPr>
          <p:cNvSpPr/>
          <p:nvPr/>
        </p:nvSpPr>
        <p:spPr>
          <a:xfrm>
            <a:off x="5226235" y="2399953"/>
            <a:ext cx="1895071" cy="246221"/>
          </a:xfrm>
          <a:prstGeom prst="rect">
            <a:avLst/>
          </a:prstGeom>
        </p:spPr>
        <p:txBody>
          <a:bodyPr wrap="none">
            <a:spAutoFit/>
          </a:bodyPr>
          <a:lstStyle/>
          <a:p>
            <a:r>
              <a:rPr lang="sl-SI" sz="1000" b="1" dirty="0">
                <a:latin typeface="Tahoma" panose="020B0604030504040204" pitchFamily="34" charset="0"/>
                <a:ea typeface="Tahoma" panose="020B0604030504040204" pitchFamily="34" charset="0"/>
                <a:cs typeface="Tahoma" panose="020B0604030504040204" pitchFamily="34" charset="0"/>
              </a:rPr>
              <a:t>BARIERE IN VZPOPDBUDE</a:t>
            </a:r>
          </a:p>
        </p:txBody>
      </p:sp>
      <p:sp>
        <p:nvSpPr>
          <p:cNvPr id="30" name="Rectangle 29">
            <a:extLst>
              <a:ext uri="{FF2B5EF4-FFF2-40B4-BE49-F238E27FC236}">
                <a16:creationId xmlns:a16="http://schemas.microsoft.com/office/drawing/2014/main" id="{DA4F1532-AA27-43F9-A90B-262F2EDB1BC2}"/>
              </a:ext>
            </a:extLst>
          </p:cNvPr>
          <p:cNvSpPr/>
          <p:nvPr/>
        </p:nvSpPr>
        <p:spPr>
          <a:xfrm>
            <a:off x="7055715" y="6060530"/>
            <a:ext cx="2600392" cy="215444"/>
          </a:xfrm>
          <a:prstGeom prst="rect">
            <a:avLst/>
          </a:prstGeom>
        </p:spPr>
        <p:txBody>
          <a:bodyPr wrap="none">
            <a:spAutoFit/>
          </a:bodyPr>
          <a:lstStyle/>
          <a:p>
            <a:r>
              <a:rPr lang="sl-SI" sz="800" i="1" dirty="0">
                <a:latin typeface="Tahoma" panose="020B0604030504040204" pitchFamily="34" charset="0"/>
                <a:ea typeface="Tahoma" panose="020B0604030504040204" pitchFamily="34" charset="0"/>
                <a:cs typeface="Tahoma" panose="020B0604030504040204" pitchFamily="34" charset="0"/>
              </a:rPr>
              <a:t>Anketirani, ki nikoli ne kupujejo </a:t>
            </a:r>
            <a:r>
              <a:rPr lang="sl-SI" sz="800" i="1" dirty="0" err="1">
                <a:latin typeface="Tahoma" panose="020B0604030504040204" pitchFamily="34" charset="0"/>
                <a:ea typeface="Tahoma" panose="020B0604030504040204" pitchFamily="34" charset="0"/>
                <a:cs typeface="Tahoma" panose="020B0604030504040204" pitchFamily="34" charset="0"/>
              </a:rPr>
              <a:t>EKO</a:t>
            </a:r>
            <a:r>
              <a:rPr lang="sl-SI" sz="800" i="1" dirty="0">
                <a:latin typeface="Tahoma" panose="020B0604030504040204" pitchFamily="34" charset="0"/>
                <a:ea typeface="Tahoma" panose="020B0604030504040204" pitchFamily="34" charset="0"/>
                <a:cs typeface="Tahoma" panose="020B0604030504040204" pitchFamily="34" charset="0"/>
              </a:rPr>
              <a:t> izdelkov (N=62)</a:t>
            </a:r>
          </a:p>
        </p:txBody>
      </p:sp>
    </p:spTree>
    <p:extLst>
      <p:ext uri="{BB962C8B-B14F-4D97-AF65-F5344CB8AC3E}">
        <p14:creationId xmlns:p14="http://schemas.microsoft.com/office/powerpoint/2010/main" val="2708784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PoljeZBesedilom 55">
            <a:extLst>
              <a:ext uri="{FF2B5EF4-FFF2-40B4-BE49-F238E27FC236}">
                <a16:creationId xmlns:a16="http://schemas.microsoft.com/office/drawing/2014/main" id="{B453EE7B-B1FD-410B-B6F4-AEDA030E4DDE}"/>
              </a:ext>
            </a:extLst>
          </p:cNvPr>
          <p:cNvSpPr txBox="1"/>
          <p:nvPr/>
        </p:nvSpPr>
        <p:spPr>
          <a:xfrm>
            <a:off x="227490" y="181910"/>
            <a:ext cx="11651953" cy="954107"/>
          </a:xfrm>
          <a:prstGeom prst="rect">
            <a:avLst/>
          </a:prstGeom>
          <a:noFill/>
        </p:spPr>
        <p:txBody>
          <a:bodyPr wrap="square" rtlCol="0">
            <a:spAutoFit/>
          </a:bodyPr>
          <a:lstStyle/>
          <a:p>
            <a:r>
              <a:rPr lang="sl-SI" sz="2800" b="1" dirty="0">
                <a:solidFill>
                  <a:srgbClr val="FAA61C"/>
                </a:solidFill>
                <a:latin typeface="Tahoma" panose="020B0604030504040204" pitchFamily="34" charset="0"/>
                <a:ea typeface="Tahoma" panose="020B0604030504040204" pitchFamily="34" charset="0"/>
                <a:cs typeface="Tahoma" panose="020B0604030504040204" pitchFamily="34" charset="0"/>
              </a:rPr>
              <a:t>NAKUP EKOLOŠKIH ŽIVIL: </a:t>
            </a:r>
            <a:r>
              <a:rPr lang="sl-SI" sz="2800" b="1" dirty="0">
                <a:latin typeface="Tahoma" panose="020B0604030504040204" pitchFamily="34" charset="0"/>
                <a:ea typeface="Tahoma" panose="020B0604030504040204" pitchFamily="34" charset="0"/>
                <a:cs typeface="Tahoma" panose="020B0604030504040204" pitchFamily="34" charset="0"/>
              </a:rPr>
              <a:t>VPLIV POREKLA</a:t>
            </a:r>
          </a:p>
          <a:p>
            <a:endParaRPr lang="sl-SI" sz="2800" b="1" dirty="0">
              <a:latin typeface="Tahoma" panose="020B0604030504040204" pitchFamily="34" charset="0"/>
              <a:ea typeface="Tahoma" panose="020B0604030504040204" pitchFamily="34" charset="0"/>
              <a:cs typeface="Tahoma" panose="020B0604030504040204" pitchFamily="34" charset="0"/>
            </a:endParaRPr>
          </a:p>
        </p:txBody>
      </p:sp>
      <p:pic>
        <p:nvPicPr>
          <p:cNvPr id="43" name="Slika 11">
            <a:extLst>
              <a:ext uri="{FF2B5EF4-FFF2-40B4-BE49-F238E27FC236}">
                <a16:creationId xmlns:a16="http://schemas.microsoft.com/office/drawing/2014/main" id="{7AC418C5-184C-455B-8EF7-65AEC6AA33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21233" y="6572301"/>
            <a:ext cx="1058211" cy="225910"/>
          </a:xfrm>
          <a:prstGeom prst="rect">
            <a:avLst/>
          </a:prstGeom>
        </p:spPr>
      </p:pic>
      <p:sp>
        <p:nvSpPr>
          <p:cNvPr id="44" name="Označba mesta številke diapozitiva 1">
            <a:extLst>
              <a:ext uri="{FF2B5EF4-FFF2-40B4-BE49-F238E27FC236}">
                <a16:creationId xmlns:a16="http://schemas.microsoft.com/office/drawing/2014/main" id="{4CF4B4D2-0B71-4851-ABB2-41B8E951CB04}"/>
              </a:ext>
            </a:extLst>
          </p:cNvPr>
          <p:cNvSpPr>
            <a:spLocks noGrp="1"/>
          </p:cNvSpPr>
          <p:nvPr>
            <p:ph type="sldNum" sz="quarter" idx="12"/>
          </p:nvPr>
        </p:nvSpPr>
        <p:spPr>
          <a:xfrm>
            <a:off x="11818229" y="6492875"/>
            <a:ext cx="358677" cy="365125"/>
          </a:xfrm>
        </p:spPr>
        <p:txBody>
          <a:bodyPr/>
          <a:lstStyle/>
          <a:p>
            <a:fld id="{C64449EC-3553-4FFE-B6F3-FE4CC98C343D}" type="slidenum">
              <a:rPr lang="sl-SI" smtClean="0">
                <a:solidFill>
                  <a:schemeClr val="tx1">
                    <a:lumMod val="65000"/>
                    <a:lumOff val="35000"/>
                  </a:schemeClr>
                </a:solidFill>
              </a:rPr>
              <a:t>34</a:t>
            </a:fld>
            <a:endParaRPr lang="sl-SI" dirty="0">
              <a:solidFill>
                <a:schemeClr val="tx1">
                  <a:lumMod val="65000"/>
                  <a:lumOff val="35000"/>
                </a:schemeClr>
              </a:solidFill>
            </a:endParaRPr>
          </a:p>
        </p:txBody>
      </p:sp>
      <p:sp>
        <p:nvSpPr>
          <p:cNvPr id="14" name="Pravokotnik 6">
            <a:extLst>
              <a:ext uri="{FF2B5EF4-FFF2-40B4-BE49-F238E27FC236}">
                <a16:creationId xmlns:a16="http://schemas.microsoft.com/office/drawing/2014/main" id="{CE3624A9-AFEC-41EE-9377-6D45812DEBBA}"/>
              </a:ext>
            </a:extLst>
          </p:cNvPr>
          <p:cNvSpPr/>
          <p:nvPr/>
        </p:nvSpPr>
        <p:spPr>
          <a:xfrm>
            <a:off x="0" y="775506"/>
            <a:ext cx="12192000" cy="11539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Skupina 52">
            <a:extLst>
              <a:ext uri="{FF2B5EF4-FFF2-40B4-BE49-F238E27FC236}">
                <a16:creationId xmlns:a16="http://schemas.microsoft.com/office/drawing/2014/main" id="{B88CF0A2-A531-478E-B337-3C73E3FA1846}"/>
              </a:ext>
            </a:extLst>
          </p:cNvPr>
          <p:cNvGrpSpPr/>
          <p:nvPr/>
        </p:nvGrpSpPr>
        <p:grpSpPr>
          <a:xfrm>
            <a:off x="-1" y="784520"/>
            <a:ext cx="852671" cy="1143216"/>
            <a:chOff x="-1" y="784520"/>
            <a:chExt cx="852671" cy="881202"/>
          </a:xfrm>
        </p:grpSpPr>
        <p:sp>
          <p:nvSpPr>
            <p:cNvPr id="18" name="Pravokotnik 3">
              <a:extLst>
                <a:ext uri="{FF2B5EF4-FFF2-40B4-BE49-F238E27FC236}">
                  <a16:creationId xmlns:a16="http://schemas.microsoft.com/office/drawing/2014/main" id="{F326FBFD-050B-4539-B274-E19964BD0701}"/>
                </a:ext>
              </a:extLst>
            </p:cNvPr>
            <p:cNvSpPr/>
            <p:nvPr/>
          </p:nvSpPr>
          <p:spPr>
            <a:xfrm>
              <a:off x="0" y="1203874"/>
              <a:ext cx="852670" cy="461848"/>
            </a:xfrm>
            <a:custGeom>
              <a:avLst/>
              <a:gdLst>
                <a:gd name="connsiteX0" fmla="*/ 0 w 1111171"/>
                <a:gd name="connsiteY0" fmla="*/ 0 h 569707"/>
                <a:gd name="connsiteX1" fmla="*/ 1111171 w 1111171"/>
                <a:gd name="connsiteY1" fmla="*/ 0 h 569707"/>
                <a:gd name="connsiteX2" fmla="*/ 1111171 w 1111171"/>
                <a:gd name="connsiteY2" fmla="*/ 569707 h 569707"/>
                <a:gd name="connsiteX3" fmla="*/ 0 w 1111171"/>
                <a:gd name="connsiteY3" fmla="*/ 569707 h 569707"/>
                <a:gd name="connsiteX4" fmla="*/ 0 w 1111171"/>
                <a:gd name="connsiteY4" fmla="*/ 0 h 569707"/>
                <a:gd name="connsiteX0" fmla="*/ 0 w 1111171"/>
                <a:gd name="connsiteY0" fmla="*/ 0 h 569707"/>
                <a:gd name="connsiteX1" fmla="*/ 1111171 w 1111171"/>
                <a:gd name="connsiteY1" fmla="*/ 0 h 569707"/>
                <a:gd name="connsiteX2" fmla="*/ 682908 w 1111171"/>
                <a:gd name="connsiteY2" fmla="*/ 569707 h 569707"/>
                <a:gd name="connsiteX3" fmla="*/ 0 w 1111171"/>
                <a:gd name="connsiteY3" fmla="*/ 569707 h 569707"/>
                <a:gd name="connsiteX4" fmla="*/ 0 w 1111171"/>
                <a:gd name="connsiteY4" fmla="*/ 0 h 569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71" h="569707">
                  <a:moveTo>
                    <a:pt x="0" y="0"/>
                  </a:moveTo>
                  <a:lnTo>
                    <a:pt x="1111171" y="0"/>
                  </a:lnTo>
                  <a:lnTo>
                    <a:pt x="682908" y="569707"/>
                  </a:lnTo>
                  <a:lnTo>
                    <a:pt x="0" y="569707"/>
                  </a:lnTo>
                  <a:lnTo>
                    <a:pt x="0"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Enakokraki trikotnik 2">
              <a:extLst>
                <a:ext uri="{FF2B5EF4-FFF2-40B4-BE49-F238E27FC236}">
                  <a16:creationId xmlns:a16="http://schemas.microsoft.com/office/drawing/2014/main" id="{3AD178FC-4B65-48A3-8F44-C159A5C25D45}"/>
                </a:ext>
              </a:extLst>
            </p:cNvPr>
            <p:cNvSpPr/>
            <p:nvPr/>
          </p:nvSpPr>
          <p:spPr>
            <a:xfrm rot="5400000">
              <a:off x="-14267" y="798786"/>
              <a:ext cx="881202" cy="852670"/>
            </a:xfrm>
            <a:prstGeom prst="triangle">
              <a:avLst/>
            </a:prstGeom>
            <a:solidFill>
              <a:srgbClr val="FCA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PoljeZBesedilom 33">
            <a:extLst>
              <a:ext uri="{FF2B5EF4-FFF2-40B4-BE49-F238E27FC236}">
                <a16:creationId xmlns:a16="http://schemas.microsoft.com/office/drawing/2014/main" id="{8AF3158A-E0BA-4887-A034-297D993FAC4C}"/>
              </a:ext>
            </a:extLst>
          </p:cNvPr>
          <p:cNvSpPr txBox="1"/>
          <p:nvPr/>
        </p:nvSpPr>
        <p:spPr>
          <a:xfrm>
            <a:off x="852669" y="784520"/>
            <a:ext cx="11185533" cy="1143216"/>
          </a:xfrm>
          <a:prstGeom prst="rect">
            <a:avLst/>
          </a:prstGeom>
          <a:noFill/>
        </p:spPr>
        <p:txBody>
          <a:bodyPr wrap="square" rtlCol="0" anchor="ctr">
            <a:noAutofit/>
          </a:bodyPr>
          <a:lstStyle/>
          <a:p>
            <a:pPr algn="just"/>
            <a:r>
              <a:rPr lang="sl-SI" sz="1200" dirty="0">
                <a:solidFill>
                  <a:schemeClr val="bg1"/>
                </a:solidFill>
                <a:latin typeface="Tahoma" panose="020B0604030504040204" pitchFamily="34" charset="0"/>
                <a:ea typeface="Tahoma" panose="020B0604030504040204" pitchFamily="34" charset="0"/>
                <a:cs typeface="Tahoma" panose="020B0604030504040204" pitchFamily="34" charset="0"/>
              </a:rPr>
              <a:t>Poreklo je pomemben dejavnik pri nakupu ekoloških živil – več kot 90 % kupcev je poreklo opredelilo kot pomembno ali zelo pomembno. Le-ti so tudi mnenja, da mora biti poreklo jasno opredeljeno z državo (npr. Slovenija, Avstrija...), ne le z navedbo območja (npr. EU).</a:t>
            </a:r>
          </a:p>
          <a:p>
            <a:pPr algn="just"/>
            <a:r>
              <a:rPr lang="sl-SI" sz="1200" dirty="0">
                <a:solidFill>
                  <a:schemeClr val="bg1"/>
                </a:solidFill>
                <a:latin typeface="Tahoma" panose="020B0604030504040204" pitchFamily="34" charset="0"/>
                <a:ea typeface="Tahoma" panose="020B0604030504040204" pitchFamily="34" charset="0"/>
                <a:cs typeface="Tahoma" panose="020B0604030504040204" pitchFamily="34" charset="0"/>
              </a:rPr>
              <a:t>Slovensko poreklo ima med kupci EKO izdelkov daleč najvišje zaupanje – več kot 80 % anketiranih najbolj zaupa ekološki hrani iz Slovenije. Sledita ji Avstrija in Nemčija, medtem ko je zaupanje v hrano iz Hrvaške in Italije že precej nižje. Kupci ekoloških živil najmanj zaupajo hrani iz Izraela in Turčije.</a:t>
            </a:r>
          </a:p>
        </p:txBody>
      </p:sp>
      <p:pic>
        <p:nvPicPr>
          <p:cNvPr id="4" name="Picture 3">
            <a:extLst>
              <a:ext uri="{FF2B5EF4-FFF2-40B4-BE49-F238E27FC236}">
                <a16:creationId xmlns:a16="http://schemas.microsoft.com/office/drawing/2014/main" id="{BC40E79F-8809-4418-B1BC-1D2AD3701EA1}"/>
              </a:ext>
            </a:extLst>
          </p:cNvPr>
          <p:cNvPicPr/>
          <p:nvPr>
            <p:extLst/>
          </p:nvPr>
        </p:nvPicPr>
        <p:blipFill>
          <a:blip r:embed="rId3"/>
          <a:stretch>
            <a:fillRect/>
          </a:stretch>
        </p:blipFill>
        <p:spPr>
          <a:xfrm>
            <a:off x="426334" y="2530165"/>
            <a:ext cx="3343275" cy="1733550"/>
          </a:xfrm>
          <a:prstGeom prst="rect">
            <a:avLst/>
          </a:prstGeom>
        </p:spPr>
      </p:pic>
      <p:pic>
        <p:nvPicPr>
          <p:cNvPr id="5" name="Picture 4">
            <a:extLst>
              <a:ext uri="{FF2B5EF4-FFF2-40B4-BE49-F238E27FC236}">
                <a16:creationId xmlns:a16="http://schemas.microsoft.com/office/drawing/2014/main" id="{7469421B-FA67-4386-812B-46DA440CD525}"/>
              </a:ext>
            </a:extLst>
          </p:cNvPr>
          <p:cNvPicPr/>
          <p:nvPr>
            <p:extLst/>
          </p:nvPr>
        </p:nvPicPr>
        <p:blipFill>
          <a:blip r:embed="rId4"/>
          <a:stretch>
            <a:fillRect/>
          </a:stretch>
        </p:blipFill>
        <p:spPr>
          <a:xfrm>
            <a:off x="426334" y="4491459"/>
            <a:ext cx="3667125" cy="1790700"/>
          </a:xfrm>
          <a:prstGeom prst="rect">
            <a:avLst/>
          </a:prstGeom>
        </p:spPr>
      </p:pic>
      <p:sp>
        <p:nvSpPr>
          <p:cNvPr id="21" name="Rectangle 20">
            <a:extLst>
              <a:ext uri="{FF2B5EF4-FFF2-40B4-BE49-F238E27FC236}">
                <a16:creationId xmlns:a16="http://schemas.microsoft.com/office/drawing/2014/main" id="{E9036100-4EC8-46E1-AC7E-8783294661E3}"/>
              </a:ext>
            </a:extLst>
          </p:cNvPr>
          <p:cNvSpPr/>
          <p:nvPr/>
        </p:nvSpPr>
        <p:spPr>
          <a:xfrm>
            <a:off x="476763" y="6294459"/>
            <a:ext cx="3616696" cy="215444"/>
          </a:xfrm>
          <a:prstGeom prst="rect">
            <a:avLst/>
          </a:prstGeom>
        </p:spPr>
        <p:txBody>
          <a:bodyPr wrap="none">
            <a:spAutoFit/>
          </a:bodyPr>
          <a:lstStyle/>
          <a:p>
            <a:r>
              <a:rPr lang="sl-SI" sz="800" i="1" dirty="0">
                <a:latin typeface="Tahoma" panose="020B0604030504040204" pitchFamily="34" charset="0"/>
                <a:ea typeface="Tahoma" panose="020B0604030504040204" pitchFamily="34" charset="0"/>
                <a:cs typeface="Tahoma" panose="020B0604030504040204" pitchFamily="34" charset="0"/>
              </a:rPr>
              <a:t>Anketirani, ki kupujejo ekološka živila in jim je poreklo pomembno (N=655)</a:t>
            </a:r>
          </a:p>
        </p:txBody>
      </p:sp>
      <p:pic>
        <p:nvPicPr>
          <p:cNvPr id="6" name="Picture 5">
            <a:extLst>
              <a:ext uri="{FF2B5EF4-FFF2-40B4-BE49-F238E27FC236}">
                <a16:creationId xmlns:a16="http://schemas.microsoft.com/office/drawing/2014/main" id="{D88D3C6A-4CD1-496B-98EA-CB3FEDC849B3}"/>
              </a:ext>
            </a:extLst>
          </p:cNvPr>
          <p:cNvPicPr/>
          <p:nvPr>
            <p:extLst/>
          </p:nvPr>
        </p:nvPicPr>
        <p:blipFill>
          <a:blip r:embed="rId5"/>
          <a:stretch>
            <a:fillRect/>
          </a:stretch>
        </p:blipFill>
        <p:spPr>
          <a:xfrm>
            <a:off x="5550085" y="2548719"/>
            <a:ext cx="3724275" cy="3533775"/>
          </a:xfrm>
          <a:prstGeom prst="rect">
            <a:avLst/>
          </a:prstGeom>
        </p:spPr>
      </p:pic>
      <p:sp>
        <p:nvSpPr>
          <p:cNvPr id="22" name="Rectangle 21">
            <a:extLst>
              <a:ext uri="{FF2B5EF4-FFF2-40B4-BE49-F238E27FC236}">
                <a16:creationId xmlns:a16="http://schemas.microsoft.com/office/drawing/2014/main" id="{23218F0F-838E-4617-98C2-28012E19176D}"/>
              </a:ext>
            </a:extLst>
          </p:cNvPr>
          <p:cNvSpPr/>
          <p:nvPr/>
        </p:nvSpPr>
        <p:spPr>
          <a:xfrm>
            <a:off x="6190357" y="6023297"/>
            <a:ext cx="5425999" cy="461665"/>
          </a:xfrm>
          <a:prstGeom prst="rect">
            <a:avLst/>
          </a:prstGeom>
        </p:spPr>
        <p:txBody>
          <a:bodyPr wrap="square">
            <a:spAutoFit/>
          </a:bodyPr>
          <a:lstStyle/>
          <a:p>
            <a:r>
              <a:rPr lang="sl-SI" sz="800" i="1" dirty="0">
                <a:latin typeface="Calibri Light" panose="020F0302020204030204" pitchFamily="34" charset="0"/>
                <a:ea typeface="Tahoma" panose="020B0604030504040204" pitchFamily="34" charset="0"/>
                <a:cs typeface="Tahoma" panose="020B0604030504040204" pitchFamily="34" charset="0"/>
              </a:rPr>
              <a:t>* </a:t>
            </a:r>
            <a:r>
              <a:rPr lang="sl-SI" sz="800" i="1" dirty="0">
                <a:latin typeface="Tahoma" panose="020B0604030504040204" pitchFamily="34" charset="0"/>
                <a:ea typeface="Tahoma" panose="020B0604030504040204" pitchFamily="34" charset="0"/>
                <a:cs typeface="Tahoma" panose="020B0604030504040204" pitchFamily="34" charset="0"/>
              </a:rPr>
              <a:t>Rezultati predstavljajo skalne vrednosti na podlagi </a:t>
            </a:r>
            <a:r>
              <a:rPr lang="sl-SI" sz="800" i="1" dirty="0" err="1">
                <a:latin typeface="Tahoma" panose="020B0604030504040204" pitchFamily="34" charset="0"/>
                <a:ea typeface="Tahoma" panose="020B0604030504040204" pitchFamily="34" charset="0"/>
                <a:cs typeface="Tahoma" panose="020B0604030504040204" pitchFamily="34" charset="0"/>
              </a:rPr>
              <a:t>rangiranja</a:t>
            </a:r>
            <a:r>
              <a:rPr lang="sl-SI" sz="800" i="1" dirty="0">
                <a:latin typeface="Tahoma" panose="020B0604030504040204" pitchFamily="34" charset="0"/>
                <a:ea typeface="Tahoma" panose="020B0604030504040204" pitchFamily="34" charset="0"/>
                <a:cs typeface="Tahoma" panose="020B0604030504040204" pitchFamily="34" charset="0"/>
              </a:rPr>
              <a:t> vseh desetih držav, pri čemer najvišja vrednost (vrednost Slovenije) predstavlja delež navedb na prvem mestu – 80,5 % anketiranih je Slovenijo postavilo na prvo mesto pri zaupanju glede izvora ekoloških živil.</a:t>
            </a:r>
          </a:p>
        </p:txBody>
      </p:sp>
      <p:sp>
        <p:nvSpPr>
          <p:cNvPr id="23" name="Rectangle 22">
            <a:extLst>
              <a:ext uri="{FF2B5EF4-FFF2-40B4-BE49-F238E27FC236}">
                <a16:creationId xmlns:a16="http://schemas.microsoft.com/office/drawing/2014/main" id="{C1249EC2-377E-44C5-97AC-BDE5AD05A5A7}"/>
              </a:ext>
            </a:extLst>
          </p:cNvPr>
          <p:cNvSpPr/>
          <p:nvPr/>
        </p:nvSpPr>
        <p:spPr>
          <a:xfrm>
            <a:off x="6237045" y="6509903"/>
            <a:ext cx="2475358" cy="215444"/>
          </a:xfrm>
          <a:prstGeom prst="rect">
            <a:avLst/>
          </a:prstGeom>
        </p:spPr>
        <p:txBody>
          <a:bodyPr wrap="none">
            <a:spAutoFit/>
          </a:bodyPr>
          <a:lstStyle/>
          <a:p>
            <a:r>
              <a:rPr lang="sl-SI" sz="800" i="1" dirty="0">
                <a:latin typeface="Tahoma" panose="020B0604030504040204" pitchFamily="34" charset="0"/>
                <a:ea typeface="Tahoma" panose="020B0604030504040204" pitchFamily="34" charset="0"/>
                <a:cs typeface="Tahoma" panose="020B0604030504040204" pitchFamily="34" charset="0"/>
              </a:rPr>
              <a:t>Anketirani, ki vsaj občasno kupujejo </a:t>
            </a:r>
            <a:r>
              <a:rPr lang="sl-SI" sz="800" i="1" dirty="0" err="1">
                <a:latin typeface="Tahoma" panose="020B0604030504040204" pitchFamily="34" charset="0"/>
                <a:ea typeface="Tahoma" panose="020B0604030504040204" pitchFamily="34" charset="0"/>
                <a:cs typeface="Tahoma" panose="020B0604030504040204" pitchFamily="34" charset="0"/>
              </a:rPr>
              <a:t>EKO</a:t>
            </a:r>
            <a:r>
              <a:rPr lang="sl-SI" sz="800" i="1" dirty="0">
                <a:latin typeface="Tahoma" panose="020B0604030504040204" pitchFamily="34" charset="0"/>
                <a:ea typeface="Tahoma" panose="020B0604030504040204" pitchFamily="34" charset="0"/>
                <a:cs typeface="Tahoma" panose="020B0604030504040204" pitchFamily="34" charset="0"/>
              </a:rPr>
              <a:t> izdelke (N=710)</a:t>
            </a:r>
          </a:p>
        </p:txBody>
      </p:sp>
    </p:spTree>
    <p:extLst>
      <p:ext uri="{BB962C8B-B14F-4D97-AF65-F5344CB8AC3E}">
        <p14:creationId xmlns:p14="http://schemas.microsoft.com/office/powerpoint/2010/main" val="2024082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Slika 14" descr="Slika, ki vsebuje besede trava, zunanje, nebo, drevo&#10;&#10;Opis je samodejno ustvarjen">
            <a:extLst>
              <a:ext uri="{FF2B5EF4-FFF2-40B4-BE49-F238E27FC236}">
                <a16:creationId xmlns:a16="http://schemas.microsoft.com/office/drawing/2014/main" id="{DE9FF799-5183-433B-B310-168509825ADB}"/>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1" y="0"/>
            <a:ext cx="12192001" cy="6857999"/>
          </a:xfrm>
          <a:prstGeom prst="rect">
            <a:avLst/>
          </a:prstGeom>
        </p:spPr>
      </p:pic>
      <p:sp>
        <p:nvSpPr>
          <p:cNvPr id="17" name="Pravokotnik 16">
            <a:extLst>
              <a:ext uri="{FF2B5EF4-FFF2-40B4-BE49-F238E27FC236}">
                <a16:creationId xmlns:a16="http://schemas.microsoft.com/office/drawing/2014/main" id="{E637E36B-52B3-4F3D-BA12-1FCC6B0804C2}"/>
              </a:ext>
            </a:extLst>
          </p:cNvPr>
          <p:cNvSpPr/>
          <p:nvPr/>
        </p:nvSpPr>
        <p:spPr>
          <a:xfrm>
            <a:off x="-1" y="0"/>
            <a:ext cx="12192001" cy="6858000"/>
          </a:xfrm>
          <a:prstGeom prst="rect">
            <a:avLst/>
          </a:prstGeom>
          <a:solidFill>
            <a:schemeClr val="tx1">
              <a:lumMod val="85000"/>
              <a:lumOff val="15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0" name="Označba mesta številke diapozitiva 1">
            <a:extLst>
              <a:ext uri="{FF2B5EF4-FFF2-40B4-BE49-F238E27FC236}">
                <a16:creationId xmlns:a16="http://schemas.microsoft.com/office/drawing/2014/main" id="{7ABB1935-2F04-4AE5-91DC-3880516ABEC1}"/>
              </a:ext>
            </a:extLst>
          </p:cNvPr>
          <p:cNvSpPr>
            <a:spLocks noGrp="1"/>
          </p:cNvSpPr>
          <p:nvPr>
            <p:ph type="sldNum" sz="quarter" idx="12"/>
          </p:nvPr>
        </p:nvSpPr>
        <p:spPr>
          <a:xfrm>
            <a:off x="9343846" y="6425003"/>
            <a:ext cx="2743200" cy="365125"/>
          </a:xfrm>
        </p:spPr>
        <p:txBody>
          <a:bodyPr/>
          <a:lstStyle/>
          <a:p>
            <a:fld id="{C64449EC-3553-4FFE-B6F3-FE4CC98C343D}" type="slidenum">
              <a:rPr lang="sl-SI" smtClean="0"/>
              <a:t>35</a:t>
            </a:fld>
            <a:endParaRPr lang="sl-SI" dirty="0"/>
          </a:p>
        </p:txBody>
      </p:sp>
      <p:sp>
        <p:nvSpPr>
          <p:cNvPr id="11" name="AutoShape 14" descr="Rezultat iskanja slik za hands open and tree icon transparen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13" name="AutoShape 16" descr="Rezultat iskanja slik za hands open and tree icon transparen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2" name="AutoShape 2" descr="Rezultat iskanja slik za forest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6" descr="Rezultat iskanja slik za forest care transparent"/>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PoljeZBesedilom 11">
            <a:extLst>
              <a:ext uri="{FF2B5EF4-FFF2-40B4-BE49-F238E27FC236}">
                <a16:creationId xmlns:a16="http://schemas.microsoft.com/office/drawing/2014/main" id="{4A80B7DF-9BB2-4F13-A540-8BCA7789A335}"/>
              </a:ext>
            </a:extLst>
          </p:cNvPr>
          <p:cNvSpPr txBox="1"/>
          <p:nvPr/>
        </p:nvSpPr>
        <p:spPr>
          <a:xfrm>
            <a:off x="4898675" y="2307191"/>
            <a:ext cx="6233516" cy="2308324"/>
          </a:xfrm>
          <a:prstGeom prst="rect">
            <a:avLst/>
          </a:prstGeom>
          <a:noFill/>
        </p:spPr>
        <p:txBody>
          <a:bodyPr wrap="square" rtlCol="0">
            <a:spAutoFit/>
          </a:bodyPr>
          <a:lstStyle/>
          <a:p>
            <a:r>
              <a:rPr lang="sl-SI" sz="4800" b="1" dirty="0">
                <a:solidFill>
                  <a:schemeClr val="bg1"/>
                </a:solidFill>
                <a:latin typeface="Tahoma" panose="020B0604030504040204" pitchFamily="34" charset="0"/>
                <a:ea typeface="Tahoma" panose="020B0604030504040204" pitchFamily="34" charset="0"/>
                <a:cs typeface="Tahoma" panose="020B0604030504040204" pitchFamily="34" charset="0"/>
              </a:rPr>
              <a:t>INFORMIRANJE O EKOLOŠKIH ŽIVILIH</a:t>
            </a:r>
            <a:endParaRPr lang="it-IT" sz="48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9" name="Pravokotnik 13">
            <a:extLst>
              <a:ext uri="{FF2B5EF4-FFF2-40B4-BE49-F238E27FC236}">
                <a16:creationId xmlns:a16="http://schemas.microsoft.com/office/drawing/2014/main" id="{A524231A-9916-4C8E-ACC6-31CA46385CD7}"/>
              </a:ext>
            </a:extLst>
          </p:cNvPr>
          <p:cNvSpPr/>
          <p:nvPr/>
        </p:nvSpPr>
        <p:spPr>
          <a:xfrm>
            <a:off x="4464093" y="2169985"/>
            <a:ext cx="115887" cy="2524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20" name="PoljeZBesedilom 15">
            <a:extLst>
              <a:ext uri="{FF2B5EF4-FFF2-40B4-BE49-F238E27FC236}">
                <a16:creationId xmlns:a16="http://schemas.microsoft.com/office/drawing/2014/main" id="{60A6D622-0469-4F10-9032-8CF2A844CF6C}"/>
              </a:ext>
            </a:extLst>
          </p:cNvPr>
          <p:cNvSpPr txBox="1"/>
          <p:nvPr/>
        </p:nvSpPr>
        <p:spPr>
          <a:xfrm>
            <a:off x="625121" y="2108608"/>
            <a:ext cx="3570990" cy="2646878"/>
          </a:xfrm>
          <a:prstGeom prst="rect">
            <a:avLst/>
          </a:prstGeom>
          <a:noFill/>
        </p:spPr>
        <p:txBody>
          <a:bodyPr wrap="square" rtlCol="0">
            <a:spAutoFit/>
          </a:bodyPr>
          <a:lstStyle/>
          <a:p>
            <a:pPr algn="r"/>
            <a:r>
              <a:rPr lang="sl-SI" sz="16600" b="1" dirty="0">
                <a:solidFill>
                  <a:srgbClr val="F9A229"/>
                </a:solidFill>
                <a:latin typeface="Tahoma" panose="020B0604030504040204" pitchFamily="34" charset="0"/>
                <a:ea typeface="Tahoma" panose="020B0604030504040204" pitchFamily="34" charset="0"/>
                <a:cs typeface="Tahoma" panose="020B0604030504040204" pitchFamily="34" charset="0"/>
              </a:rPr>
              <a:t>07</a:t>
            </a:r>
          </a:p>
        </p:txBody>
      </p:sp>
    </p:spTree>
    <p:extLst>
      <p:ext uri="{BB962C8B-B14F-4D97-AF65-F5344CB8AC3E}">
        <p14:creationId xmlns:p14="http://schemas.microsoft.com/office/powerpoint/2010/main" val="19204269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PoljeZBesedilom 55">
            <a:extLst>
              <a:ext uri="{FF2B5EF4-FFF2-40B4-BE49-F238E27FC236}">
                <a16:creationId xmlns:a16="http://schemas.microsoft.com/office/drawing/2014/main" id="{B453EE7B-B1FD-410B-B6F4-AEDA030E4DDE}"/>
              </a:ext>
            </a:extLst>
          </p:cNvPr>
          <p:cNvSpPr txBox="1"/>
          <p:nvPr/>
        </p:nvSpPr>
        <p:spPr>
          <a:xfrm>
            <a:off x="227490" y="181910"/>
            <a:ext cx="11651953" cy="954107"/>
          </a:xfrm>
          <a:prstGeom prst="rect">
            <a:avLst/>
          </a:prstGeom>
          <a:noFill/>
        </p:spPr>
        <p:txBody>
          <a:bodyPr wrap="square" rtlCol="0">
            <a:spAutoFit/>
          </a:bodyPr>
          <a:lstStyle/>
          <a:p>
            <a:r>
              <a:rPr lang="sl-SI" sz="2800" b="1" dirty="0">
                <a:solidFill>
                  <a:srgbClr val="FAA61C"/>
                </a:solidFill>
                <a:latin typeface="Tahoma" panose="020B0604030504040204" pitchFamily="34" charset="0"/>
                <a:ea typeface="Tahoma" panose="020B0604030504040204" pitchFamily="34" charset="0"/>
                <a:cs typeface="Tahoma" panose="020B0604030504040204" pitchFamily="34" charset="0"/>
              </a:rPr>
              <a:t>ZNANJE IN </a:t>
            </a:r>
            <a:r>
              <a:rPr lang="sl-SI" sz="2800" b="1" dirty="0">
                <a:latin typeface="Tahoma" panose="020B0604030504040204" pitchFamily="34" charset="0"/>
                <a:ea typeface="Tahoma" panose="020B0604030504040204" pitchFamily="34" charset="0"/>
                <a:cs typeface="Tahoma" panose="020B0604030504040204" pitchFamily="34" charset="0"/>
              </a:rPr>
              <a:t>ISKANJE INFORMACIJ</a:t>
            </a:r>
          </a:p>
          <a:p>
            <a:endParaRPr lang="sl-SI" sz="2800" b="1" dirty="0">
              <a:latin typeface="Tahoma" panose="020B0604030504040204" pitchFamily="34" charset="0"/>
              <a:ea typeface="Tahoma" panose="020B0604030504040204" pitchFamily="34" charset="0"/>
              <a:cs typeface="Tahoma" panose="020B0604030504040204" pitchFamily="34" charset="0"/>
            </a:endParaRPr>
          </a:p>
        </p:txBody>
      </p:sp>
      <p:pic>
        <p:nvPicPr>
          <p:cNvPr id="43" name="Slika 11">
            <a:extLst>
              <a:ext uri="{FF2B5EF4-FFF2-40B4-BE49-F238E27FC236}">
                <a16:creationId xmlns:a16="http://schemas.microsoft.com/office/drawing/2014/main" id="{7AC418C5-184C-455B-8EF7-65AEC6AA33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21233" y="6572301"/>
            <a:ext cx="1058211" cy="225910"/>
          </a:xfrm>
          <a:prstGeom prst="rect">
            <a:avLst/>
          </a:prstGeom>
        </p:spPr>
      </p:pic>
      <p:sp>
        <p:nvSpPr>
          <p:cNvPr id="44" name="Označba mesta številke diapozitiva 1">
            <a:extLst>
              <a:ext uri="{FF2B5EF4-FFF2-40B4-BE49-F238E27FC236}">
                <a16:creationId xmlns:a16="http://schemas.microsoft.com/office/drawing/2014/main" id="{4CF4B4D2-0B71-4851-ABB2-41B8E951CB04}"/>
              </a:ext>
            </a:extLst>
          </p:cNvPr>
          <p:cNvSpPr>
            <a:spLocks noGrp="1"/>
          </p:cNvSpPr>
          <p:nvPr>
            <p:ph type="sldNum" sz="quarter" idx="12"/>
          </p:nvPr>
        </p:nvSpPr>
        <p:spPr>
          <a:xfrm>
            <a:off x="11818229" y="6492875"/>
            <a:ext cx="358677" cy="365125"/>
          </a:xfrm>
        </p:spPr>
        <p:txBody>
          <a:bodyPr/>
          <a:lstStyle/>
          <a:p>
            <a:fld id="{C64449EC-3553-4FFE-B6F3-FE4CC98C343D}" type="slidenum">
              <a:rPr lang="sl-SI" smtClean="0">
                <a:solidFill>
                  <a:schemeClr val="tx1">
                    <a:lumMod val="65000"/>
                    <a:lumOff val="35000"/>
                  </a:schemeClr>
                </a:solidFill>
              </a:rPr>
              <a:t>36</a:t>
            </a:fld>
            <a:endParaRPr lang="sl-SI" dirty="0">
              <a:solidFill>
                <a:schemeClr val="tx1">
                  <a:lumMod val="65000"/>
                  <a:lumOff val="35000"/>
                </a:schemeClr>
              </a:solidFill>
            </a:endParaRPr>
          </a:p>
        </p:txBody>
      </p:sp>
      <p:sp>
        <p:nvSpPr>
          <p:cNvPr id="14" name="Pravokotnik 6">
            <a:extLst>
              <a:ext uri="{FF2B5EF4-FFF2-40B4-BE49-F238E27FC236}">
                <a16:creationId xmlns:a16="http://schemas.microsoft.com/office/drawing/2014/main" id="{CE3624A9-AFEC-41EE-9377-6D45812DEBBA}"/>
              </a:ext>
            </a:extLst>
          </p:cNvPr>
          <p:cNvSpPr/>
          <p:nvPr/>
        </p:nvSpPr>
        <p:spPr>
          <a:xfrm>
            <a:off x="0" y="775506"/>
            <a:ext cx="12192000" cy="11539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Skupina 52">
            <a:extLst>
              <a:ext uri="{FF2B5EF4-FFF2-40B4-BE49-F238E27FC236}">
                <a16:creationId xmlns:a16="http://schemas.microsoft.com/office/drawing/2014/main" id="{B88CF0A2-A531-478E-B337-3C73E3FA1846}"/>
              </a:ext>
            </a:extLst>
          </p:cNvPr>
          <p:cNvGrpSpPr/>
          <p:nvPr/>
        </p:nvGrpSpPr>
        <p:grpSpPr>
          <a:xfrm>
            <a:off x="-1" y="784519"/>
            <a:ext cx="852671" cy="1143215"/>
            <a:chOff x="-1" y="784520"/>
            <a:chExt cx="852671" cy="881202"/>
          </a:xfrm>
        </p:grpSpPr>
        <p:sp>
          <p:nvSpPr>
            <p:cNvPr id="18" name="Pravokotnik 3">
              <a:extLst>
                <a:ext uri="{FF2B5EF4-FFF2-40B4-BE49-F238E27FC236}">
                  <a16:creationId xmlns:a16="http://schemas.microsoft.com/office/drawing/2014/main" id="{F326FBFD-050B-4539-B274-E19964BD0701}"/>
                </a:ext>
              </a:extLst>
            </p:cNvPr>
            <p:cNvSpPr/>
            <p:nvPr/>
          </p:nvSpPr>
          <p:spPr>
            <a:xfrm>
              <a:off x="0" y="1203874"/>
              <a:ext cx="852670" cy="461848"/>
            </a:xfrm>
            <a:custGeom>
              <a:avLst/>
              <a:gdLst>
                <a:gd name="connsiteX0" fmla="*/ 0 w 1111171"/>
                <a:gd name="connsiteY0" fmla="*/ 0 h 569707"/>
                <a:gd name="connsiteX1" fmla="*/ 1111171 w 1111171"/>
                <a:gd name="connsiteY1" fmla="*/ 0 h 569707"/>
                <a:gd name="connsiteX2" fmla="*/ 1111171 w 1111171"/>
                <a:gd name="connsiteY2" fmla="*/ 569707 h 569707"/>
                <a:gd name="connsiteX3" fmla="*/ 0 w 1111171"/>
                <a:gd name="connsiteY3" fmla="*/ 569707 h 569707"/>
                <a:gd name="connsiteX4" fmla="*/ 0 w 1111171"/>
                <a:gd name="connsiteY4" fmla="*/ 0 h 569707"/>
                <a:gd name="connsiteX0" fmla="*/ 0 w 1111171"/>
                <a:gd name="connsiteY0" fmla="*/ 0 h 569707"/>
                <a:gd name="connsiteX1" fmla="*/ 1111171 w 1111171"/>
                <a:gd name="connsiteY1" fmla="*/ 0 h 569707"/>
                <a:gd name="connsiteX2" fmla="*/ 682908 w 1111171"/>
                <a:gd name="connsiteY2" fmla="*/ 569707 h 569707"/>
                <a:gd name="connsiteX3" fmla="*/ 0 w 1111171"/>
                <a:gd name="connsiteY3" fmla="*/ 569707 h 569707"/>
                <a:gd name="connsiteX4" fmla="*/ 0 w 1111171"/>
                <a:gd name="connsiteY4" fmla="*/ 0 h 569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71" h="569707">
                  <a:moveTo>
                    <a:pt x="0" y="0"/>
                  </a:moveTo>
                  <a:lnTo>
                    <a:pt x="1111171" y="0"/>
                  </a:lnTo>
                  <a:lnTo>
                    <a:pt x="682908" y="569707"/>
                  </a:lnTo>
                  <a:lnTo>
                    <a:pt x="0" y="569707"/>
                  </a:lnTo>
                  <a:lnTo>
                    <a:pt x="0"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Enakokraki trikotnik 2">
              <a:extLst>
                <a:ext uri="{FF2B5EF4-FFF2-40B4-BE49-F238E27FC236}">
                  <a16:creationId xmlns:a16="http://schemas.microsoft.com/office/drawing/2014/main" id="{3AD178FC-4B65-48A3-8F44-C159A5C25D45}"/>
                </a:ext>
              </a:extLst>
            </p:cNvPr>
            <p:cNvSpPr/>
            <p:nvPr/>
          </p:nvSpPr>
          <p:spPr>
            <a:xfrm rot="5400000">
              <a:off x="-14267" y="798786"/>
              <a:ext cx="881202" cy="852670"/>
            </a:xfrm>
            <a:prstGeom prst="triangle">
              <a:avLst/>
            </a:prstGeom>
            <a:solidFill>
              <a:srgbClr val="FCA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PoljeZBesedilom 33">
            <a:extLst>
              <a:ext uri="{FF2B5EF4-FFF2-40B4-BE49-F238E27FC236}">
                <a16:creationId xmlns:a16="http://schemas.microsoft.com/office/drawing/2014/main" id="{8AF3158A-E0BA-4887-A034-297D993FAC4C}"/>
              </a:ext>
            </a:extLst>
          </p:cNvPr>
          <p:cNvSpPr txBox="1"/>
          <p:nvPr/>
        </p:nvSpPr>
        <p:spPr>
          <a:xfrm>
            <a:off x="852669" y="784520"/>
            <a:ext cx="11185533" cy="1143216"/>
          </a:xfrm>
          <a:prstGeom prst="rect">
            <a:avLst/>
          </a:prstGeom>
          <a:noFill/>
        </p:spPr>
        <p:txBody>
          <a:bodyPr wrap="square" rtlCol="0" anchor="ctr">
            <a:noAutofit/>
          </a:bodyPr>
          <a:lstStyle/>
          <a:p>
            <a:pPr algn="just"/>
            <a:r>
              <a:rPr lang="sl-SI" sz="1200" dirty="0">
                <a:solidFill>
                  <a:schemeClr val="bg1"/>
                </a:solidFill>
                <a:latin typeface="Tahoma" panose="020B0604030504040204" pitchFamily="34" charset="0"/>
                <a:ea typeface="Tahoma" panose="020B0604030504040204" pitchFamily="34" charset="0"/>
                <a:cs typeface="Tahoma" panose="020B0604030504040204" pitchFamily="34" charset="0"/>
              </a:rPr>
              <a:t>Večina anketiranih meni, da imajo nekaj znanja o ekoloških živilih, pri čemer 24 % meni, da o ekoloških živilih ve veliko. Le 8 % meni, da o ekoloških živilih ne vedo praktično ničesar.</a:t>
            </a:r>
          </a:p>
          <a:p>
            <a:pPr algn="just"/>
            <a:r>
              <a:rPr lang="sl-SI" sz="1200" dirty="0">
                <a:solidFill>
                  <a:schemeClr val="bg1"/>
                </a:solidFill>
                <a:latin typeface="Tahoma" panose="020B0604030504040204" pitchFamily="34" charset="0"/>
                <a:ea typeface="Tahoma" panose="020B0604030504040204" pitchFamily="34" charset="0"/>
                <a:cs typeface="Tahoma" panose="020B0604030504040204" pitchFamily="34" charset="0"/>
              </a:rPr>
              <a:t>Informacije, ki so o ekoloških živilih najbolj zanimive, so informacije o postopkih pridelave oz. predelave, kriteriji za to, da je živilo opredeljeno kot ekološko, ter načini kontrole, ki se izvajajo. Približno 40 % zanima še kje kupiti ekološka živila, medtem ko sami postopki pridobitve certifikatov niso zanimivi.</a:t>
            </a:r>
          </a:p>
        </p:txBody>
      </p:sp>
      <p:pic>
        <p:nvPicPr>
          <p:cNvPr id="2" name="Picture 1">
            <a:extLst>
              <a:ext uri="{FF2B5EF4-FFF2-40B4-BE49-F238E27FC236}">
                <a16:creationId xmlns:a16="http://schemas.microsoft.com/office/drawing/2014/main" id="{666E5E6D-68F0-4AAF-B668-512F666207E7}"/>
              </a:ext>
            </a:extLst>
          </p:cNvPr>
          <p:cNvPicPr/>
          <p:nvPr>
            <p:extLst/>
          </p:nvPr>
        </p:nvPicPr>
        <p:blipFill>
          <a:blip r:embed="rId3"/>
          <a:stretch>
            <a:fillRect/>
          </a:stretch>
        </p:blipFill>
        <p:spPr>
          <a:xfrm>
            <a:off x="731134" y="2642882"/>
            <a:ext cx="3362325" cy="2667000"/>
          </a:xfrm>
          <a:prstGeom prst="rect">
            <a:avLst/>
          </a:prstGeom>
        </p:spPr>
      </p:pic>
      <p:pic>
        <p:nvPicPr>
          <p:cNvPr id="3" name="Picture 2">
            <a:extLst>
              <a:ext uri="{FF2B5EF4-FFF2-40B4-BE49-F238E27FC236}">
                <a16:creationId xmlns:a16="http://schemas.microsoft.com/office/drawing/2014/main" id="{B08EF0CB-3D5F-4770-AA3C-EC4917F642E2}"/>
              </a:ext>
            </a:extLst>
          </p:cNvPr>
          <p:cNvPicPr/>
          <p:nvPr>
            <p:extLst/>
          </p:nvPr>
        </p:nvPicPr>
        <p:blipFill>
          <a:blip r:embed="rId4"/>
          <a:stretch>
            <a:fillRect/>
          </a:stretch>
        </p:blipFill>
        <p:spPr>
          <a:xfrm>
            <a:off x="5208599" y="2643265"/>
            <a:ext cx="4867275" cy="2676525"/>
          </a:xfrm>
          <a:prstGeom prst="rect">
            <a:avLst/>
          </a:prstGeom>
        </p:spPr>
      </p:pic>
      <p:sp>
        <p:nvSpPr>
          <p:cNvPr id="24" name="Rectangle 23">
            <a:extLst>
              <a:ext uri="{FF2B5EF4-FFF2-40B4-BE49-F238E27FC236}">
                <a16:creationId xmlns:a16="http://schemas.microsoft.com/office/drawing/2014/main" id="{F8B7916B-47CF-469C-A6AD-32FE038CECDE}"/>
              </a:ext>
            </a:extLst>
          </p:cNvPr>
          <p:cNvSpPr/>
          <p:nvPr/>
        </p:nvSpPr>
        <p:spPr>
          <a:xfrm>
            <a:off x="1443921" y="5441014"/>
            <a:ext cx="1936749" cy="215444"/>
          </a:xfrm>
          <a:prstGeom prst="rect">
            <a:avLst/>
          </a:prstGeom>
        </p:spPr>
        <p:txBody>
          <a:bodyPr wrap="none">
            <a:spAutoFit/>
          </a:bodyPr>
          <a:lstStyle/>
          <a:p>
            <a:r>
              <a:rPr lang="sl-SI" sz="800" i="1" dirty="0">
                <a:latin typeface="Tahoma" panose="020B0604030504040204" pitchFamily="34" charset="0"/>
                <a:ea typeface="Tahoma" panose="020B0604030504040204" pitchFamily="34" charset="0"/>
                <a:cs typeface="Tahoma" panose="020B0604030504040204" pitchFamily="34" charset="0"/>
              </a:rPr>
              <a:t>Anketirani, ki kupujejo živila (N=1049)</a:t>
            </a:r>
          </a:p>
        </p:txBody>
      </p:sp>
      <p:sp>
        <p:nvSpPr>
          <p:cNvPr id="25" name="Rectangle 24">
            <a:extLst>
              <a:ext uri="{FF2B5EF4-FFF2-40B4-BE49-F238E27FC236}">
                <a16:creationId xmlns:a16="http://schemas.microsoft.com/office/drawing/2014/main" id="{080A547F-B185-4F93-92DC-82A077DF5479}"/>
              </a:ext>
            </a:extLst>
          </p:cNvPr>
          <p:cNvSpPr/>
          <p:nvPr/>
        </p:nvSpPr>
        <p:spPr>
          <a:xfrm>
            <a:off x="6423793" y="5441014"/>
            <a:ext cx="2768707" cy="215444"/>
          </a:xfrm>
          <a:prstGeom prst="rect">
            <a:avLst/>
          </a:prstGeom>
        </p:spPr>
        <p:txBody>
          <a:bodyPr wrap="none">
            <a:spAutoFit/>
          </a:bodyPr>
          <a:lstStyle/>
          <a:p>
            <a:r>
              <a:rPr lang="sl-SI" sz="800" i="1" dirty="0">
                <a:latin typeface="Tahoma" panose="020B0604030504040204" pitchFamily="34" charset="0"/>
                <a:ea typeface="Tahoma" panose="020B0604030504040204" pitchFamily="34" charset="0"/>
                <a:cs typeface="Tahoma" panose="020B0604030504040204" pitchFamily="34" charset="0"/>
              </a:rPr>
              <a:t>Anketirani, ki vsaj nekaj vedo o ekoloških živilih (N=967)</a:t>
            </a:r>
          </a:p>
        </p:txBody>
      </p:sp>
    </p:spTree>
    <p:extLst>
      <p:ext uri="{BB962C8B-B14F-4D97-AF65-F5344CB8AC3E}">
        <p14:creationId xmlns:p14="http://schemas.microsoft.com/office/powerpoint/2010/main" val="23926228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PoljeZBesedilom 55">
            <a:extLst>
              <a:ext uri="{FF2B5EF4-FFF2-40B4-BE49-F238E27FC236}">
                <a16:creationId xmlns:a16="http://schemas.microsoft.com/office/drawing/2014/main" id="{B453EE7B-B1FD-410B-B6F4-AEDA030E4DDE}"/>
              </a:ext>
            </a:extLst>
          </p:cNvPr>
          <p:cNvSpPr txBox="1"/>
          <p:nvPr/>
        </p:nvSpPr>
        <p:spPr>
          <a:xfrm>
            <a:off x="227490" y="181910"/>
            <a:ext cx="11651953" cy="954107"/>
          </a:xfrm>
          <a:prstGeom prst="rect">
            <a:avLst/>
          </a:prstGeom>
          <a:noFill/>
        </p:spPr>
        <p:txBody>
          <a:bodyPr wrap="square" rtlCol="0">
            <a:spAutoFit/>
          </a:bodyPr>
          <a:lstStyle/>
          <a:p>
            <a:r>
              <a:rPr lang="sl-SI" sz="2800" b="1" dirty="0">
                <a:solidFill>
                  <a:srgbClr val="FAA61C"/>
                </a:solidFill>
                <a:latin typeface="Tahoma" panose="020B0604030504040204" pitchFamily="34" charset="0"/>
                <a:ea typeface="Tahoma" panose="020B0604030504040204" pitchFamily="34" charset="0"/>
                <a:cs typeface="Tahoma" panose="020B0604030504040204" pitchFamily="34" charset="0"/>
              </a:rPr>
              <a:t>POMEMBNI </a:t>
            </a:r>
            <a:r>
              <a:rPr lang="sl-SI" sz="2800" b="1" dirty="0">
                <a:latin typeface="Tahoma" panose="020B0604030504040204" pitchFamily="34" charset="0"/>
                <a:ea typeface="Tahoma" panose="020B0604030504040204" pitchFamily="34" charset="0"/>
                <a:cs typeface="Tahoma" panose="020B0604030504040204" pitchFamily="34" charset="0"/>
              </a:rPr>
              <a:t>VIRI INFORMACIJ</a:t>
            </a:r>
          </a:p>
          <a:p>
            <a:endParaRPr lang="sl-SI" sz="2800" b="1" dirty="0">
              <a:latin typeface="Tahoma" panose="020B0604030504040204" pitchFamily="34" charset="0"/>
              <a:ea typeface="Tahoma" panose="020B0604030504040204" pitchFamily="34" charset="0"/>
              <a:cs typeface="Tahoma" panose="020B0604030504040204" pitchFamily="34" charset="0"/>
            </a:endParaRPr>
          </a:p>
        </p:txBody>
      </p:sp>
      <p:pic>
        <p:nvPicPr>
          <p:cNvPr id="43" name="Slika 11">
            <a:extLst>
              <a:ext uri="{FF2B5EF4-FFF2-40B4-BE49-F238E27FC236}">
                <a16:creationId xmlns:a16="http://schemas.microsoft.com/office/drawing/2014/main" id="{7AC418C5-184C-455B-8EF7-65AEC6AA33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21233" y="6572301"/>
            <a:ext cx="1058211" cy="225910"/>
          </a:xfrm>
          <a:prstGeom prst="rect">
            <a:avLst/>
          </a:prstGeom>
        </p:spPr>
      </p:pic>
      <p:sp>
        <p:nvSpPr>
          <p:cNvPr id="44" name="Označba mesta številke diapozitiva 1">
            <a:extLst>
              <a:ext uri="{FF2B5EF4-FFF2-40B4-BE49-F238E27FC236}">
                <a16:creationId xmlns:a16="http://schemas.microsoft.com/office/drawing/2014/main" id="{4CF4B4D2-0B71-4851-ABB2-41B8E951CB04}"/>
              </a:ext>
            </a:extLst>
          </p:cNvPr>
          <p:cNvSpPr>
            <a:spLocks noGrp="1"/>
          </p:cNvSpPr>
          <p:nvPr>
            <p:ph type="sldNum" sz="quarter" idx="12"/>
          </p:nvPr>
        </p:nvSpPr>
        <p:spPr>
          <a:xfrm>
            <a:off x="11818229" y="6492875"/>
            <a:ext cx="358677" cy="365125"/>
          </a:xfrm>
        </p:spPr>
        <p:txBody>
          <a:bodyPr/>
          <a:lstStyle/>
          <a:p>
            <a:fld id="{C64449EC-3553-4FFE-B6F3-FE4CC98C343D}" type="slidenum">
              <a:rPr lang="sl-SI" smtClean="0">
                <a:solidFill>
                  <a:schemeClr val="tx1">
                    <a:lumMod val="65000"/>
                    <a:lumOff val="35000"/>
                  </a:schemeClr>
                </a:solidFill>
              </a:rPr>
              <a:t>37</a:t>
            </a:fld>
            <a:endParaRPr lang="sl-SI" dirty="0">
              <a:solidFill>
                <a:schemeClr val="tx1">
                  <a:lumMod val="65000"/>
                  <a:lumOff val="35000"/>
                </a:schemeClr>
              </a:solidFill>
            </a:endParaRPr>
          </a:p>
        </p:txBody>
      </p:sp>
      <p:sp>
        <p:nvSpPr>
          <p:cNvPr id="14" name="Pravokotnik 6">
            <a:extLst>
              <a:ext uri="{FF2B5EF4-FFF2-40B4-BE49-F238E27FC236}">
                <a16:creationId xmlns:a16="http://schemas.microsoft.com/office/drawing/2014/main" id="{CE3624A9-AFEC-41EE-9377-6D45812DEBBA}"/>
              </a:ext>
            </a:extLst>
          </p:cNvPr>
          <p:cNvSpPr/>
          <p:nvPr/>
        </p:nvSpPr>
        <p:spPr>
          <a:xfrm>
            <a:off x="0" y="775506"/>
            <a:ext cx="12192000" cy="11539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Skupina 52">
            <a:extLst>
              <a:ext uri="{FF2B5EF4-FFF2-40B4-BE49-F238E27FC236}">
                <a16:creationId xmlns:a16="http://schemas.microsoft.com/office/drawing/2014/main" id="{B88CF0A2-A531-478E-B337-3C73E3FA1846}"/>
              </a:ext>
            </a:extLst>
          </p:cNvPr>
          <p:cNvGrpSpPr/>
          <p:nvPr/>
        </p:nvGrpSpPr>
        <p:grpSpPr>
          <a:xfrm>
            <a:off x="-1" y="784520"/>
            <a:ext cx="852671" cy="1143216"/>
            <a:chOff x="-1" y="784520"/>
            <a:chExt cx="852671" cy="881202"/>
          </a:xfrm>
        </p:grpSpPr>
        <p:sp>
          <p:nvSpPr>
            <p:cNvPr id="18" name="Pravokotnik 3">
              <a:extLst>
                <a:ext uri="{FF2B5EF4-FFF2-40B4-BE49-F238E27FC236}">
                  <a16:creationId xmlns:a16="http://schemas.microsoft.com/office/drawing/2014/main" id="{F326FBFD-050B-4539-B274-E19964BD0701}"/>
                </a:ext>
              </a:extLst>
            </p:cNvPr>
            <p:cNvSpPr/>
            <p:nvPr/>
          </p:nvSpPr>
          <p:spPr>
            <a:xfrm>
              <a:off x="0" y="1203874"/>
              <a:ext cx="852670" cy="461848"/>
            </a:xfrm>
            <a:custGeom>
              <a:avLst/>
              <a:gdLst>
                <a:gd name="connsiteX0" fmla="*/ 0 w 1111171"/>
                <a:gd name="connsiteY0" fmla="*/ 0 h 569707"/>
                <a:gd name="connsiteX1" fmla="*/ 1111171 w 1111171"/>
                <a:gd name="connsiteY1" fmla="*/ 0 h 569707"/>
                <a:gd name="connsiteX2" fmla="*/ 1111171 w 1111171"/>
                <a:gd name="connsiteY2" fmla="*/ 569707 h 569707"/>
                <a:gd name="connsiteX3" fmla="*/ 0 w 1111171"/>
                <a:gd name="connsiteY3" fmla="*/ 569707 h 569707"/>
                <a:gd name="connsiteX4" fmla="*/ 0 w 1111171"/>
                <a:gd name="connsiteY4" fmla="*/ 0 h 569707"/>
                <a:gd name="connsiteX0" fmla="*/ 0 w 1111171"/>
                <a:gd name="connsiteY0" fmla="*/ 0 h 569707"/>
                <a:gd name="connsiteX1" fmla="*/ 1111171 w 1111171"/>
                <a:gd name="connsiteY1" fmla="*/ 0 h 569707"/>
                <a:gd name="connsiteX2" fmla="*/ 682908 w 1111171"/>
                <a:gd name="connsiteY2" fmla="*/ 569707 h 569707"/>
                <a:gd name="connsiteX3" fmla="*/ 0 w 1111171"/>
                <a:gd name="connsiteY3" fmla="*/ 569707 h 569707"/>
                <a:gd name="connsiteX4" fmla="*/ 0 w 1111171"/>
                <a:gd name="connsiteY4" fmla="*/ 0 h 569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71" h="569707">
                  <a:moveTo>
                    <a:pt x="0" y="0"/>
                  </a:moveTo>
                  <a:lnTo>
                    <a:pt x="1111171" y="0"/>
                  </a:lnTo>
                  <a:lnTo>
                    <a:pt x="682908" y="569707"/>
                  </a:lnTo>
                  <a:lnTo>
                    <a:pt x="0" y="569707"/>
                  </a:lnTo>
                  <a:lnTo>
                    <a:pt x="0"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Enakokraki trikotnik 2">
              <a:extLst>
                <a:ext uri="{FF2B5EF4-FFF2-40B4-BE49-F238E27FC236}">
                  <a16:creationId xmlns:a16="http://schemas.microsoft.com/office/drawing/2014/main" id="{3AD178FC-4B65-48A3-8F44-C159A5C25D45}"/>
                </a:ext>
              </a:extLst>
            </p:cNvPr>
            <p:cNvSpPr/>
            <p:nvPr/>
          </p:nvSpPr>
          <p:spPr>
            <a:xfrm rot="5400000">
              <a:off x="-14267" y="798786"/>
              <a:ext cx="881202" cy="852670"/>
            </a:xfrm>
            <a:prstGeom prst="triangle">
              <a:avLst/>
            </a:prstGeom>
            <a:solidFill>
              <a:srgbClr val="FCA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PoljeZBesedilom 33">
            <a:extLst>
              <a:ext uri="{FF2B5EF4-FFF2-40B4-BE49-F238E27FC236}">
                <a16:creationId xmlns:a16="http://schemas.microsoft.com/office/drawing/2014/main" id="{8AF3158A-E0BA-4887-A034-297D993FAC4C}"/>
              </a:ext>
            </a:extLst>
          </p:cNvPr>
          <p:cNvSpPr txBox="1"/>
          <p:nvPr/>
        </p:nvSpPr>
        <p:spPr>
          <a:xfrm>
            <a:off x="852669" y="784520"/>
            <a:ext cx="11185533" cy="1143216"/>
          </a:xfrm>
          <a:prstGeom prst="rect">
            <a:avLst/>
          </a:prstGeom>
          <a:noFill/>
        </p:spPr>
        <p:txBody>
          <a:bodyPr wrap="square" rtlCol="0" anchor="ctr">
            <a:noAutofit/>
          </a:bodyPr>
          <a:lstStyle/>
          <a:p>
            <a:pPr algn="just"/>
            <a:r>
              <a:rPr lang="sl-SI" sz="1200" dirty="0">
                <a:solidFill>
                  <a:schemeClr val="bg1"/>
                </a:solidFill>
                <a:latin typeface="Tahoma" panose="020B0604030504040204" pitchFamily="34" charset="0"/>
                <a:ea typeface="Tahoma" panose="020B0604030504040204" pitchFamily="34" charset="0"/>
                <a:cs typeface="Tahoma" panose="020B0604030504040204" pitchFamily="34" charset="0"/>
              </a:rPr>
              <a:t>Glavni viri informacij o ekoloških živilih so oddaje na televiziji, pogovori z znanci in prijatelji ter kmeti, ki se dejansko ukvarjajo s pridelavo EKO živil. To so tudi najbolj zaupanja vredni viri informacij, kamor se uvršča še strokovna literatura in uradne spletne strani ministrstva RS in raznih združenj ekoloških kmetovalcev. Strokovna literatura je sicer zmerno razširjen vir informacij (31 % jo spremlja), medtem ko uradne spletne strani ministrstva spremlja bistveno nižji delež.</a:t>
            </a:r>
          </a:p>
          <a:p>
            <a:pPr algn="just"/>
            <a:r>
              <a:rPr lang="sl-SI" sz="1200" dirty="0">
                <a:solidFill>
                  <a:schemeClr val="bg1"/>
                </a:solidFill>
                <a:latin typeface="Tahoma" panose="020B0604030504040204" pitchFamily="34" charset="0"/>
                <a:ea typeface="Tahoma" panose="020B0604030504040204" pitchFamily="34" charset="0"/>
                <a:cs typeface="Tahoma" panose="020B0604030504040204" pitchFamily="34" charset="0"/>
              </a:rPr>
              <a:t>Večina anketiranih, ki so vsaj deloma informirani o ekoloških živilih meni, da je v medijih premalo informacij o EKO živilih.</a:t>
            </a:r>
          </a:p>
        </p:txBody>
      </p:sp>
      <p:pic>
        <p:nvPicPr>
          <p:cNvPr id="4" name="Picture 3">
            <a:extLst>
              <a:ext uri="{FF2B5EF4-FFF2-40B4-BE49-F238E27FC236}">
                <a16:creationId xmlns:a16="http://schemas.microsoft.com/office/drawing/2014/main" id="{633506D2-429C-40E7-833C-DA0ABBD17182}"/>
              </a:ext>
            </a:extLst>
          </p:cNvPr>
          <p:cNvPicPr/>
          <p:nvPr>
            <p:extLst/>
          </p:nvPr>
        </p:nvPicPr>
        <p:blipFill>
          <a:blip r:embed="rId3"/>
          <a:stretch>
            <a:fillRect/>
          </a:stretch>
        </p:blipFill>
        <p:spPr>
          <a:xfrm>
            <a:off x="333769" y="2339062"/>
            <a:ext cx="6524625" cy="3705225"/>
          </a:xfrm>
          <a:prstGeom prst="rect">
            <a:avLst/>
          </a:prstGeom>
        </p:spPr>
      </p:pic>
      <p:pic>
        <p:nvPicPr>
          <p:cNvPr id="5" name="Picture 4">
            <a:extLst>
              <a:ext uri="{FF2B5EF4-FFF2-40B4-BE49-F238E27FC236}">
                <a16:creationId xmlns:a16="http://schemas.microsoft.com/office/drawing/2014/main" id="{04E14DF4-83B9-4E38-8349-67F148678B1E}"/>
              </a:ext>
            </a:extLst>
          </p:cNvPr>
          <p:cNvPicPr/>
          <p:nvPr>
            <p:extLst/>
          </p:nvPr>
        </p:nvPicPr>
        <p:blipFill>
          <a:blip r:embed="rId4"/>
          <a:stretch>
            <a:fillRect/>
          </a:stretch>
        </p:blipFill>
        <p:spPr>
          <a:xfrm>
            <a:off x="6053466" y="2337330"/>
            <a:ext cx="3829050" cy="3705225"/>
          </a:xfrm>
          <a:prstGeom prst="rect">
            <a:avLst/>
          </a:prstGeom>
        </p:spPr>
      </p:pic>
      <p:pic>
        <p:nvPicPr>
          <p:cNvPr id="7" name="Picture 6">
            <a:extLst>
              <a:ext uri="{FF2B5EF4-FFF2-40B4-BE49-F238E27FC236}">
                <a16:creationId xmlns:a16="http://schemas.microsoft.com/office/drawing/2014/main" id="{48AAF441-3554-4A5A-9257-DD2E5B941AFA}"/>
              </a:ext>
            </a:extLst>
          </p:cNvPr>
          <p:cNvPicPr/>
          <p:nvPr>
            <p:extLst/>
          </p:nvPr>
        </p:nvPicPr>
        <p:blipFill>
          <a:blip r:embed="rId5"/>
          <a:stretch>
            <a:fillRect/>
          </a:stretch>
        </p:blipFill>
        <p:spPr>
          <a:xfrm>
            <a:off x="7706830" y="3429000"/>
            <a:ext cx="3667125" cy="1790700"/>
          </a:xfrm>
          <a:prstGeom prst="rect">
            <a:avLst/>
          </a:prstGeom>
        </p:spPr>
      </p:pic>
      <p:sp>
        <p:nvSpPr>
          <p:cNvPr id="17" name="Rectangle 16">
            <a:extLst>
              <a:ext uri="{FF2B5EF4-FFF2-40B4-BE49-F238E27FC236}">
                <a16:creationId xmlns:a16="http://schemas.microsoft.com/office/drawing/2014/main" id="{FC351BCB-BD5B-4949-A070-B957250E6B70}"/>
              </a:ext>
            </a:extLst>
          </p:cNvPr>
          <p:cNvSpPr/>
          <p:nvPr/>
        </p:nvSpPr>
        <p:spPr>
          <a:xfrm>
            <a:off x="749827" y="6129566"/>
            <a:ext cx="2768707" cy="215444"/>
          </a:xfrm>
          <a:prstGeom prst="rect">
            <a:avLst/>
          </a:prstGeom>
        </p:spPr>
        <p:txBody>
          <a:bodyPr wrap="none">
            <a:spAutoFit/>
          </a:bodyPr>
          <a:lstStyle/>
          <a:p>
            <a:r>
              <a:rPr lang="sl-SI" sz="800" i="1" dirty="0">
                <a:latin typeface="Tahoma" panose="020B0604030504040204" pitchFamily="34" charset="0"/>
                <a:ea typeface="Tahoma" panose="020B0604030504040204" pitchFamily="34" charset="0"/>
                <a:cs typeface="Tahoma" panose="020B0604030504040204" pitchFamily="34" charset="0"/>
              </a:rPr>
              <a:t>Anketirani, ki vsaj nekaj vedo o ekoloških živilih (N=967)</a:t>
            </a:r>
          </a:p>
        </p:txBody>
      </p:sp>
    </p:spTree>
    <p:extLst>
      <p:ext uri="{BB962C8B-B14F-4D97-AF65-F5344CB8AC3E}">
        <p14:creationId xmlns:p14="http://schemas.microsoft.com/office/powerpoint/2010/main" val="30868390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PoljeZBesedilom 55">
            <a:extLst>
              <a:ext uri="{FF2B5EF4-FFF2-40B4-BE49-F238E27FC236}">
                <a16:creationId xmlns:a16="http://schemas.microsoft.com/office/drawing/2014/main" id="{B453EE7B-B1FD-410B-B6F4-AEDA030E4DDE}"/>
              </a:ext>
            </a:extLst>
          </p:cNvPr>
          <p:cNvSpPr txBox="1"/>
          <p:nvPr/>
        </p:nvSpPr>
        <p:spPr>
          <a:xfrm>
            <a:off x="227490" y="181910"/>
            <a:ext cx="11651953" cy="954107"/>
          </a:xfrm>
          <a:prstGeom prst="rect">
            <a:avLst/>
          </a:prstGeom>
          <a:noFill/>
        </p:spPr>
        <p:txBody>
          <a:bodyPr wrap="square" rtlCol="0">
            <a:spAutoFit/>
          </a:bodyPr>
          <a:lstStyle/>
          <a:p>
            <a:r>
              <a:rPr lang="sl-SI" sz="2800" b="1" dirty="0">
                <a:solidFill>
                  <a:srgbClr val="FAA61C"/>
                </a:solidFill>
                <a:latin typeface="Tahoma" panose="020B0604030504040204" pitchFamily="34" charset="0"/>
                <a:ea typeface="Tahoma" panose="020B0604030504040204" pitchFamily="34" charset="0"/>
                <a:cs typeface="Tahoma" panose="020B0604030504040204" pitchFamily="34" charset="0"/>
              </a:rPr>
              <a:t>POMEMBNI </a:t>
            </a:r>
            <a:r>
              <a:rPr lang="sl-SI" sz="2800" b="1" dirty="0">
                <a:latin typeface="Tahoma" panose="020B0604030504040204" pitchFamily="34" charset="0"/>
                <a:ea typeface="Tahoma" panose="020B0604030504040204" pitchFamily="34" charset="0"/>
                <a:cs typeface="Tahoma" panose="020B0604030504040204" pitchFamily="34" charset="0"/>
              </a:rPr>
              <a:t>VIRI INFORMACIJ</a:t>
            </a:r>
          </a:p>
          <a:p>
            <a:endParaRPr lang="sl-SI" sz="2800" b="1" dirty="0">
              <a:latin typeface="Tahoma" panose="020B0604030504040204" pitchFamily="34" charset="0"/>
              <a:ea typeface="Tahoma" panose="020B0604030504040204" pitchFamily="34" charset="0"/>
              <a:cs typeface="Tahoma" panose="020B0604030504040204" pitchFamily="34" charset="0"/>
            </a:endParaRPr>
          </a:p>
        </p:txBody>
      </p:sp>
      <p:pic>
        <p:nvPicPr>
          <p:cNvPr id="43" name="Slika 11">
            <a:extLst>
              <a:ext uri="{FF2B5EF4-FFF2-40B4-BE49-F238E27FC236}">
                <a16:creationId xmlns:a16="http://schemas.microsoft.com/office/drawing/2014/main" id="{7AC418C5-184C-455B-8EF7-65AEC6AA33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21233" y="6572301"/>
            <a:ext cx="1058211" cy="225910"/>
          </a:xfrm>
          <a:prstGeom prst="rect">
            <a:avLst/>
          </a:prstGeom>
        </p:spPr>
      </p:pic>
      <p:sp>
        <p:nvSpPr>
          <p:cNvPr id="44" name="Označba mesta številke diapozitiva 1">
            <a:extLst>
              <a:ext uri="{FF2B5EF4-FFF2-40B4-BE49-F238E27FC236}">
                <a16:creationId xmlns:a16="http://schemas.microsoft.com/office/drawing/2014/main" id="{4CF4B4D2-0B71-4851-ABB2-41B8E951CB04}"/>
              </a:ext>
            </a:extLst>
          </p:cNvPr>
          <p:cNvSpPr>
            <a:spLocks noGrp="1"/>
          </p:cNvSpPr>
          <p:nvPr>
            <p:ph type="sldNum" sz="quarter" idx="12"/>
          </p:nvPr>
        </p:nvSpPr>
        <p:spPr>
          <a:xfrm>
            <a:off x="11818229" y="6492875"/>
            <a:ext cx="358677" cy="365125"/>
          </a:xfrm>
        </p:spPr>
        <p:txBody>
          <a:bodyPr/>
          <a:lstStyle/>
          <a:p>
            <a:fld id="{C64449EC-3553-4FFE-B6F3-FE4CC98C343D}" type="slidenum">
              <a:rPr lang="sl-SI" smtClean="0">
                <a:solidFill>
                  <a:schemeClr val="tx1">
                    <a:lumMod val="65000"/>
                    <a:lumOff val="35000"/>
                  </a:schemeClr>
                </a:solidFill>
              </a:rPr>
              <a:t>38</a:t>
            </a:fld>
            <a:endParaRPr lang="sl-SI" dirty="0">
              <a:solidFill>
                <a:schemeClr val="tx1">
                  <a:lumMod val="65000"/>
                  <a:lumOff val="35000"/>
                </a:schemeClr>
              </a:solidFill>
            </a:endParaRPr>
          </a:p>
        </p:txBody>
      </p:sp>
      <p:sp>
        <p:nvSpPr>
          <p:cNvPr id="14" name="Pravokotnik 6">
            <a:extLst>
              <a:ext uri="{FF2B5EF4-FFF2-40B4-BE49-F238E27FC236}">
                <a16:creationId xmlns:a16="http://schemas.microsoft.com/office/drawing/2014/main" id="{CE3624A9-AFEC-41EE-9377-6D45812DEBBA}"/>
              </a:ext>
            </a:extLst>
          </p:cNvPr>
          <p:cNvSpPr/>
          <p:nvPr/>
        </p:nvSpPr>
        <p:spPr>
          <a:xfrm>
            <a:off x="0" y="775506"/>
            <a:ext cx="12192000" cy="11539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Skupina 52">
            <a:extLst>
              <a:ext uri="{FF2B5EF4-FFF2-40B4-BE49-F238E27FC236}">
                <a16:creationId xmlns:a16="http://schemas.microsoft.com/office/drawing/2014/main" id="{B88CF0A2-A531-478E-B337-3C73E3FA1846}"/>
              </a:ext>
            </a:extLst>
          </p:cNvPr>
          <p:cNvGrpSpPr/>
          <p:nvPr/>
        </p:nvGrpSpPr>
        <p:grpSpPr>
          <a:xfrm>
            <a:off x="-1" y="784519"/>
            <a:ext cx="852671" cy="1143215"/>
            <a:chOff x="-1" y="784520"/>
            <a:chExt cx="852671" cy="881202"/>
          </a:xfrm>
        </p:grpSpPr>
        <p:sp>
          <p:nvSpPr>
            <p:cNvPr id="18" name="Pravokotnik 3">
              <a:extLst>
                <a:ext uri="{FF2B5EF4-FFF2-40B4-BE49-F238E27FC236}">
                  <a16:creationId xmlns:a16="http://schemas.microsoft.com/office/drawing/2014/main" id="{F326FBFD-050B-4539-B274-E19964BD0701}"/>
                </a:ext>
              </a:extLst>
            </p:cNvPr>
            <p:cNvSpPr/>
            <p:nvPr/>
          </p:nvSpPr>
          <p:spPr>
            <a:xfrm>
              <a:off x="0" y="1203874"/>
              <a:ext cx="852670" cy="461848"/>
            </a:xfrm>
            <a:custGeom>
              <a:avLst/>
              <a:gdLst>
                <a:gd name="connsiteX0" fmla="*/ 0 w 1111171"/>
                <a:gd name="connsiteY0" fmla="*/ 0 h 569707"/>
                <a:gd name="connsiteX1" fmla="*/ 1111171 w 1111171"/>
                <a:gd name="connsiteY1" fmla="*/ 0 h 569707"/>
                <a:gd name="connsiteX2" fmla="*/ 1111171 w 1111171"/>
                <a:gd name="connsiteY2" fmla="*/ 569707 h 569707"/>
                <a:gd name="connsiteX3" fmla="*/ 0 w 1111171"/>
                <a:gd name="connsiteY3" fmla="*/ 569707 h 569707"/>
                <a:gd name="connsiteX4" fmla="*/ 0 w 1111171"/>
                <a:gd name="connsiteY4" fmla="*/ 0 h 569707"/>
                <a:gd name="connsiteX0" fmla="*/ 0 w 1111171"/>
                <a:gd name="connsiteY0" fmla="*/ 0 h 569707"/>
                <a:gd name="connsiteX1" fmla="*/ 1111171 w 1111171"/>
                <a:gd name="connsiteY1" fmla="*/ 0 h 569707"/>
                <a:gd name="connsiteX2" fmla="*/ 682908 w 1111171"/>
                <a:gd name="connsiteY2" fmla="*/ 569707 h 569707"/>
                <a:gd name="connsiteX3" fmla="*/ 0 w 1111171"/>
                <a:gd name="connsiteY3" fmla="*/ 569707 h 569707"/>
                <a:gd name="connsiteX4" fmla="*/ 0 w 1111171"/>
                <a:gd name="connsiteY4" fmla="*/ 0 h 569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71" h="569707">
                  <a:moveTo>
                    <a:pt x="0" y="0"/>
                  </a:moveTo>
                  <a:lnTo>
                    <a:pt x="1111171" y="0"/>
                  </a:lnTo>
                  <a:lnTo>
                    <a:pt x="682908" y="569707"/>
                  </a:lnTo>
                  <a:lnTo>
                    <a:pt x="0" y="569707"/>
                  </a:lnTo>
                  <a:lnTo>
                    <a:pt x="0"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Enakokraki trikotnik 2">
              <a:extLst>
                <a:ext uri="{FF2B5EF4-FFF2-40B4-BE49-F238E27FC236}">
                  <a16:creationId xmlns:a16="http://schemas.microsoft.com/office/drawing/2014/main" id="{3AD178FC-4B65-48A3-8F44-C159A5C25D45}"/>
                </a:ext>
              </a:extLst>
            </p:cNvPr>
            <p:cNvSpPr/>
            <p:nvPr/>
          </p:nvSpPr>
          <p:spPr>
            <a:xfrm rot="5400000">
              <a:off x="-14267" y="798786"/>
              <a:ext cx="881202" cy="852670"/>
            </a:xfrm>
            <a:prstGeom prst="triangle">
              <a:avLst/>
            </a:prstGeom>
            <a:solidFill>
              <a:srgbClr val="FCA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PoljeZBesedilom 33">
            <a:extLst>
              <a:ext uri="{FF2B5EF4-FFF2-40B4-BE49-F238E27FC236}">
                <a16:creationId xmlns:a16="http://schemas.microsoft.com/office/drawing/2014/main" id="{8AF3158A-E0BA-4887-A034-297D993FAC4C}"/>
              </a:ext>
            </a:extLst>
          </p:cNvPr>
          <p:cNvSpPr txBox="1"/>
          <p:nvPr/>
        </p:nvSpPr>
        <p:spPr>
          <a:xfrm>
            <a:off x="852669" y="784520"/>
            <a:ext cx="11185533" cy="1143216"/>
          </a:xfrm>
          <a:prstGeom prst="rect">
            <a:avLst/>
          </a:prstGeom>
          <a:noFill/>
        </p:spPr>
        <p:txBody>
          <a:bodyPr wrap="square" rtlCol="0" anchor="ctr">
            <a:noAutofit/>
          </a:bodyPr>
          <a:lstStyle/>
          <a:p>
            <a:pPr algn="just"/>
            <a:r>
              <a:rPr lang="sl-SI" sz="1200" dirty="0">
                <a:solidFill>
                  <a:schemeClr val="bg1"/>
                </a:solidFill>
                <a:latin typeface="Tahoma" panose="020B0604030504040204" pitchFamily="34" charset="0"/>
                <a:ea typeface="Tahoma" panose="020B0604030504040204" pitchFamily="34" charset="0"/>
                <a:cs typeface="Tahoma" panose="020B0604030504040204" pitchFamily="34" charset="0"/>
              </a:rPr>
              <a:t>Redne kupce ekoloških živil bolj zanimajo vse informacije o takšnih živilih (postopki pridelave, kje jih kupiti, seznam pridelovalcev in postopki pridobitve certifikatov).</a:t>
            </a:r>
          </a:p>
          <a:p>
            <a:pPr algn="just"/>
            <a:r>
              <a:rPr lang="sl-SI" sz="1200" dirty="0">
                <a:solidFill>
                  <a:schemeClr val="bg1"/>
                </a:solidFill>
                <a:latin typeface="Tahoma" panose="020B0604030504040204" pitchFamily="34" charset="0"/>
                <a:ea typeface="Tahoma" panose="020B0604030504040204" pitchFamily="34" charset="0"/>
                <a:cs typeface="Tahoma" panose="020B0604030504040204" pitchFamily="34" charset="0"/>
              </a:rPr>
              <a:t>Zanje so kmeti, ki se ukvarjajo s pridelavo ekoloških živil, bistveno bolj zaupanja vredni kot to menijo ostali. Bolj zaupajo tudi strokovni literaturi in uradnim spletnim stranem ministrstva RS, medtem ko se manj zanašajo na pogovore s prijatelji, oddaje na televiziji in internetne forume.</a:t>
            </a:r>
          </a:p>
          <a:p>
            <a:pPr algn="just"/>
            <a:r>
              <a:rPr lang="sl-SI" sz="1200" dirty="0" err="1">
                <a:solidFill>
                  <a:schemeClr val="bg1"/>
                </a:solidFill>
                <a:latin typeface="Tahoma" panose="020B0604030504040204" pitchFamily="34" charset="0"/>
                <a:ea typeface="Tahoma" panose="020B0604030504040204" pitchFamily="34" charset="0"/>
                <a:cs typeface="Tahoma" panose="020B0604030504040204" pitchFamily="34" charset="0"/>
              </a:rPr>
              <a:t>Neuporabniki</a:t>
            </a:r>
            <a:r>
              <a:rPr lang="sl-SI" sz="1200" dirty="0">
                <a:solidFill>
                  <a:schemeClr val="bg1"/>
                </a:solidFill>
                <a:latin typeface="Tahoma" panose="020B0604030504040204" pitchFamily="34" charset="0"/>
                <a:ea typeface="Tahoma" panose="020B0604030504040204" pitchFamily="34" charset="0"/>
                <a:cs typeface="Tahoma" panose="020B0604030504040204" pitchFamily="34" charset="0"/>
              </a:rPr>
              <a:t> oz. redki uporabniki kažejo nižji interes za vse vrste informacij, pa tudi v manjši meri zaupajo kmetom, ki se ukvarjajo s pridelavo ekoloških živil, strokovni literaturi in bolj zaupajo oddajam na televiziji in zapisom na internetnih forumih.</a:t>
            </a:r>
          </a:p>
        </p:txBody>
      </p:sp>
      <p:pic>
        <p:nvPicPr>
          <p:cNvPr id="3" name="Picture 2">
            <a:extLst>
              <a:ext uri="{FF2B5EF4-FFF2-40B4-BE49-F238E27FC236}">
                <a16:creationId xmlns:a16="http://schemas.microsoft.com/office/drawing/2014/main" id="{ECCEB40F-9E0A-41DB-9DB7-2F5FA551F559}"/>
              </a:ext>
            </a:extLst>
          </p:cNvPr>
          <p:cNvPicPr/>
          <p:nvPr>
            <p:extLst/>
          </p:nvPr>
        </p:nvPicPr>
        <p:blipFill>
          <a:blip r:embed="rId3"/>
          <a:stretch>
            <a:fillRect/>
          </a:stretch>
        </p:blipFill>
        <p:spPr>
          <a:xfrm>
            <a:off x="7562850" y="2404845"/>
            <a:ext cx="4629150" cy="3924300"/>
          </a:xfrm>
          <a:prstGeom prst="rect">
            <a:avLst/>
          </a:prstGeom>
        </p:spPr>
      </p:pic>
      <p:pic>
        <p:nvPicPr>
          <p:cNvPr id="6" name="Picture 5">
            <a:extLst>
              <a:ext uri="{FF2B5EF4-FFF2-40B4-BE49-F238E27FC236}">
                <a16:creationId xmlns:a16="http://schemas.microsoft.com/office/drawing/2014/main" id="{7FF7851E-A9EA-437E-B556-1D6F8B9D0941}"/>
              </a:ext>
            </a:extLst>
          </p:cNvPr>
          <p:cNvPicPr/>
          <p:nvPr>
            <p:extLst/>
          </p:nvPr>
        </p:nvPicPr>
        <p:blipFill>
          <a:blip r:embed="rId4"/>
          <a:stretch>
            <a:fillRect/>
          </a:stretch>
        </p:blipFill>
        <p:spPr>
          <a:xfrm>
            <a:off x="52747" y="2347830"/>
            <a:ext cx="3381375" cy="2981325"/>
          </a:xfrm>
          <a:prstGeom prst="rect">
            <a:avLst/>
          </a:prstGeom>
        </p:spPr>
      </p:pic>
      <p:sp>
        <p:nvSpPr>
          <p:cNvPr id="21" name="Rectangle 20">
            <a:extLst>
              <a:ext uri="{FF2B5EF4-FFF2-40B4-BE49-F238E27FC236}">
                <a16:creationId xmlns:a16="http://schemas.microsoft.com/office/drawing/2014/main" id="{469DD1D3-4562-4481-9D5B-EFF76D106BFD}"/>
              </a:ext>
            </a:extLst>
          </p:cNvPr>
          <p:cNvSpPr/>
          <p:nvPr/>
        </p:nvSpPr>
        <p:spPr>
          <a:xfrm>
            <a:off x="269922" y="2283619"/>
            <a:ext cx="1947969" cy="246221"/>
          </a:xfrm>
          <a:prstGeom prst="rect">
            <a:avLst/>
          </a:prstGeom>
        </p:spPr>
        <p:txBody>
          <a:bodyPr wrap="none">
            <a:spAutoFit/>
          </a:bodyPr>
          <a:lstStyle/>
          <a:p>
            <a:r>
              <a:rPr lang="sl-SI" sz="1000" b="1" dirty="0">
                <a:latin typeface="Tahoma" panose="020B0604030504040204" pitchFamily="34" charset="0"/>
                <a:ea typeface="Tahoma" panose="020B0604030504040204" pitchFamily="34" charset="0"/>
                <a:cs typeface="Tahoma" panose="020B0604030504040204" pitchFamily="34" charset="0"/>
              </a:rPr>
              <a:t>Katere informacije iščejo?*</a:t>
            </a:r>
          </a:p>
        </p:txBody>
      </p:sp>
      <p:sp>
        <p:nvSpPr>
          <p:cNvPr id="22" name="Rectangle 21">
            <a:extLst>
              <a:ext uri="{FF2B5EF4-FFF2-40B4-BE49-F238E27FC236}">
                <a16:creationId xmlns:a16="http://schemas.microsoft.com/office/drawing/2014/main" id="{78ECC22A-91F0-4E43-82AE-3C13BD1CF8A7}"/>
              </a:ext>
            </a:extLst>
          </p:cNvPr>
          <p:cNvSpPr/>
          <p:nvPr/>
        </p:nvSpPr>
        <p:spPr>
          <a:xfrm>
            <a:off x="8311729" y="2190165"/>
            <a:ext cx="2739853" cy="246221"/>
          </a:xfrm>
          <a:prstGeom prst="rect">
            <a:avLst/>
          </a:prstGeom>
        </p:spPr>
        <p:txBody>
          <a:bodyPr wrap="none">
            <a:spAutoFit/>
          </a:bodyPr>
          <a:lstStyle/>
          <a:p>
            <a:r>
              <a:rPr lang="sl-SI" sz="1000" b="1" dirty="0">
                <a:latin typeface="Tahoma" panose="020B0604030504040204" pitchFamily="34" charset="0"/>
                <a:ea typeface="Tahoma" panose="020B0604030504040204" pitchFamily="34" charset="0"/>
                <a:cs typeface="Tahoma" panose="020B0604030504040204" pitchFamily="34" charset="0"/>
              </a:rPr>
              <a:t>Najbolj zaupanja vreden vir informacij*</a:t>
            </a:r>
            <a:endParaRPr lang="sl-SI" sz="1000" b="1" dirty="0"/>
          </a:p>
        </p:txBody>
      </p:sp>
      <p:sp>
        <p:nvSpPr>
          <p:cNvPr id="23" name="Rectangle 22">
            <a:extLst>
              <a:ext uri="{FF2B5EF4-FFF2-40B4-BE49-F238E27FC236}">
                <a16:creationId xmlns:a16="http://schemas.microsoft.com/office/drawing/2014/main" id="{E30D532C-59CD-4CC4-9402-7CBD1FDFD836}"/>
              </a:ext>
            </a:extLst>
          </p:cNvPr>
          <p:cNvSpPr/>
          <p:nvPr/>
        </p:nvSpPr>
        <p:spPr>
          <a:xfrm>
            <a:off x="125659" y="6122606"/>
            <a:ext cx="4628190" cy="338554"/>
          </a:xfrm>
          <a:prstGeom prst="rect">
            <a:avLst/>
          </a:prstGeom>
        </p:spPr>
        <p:txBody>
          <a:bodyPr wrap="none">
            <a:spAutoFit/>
          </a:bodyPr>
          <a:lstStyle/>
          <a:p>
            <a:r>
              <a:rPr lang="sl-SI" sz="800" i="1" dirty="0">
                <a:latin typeface="Tahoma" panose="020B0604030504040204" pitchFamily="34" charset="0"/>
                <a:ea typeface="Tahoma" panose="020B0604030504040204" pitchFamily="34" charset="0"/>
                <a:cs typeface="Tahoma" panose="020B0604030504040204" pitchFamily="34" charset="0"/>
              </a:rPr>
              <a:t>* Statistično pomembne razlike</a:t>
            </a:r>
          </a:p>
          <a:p>
            <a:r>
              <a:rPr lang="sl-SI" sz="800" i="1" dirty="0">
                <a:latin typeface="Tahoma" panose="020B0604030504040204" pitchFamily="34" charset="0"/>
                <a:ea typeface="Tahoma" panose="020B0604030504040204" pitchFamily="34" charset="0"/>
                <a:cs typeface="Tahoma" panose="020B0604030504040204" pitchFamily="34" charset="0"/>
              </a:rPr>
              <a:t>Vrednosti različnih skupin so prikazane samo pri kategorijah, kjer so statistično pomembne razlike</a:t>
            </a:r>
          </a:p>
        </p:txBody>
      </p:sp>
      <p:sp>
        <p:nvSpPr>
          <p:cNvPr id="24" name="Rectangle 23">
            <a:extLst>
              <a:ext uri="{FF2B5EF4-FFF2-40B4-BE49-F238E27FC236}">
                <a16:creationId xmlns:a16="http://schemas.microsoft.com/office/drawing/2014/main" id="{2FDA8A05-8589-4DB5-9942-F9AFE2802FAF}"/>
              </a:ext>
            </a:extLst>
          </p:cNvPr>
          <p:cNvSpPr/>
          <p:nvPr/>
        </p:nvSpPr>
        <p:spPr>
          <a:xfrm>
            <a:off x="123725" y="6415376"/>
            <a:ext cx="2768707" cy="215444"/>
          </a:xfrm>
          <a:prstGeom prst="rect">
            <a:avLst/>
          </a:prstGeom>
        </p:spPr>
        <p:txBody>
          <a:bodyPr wrap="none">
            <a:spAutoFit/>
          </a:bodyPr>
          <a:lstStyle/>
          <a:p>
            <a:r>
              <a:rPr lang="sl-SI" sz="800" i="1" dirty="0">
                <a:latin typeface="Tahoma" panose="020B0604030504040204" pitchFamily="34" charset="0"/>
                <a:ea typeface="Tahoma" panose="020B0604030504040204" pitchFamily="34" charset="0"/>
                <a:cs typeface="Tahoma" panose="020B0604030504040204" pitchFamily="34" charset="0"/>
              </a:rPr>
              <a:t>Anketirani, ki vsaj nekaj vedo o ekoloških živilih (N=967)</a:t>
            </a:r>
          </a:p>
        </p:txBody>
      </p:sp>
      <p:grpSp>
        <p:nvGrpSpPr>
          <p:cNvPr id="25" name="Group 24">
            <a:extLst>
              <a:ext uri="{FF2B5EF4-FFF2-40B4-BE49-F238E27FC236}">
                <a16:creationId xmlns:a16="http://schemas.microsoft.com/office/drawing/2014/main" id="{ACCC491C-0D42-4C55-B9D6-36AA5E71CCE3}"/>
              </a:ext>
            </a:extLst>
          </p:cNvPr>
          <p:cNvGrpSpPr/>
          <p:nvPr/>
        </p:nvGrpSpPr>
        <p:grpSpPr>
          <a:xfrm>
            <a:off x="4500745" y="6522142"/>
            <a:ext cx="4176000" cy="111125"/>
            <a:chOff x="3284538" y="5815013"/>
            <a:chExt cx="5442557" cy="111125"/>
          </a:xfrm>
        </p:grpSpPr>
        <p:sp>
          <p:nvSpPr>
            <p:cNvPr id="26" name="Rectangle 212">
              <a:extLst>
                <a:ext uri="{FF2B5EF4-FFF2-40B4-BE49-F238E27FC236}">
                  <a16:creationId xmlns:a16="http://schemas.microsoft.com/office/drawing/2014/main" id="{048EC0F6-3F03-4876-AB65-FF454C516F4E}"/>
                </a:ext>
              </a:extLst>
            </p:cNvPr>
            <p:cNvSpPr>
              <a:spLocks noChangeArrowheads="1"/>
            </p:cNvSpPr>
            <p:nvPr/>
          </p:nvSpPr>
          <p:spPr bwMode="auto">
            <a:xfrm>
              <a:off x="3284538" y="5846763"/>
              <a:ext cx="249238" cy="79375"/>
            </a:xfrm>
            <a:prstGeom prst="rect">
              <a:avLst/>
            </a:prstGeom>
            <a:solidFill>
              <a:srgbClr val="9DC3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l-SI" sz="700">
                <a:latin typeface="Tahoma" panose="020B0604030504040204" pitchFamily="34" charset="0"/>
                <a:ea typeface="Tahoma" panose="020B0604030504040204" pitchFamily="34" charset="0"/>
                <a:cs typeface="Tahoma" panose="020B0604030504040204" pitchFamily="34" charset="0"/>
              </a:endParaRPr>
            </a:p>
          </p:txBody>
        </p:sp>
        <p:sp>
          <p:nvSpPr>
            <p:cNvPr id="27" name="Rectangle 213">
              <a:extLst>
                <a:ext uri="{FF2B5EF4-FFF2-40B4-BE49-F238E27FC236}">
                  <a16:creationId xmlns:a16="http://schemas.microsoft.com/office/drawing/2014/main" id="{998DA613-2CA8-4684-ADBE-C9391A77E4CF}"/>
                </a:ext>
              </a:extLst>
            </p:cNvPr>
            <p:cNvSpPr>
              <a:spLocks noChangeArrowheads="1"/>
            </p:cNvSpPr>
            <p:nvPr/>
          </p:nvSpPr>
          <p:spPr bwMode="auto">
            <a:xfrm>
              <a:off x="3563938" y="5815013"/>
              <a:ext cx="19877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sz="700" b="0" i="0" u="none" strike="noStrike" cap="none" normalizeH="0" baseline="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Total</a:t>
              </a:r>
              <a:endParaRPr kumimoji="0" lang="sl-SI" altLang="sl-SI" sz="700" b="0"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28" name="Line 214">
              <a:extLst>
                <a:ext uri="{FF2B5EF4-FFF2-40B4-BE49-F238E27FC236}">
                  <a16:creationId xmlns:a16="http://schemas.microsoft.com/office/drawing/2014/main" id="{4C4E6994-52C4-401A-B15B-942469CC8B87}"/>
                </a:ext>
              </a:extLst>
            </p:cNvPr>
            <p:cNvSpPr>
              <a:spLocks noChangeShapeType="1"/>
            </p:cNvSpPr>
            <p:nvPr/>
          </p:nvSpPr>
          <p:spPr bwMode="auto">
            <a:xfrm>
              <a:off x="4002088" y="5886450"/>
              <a:ext cx="249238" cy="0"/>
            </a:xfrm>
            <a:prstGeom prst="line">
              <a:avLst/>
            </a:prstGeom>
            <a:noFill/>
            <a:ln w="19050" cap="rnd">
              <a:solidFill>
                <a:srgbClr val="FEA22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sl-SI" sz="700">
                <a:latin typeface="Tahoma" panose="020B0604030504040204" pitchFamily="34" charset="0"/>
                <a:ea typeface="Tahoma" panose="020B0604030504040204" pitchFamily="34" charset="0"/>
                <a:cs typeface="Tahoma" panose="020B0604030504040204" pitchFamily="34" charset="0"/>
              </a:endParaRPr>
            </a:p>
          </p:txBody>
        </p:sp>
        <p:sp>
          <p:nvSpPr>
            <p:cNvPr id="29" name="Rectangle 215">
              <a:extLst>
                <a:ext uri="{FF2B5EF4-FFF2-40B4-BE49-F238E27FC236}">
                  <a16:creationId xmlns:a16="http://schemas.microsoft.com/office/drawing/2014/main" id="{3474437C-CB73-40F2-937E-5D96F7C9DB23}"/>
                </a:ext>
              </a:extLst>
            </p:cNvPr>
            <p:cNvSpPr>
              <a:spLocks noChangeArrowheads="1"/>
            </p:cNvSpPr>
            <p:nvPr/>
          </p:nvSpPr>
          <p:spPr bwMode="auto">
            <a:xfrm>
              <a:off x="4281488" y="5815013"/>
              <a:ext cx="89447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sz="700" b="0"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pogosti kupci </a:t>
              </a:r>
              <a:r>
                <a:rPr kumimoji="0" lang="sl-SI" altLang="sl-SI" sz="700" b="0" i="0" u="none" strike="noStrike" cap="none" normalizeH="0" baseline="0" dirty="0" err="1">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EKO</a:t>
              </a:r>
              <a:r>
                <a:rPr kumimoji="0" lang="sl-SI" altLang="sl-SI" sz="700" b="0"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 živil</a:t>
              </a:r>
              <a:endParaRPr kumimoji="0" lang="sl-SI" altLang="sl-SI" sz="7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30" name="Line 216">
              <a:extLst>
                <a:ext uri="{FF2B5EF4-FFF2-40B4-BE49-F238E27FC236}">
                  <a16:creationId xmlns:a16="http://schemas.microsoft.com/office/drawing/2014/main" id="{89A5FC5F-B30C-4919-88B2-05E734F4BB48}"/>
                </a:ext>
              </a:extLst>
            </p:cNvPr>
            <p:cNvSpPr>
              <a:spLocks noChangeShapeType="1"/>
            </p:cNvSpPr>
            <p:nvPr/>
          </p:nvSpPr>
          <p:spPr bwMode="auto">
            <a:xfrm>
              <a:off x="5621338" y="5886450"/>
              <a:ext cx="238125" cy="0"/>
            </a:xfrm>
            <a:prstGeom prst="line">
              <a:avLst/>
            </a:prstGeom>
            <a:noFill/>
            <a:ln w="19050" cap="rnd">
              <a:solidFill>
                <a:srgbClr val="76717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sl-SI" sz="700">
                <a:latin typeface="Tahoma" panose="020B0604030504040204" pitchFamily="34" charset="0"/>
                <a:ea typeface="Tahoma" panose="020B0604030504040204" pitchFamily="34" charset="0"/>
                <a:cs typeface="Tahoma" panose="020B0604030504040204" pitchFamily="34" charset="0"/>
              </a:endParaRPr>
            </a:p>
          </p:txBody>
        </p:sp>
        <p:sp>
          <p:nvSpPr>
            <p:cNvPr id="31" name="Rectangle 217">
              <a:extLst>
                <a:ext uri="{FF2B5EF4-FFF2-40B4-BE49-F238E27FC236}">
                  <a16:creationId xmlns:a16="http://schemas.microsoft.com/office/drawing/2014/main" id="{5656FED8-41BF-4B86-B613-927DF17A3BF6}"/>
                </a:ext>
              </a:extLst>
            </p:cNvPr>
            <p:cNvSpPr>
              <a:spLocks noChangeArrowheads="1"/>
            </p:cNvSpPr>
            <p:nvPr/>
          </p:nvSpPr>
          <p:spPr bwMode="auto">
            <a:xfrm>
              <a:off x="5892800" y="5815013"/>
              <a:ext cx="90409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sz="700" b="0" i="0" u="none" strike="noStrike" cap="none" normalizeH="0" baseline="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občasni kupci EKO živil</a:t>
              </a:r>
              <a:endParaRPr kumimoji="0" lang="sl-SI" altLang="sl-SI" sz="700" b="0"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32" name="Line 218">
              <a:extLst>
                <a:ext uri="{FF2B5EF4-FFF2-40B4-BE49-F238E27FC236}">
                  <a16:creationId xmlns:a16="http://schemas.microsoft.com/office/drawing/2014/main" id="{B8E9551A-4922-451A-B6F4-17871547FF6F}"/>
                </a:ext>
              </a:extLst>
            </p:cNvPr>
            <p:cNvSpPr>
              <a:spLocks noChangeShapeType="1"/>
            </p:cNvSpPr>
            <p:nvPr/>
          </p:nvSpPr>
          <p:spPr bwMode="auto">
            <a:xfrm>
              <a:off x="7239000" y="5886450"/>
              <a:ext cx="249238" cy="0"/>
            </a:xfrm>
            <a:prstGeom prst="line">
              <a:avLst/>
            </a:prstGeom>
            <a:noFill/>
            <a:ln w="19050" cap="rnd">
              <a:solidFill>
                <a:srgbClr val="D3D3D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sl-SI" sz="700">
                <a:latin typeface="Tahoma" panose="020B0604030504040204" pitchFamily="34" charset="0"/>
                <a:ea typeface="Tahoma" panose="020B0604030504040204" pitchFamily="34" charset="0"/>
                <a:cs typeface="Tahoma" panose="020B0604030504040204" pitchFamily="34" charset="0"/>
              </a:endParaRPr>
            </a:p>
          </p:txBody>
        </p:sp>
        <p:sp>
          <p:nvSpPr>
            <p:cNvPr id="33" name="Rectangle 219">
              <a:extLst>
                <a:ext uri="{FF2B5EF4-FFF2-40B4-BE49-F238E27FC236}">
                  <a16:creationId xmlns:a16="http://schemas.microsoft.com/office/drawing/2014/main" id="{72CA680C-810F-4185-913F-F68D2087BCD4}"/>
                </a:ext>
              </a:extLst>
            </p:cNvPr>
            <p:cNvSpPr>
              <a:spLocks noChangeArrowheads="1"/>
            </p:cNvSpPr>
            <p:nvPr/>
          </p:nvSpPr>
          <p:spPr bwMode="auto">
            <a:xfrm>
              <a:off x="7515225" y="5815013"/>
              <a:ext cx="121187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sz="700" b="0" i="0" u="none" strike="noStrike" cap="none" normalizeH="0" baseline="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ne kupuje EKO živil/kupi redko</a:t>
              </a:r>
              <a:endParaRPr kumimoji="0" lang="sl-SI" altLang="sl-SI" sz="700" b="0"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grpSp>
      <p:sp>
        <p:nvSpPr>
          <p:cNvPr id="34" name="Rectangle 33">
            <a:extLst>
              <a:ext uri="{FF2B5EF4-FFF2-40B4-BE49-F238E27FC236}">
                <a16:creationId xmlns:a16="http://schemas.microsoft.com/office/drawing/2014/main" id="{9AFA31E4-8AF8-4E02-AFC5-4DE1E524F163}"/>
              </a:ext>
            </a:extLst>
          </p:cNvPr>
          <p:cNvSpPr/>
          <p:nvPr/>
        </p:nvSpPr>
        <p:spPr>
          <a:xfrm>
            <a:off x="3916708" y="2274930"/>
            <a:ext cx="2313454" cy="246221"/>
          </a:xfrm>
          <a:prstGeom prst="rect">
            <a:avLst/>
          </a:prstGeom>
        </p:spPr>
        <p:txBody>
          <a:bodyPr wrap="none">
            <a:spAutoFit/>
          </a:bodyPr>
          <a:lstStyle/>
          <a:p>
            <a:r>
              <a:rPr lang="sl-SI" sz="1000" b="1" dirty="0">
                <a:latin typeface="Tahoma" panose="020B0604030504040204" pitchFamily="34" charset="0"/>
                <a:ea typeface="Tahoma" panose="020B0604030504040204" pitchFamily="34" charset="0"/>
                <a:cs typeface="Tahoma" panose="020B0604030504040204" pitchFamily="34" charset="0"/>
              </a:rPr>
              <a:t>Katere vire informacij spremljajo</a:t>
            </a:r>
            <a:endParaRPr lang="sl-SI" sz="1000" b="1" dirty="0"/>
          </a:p>
        </p:txBody>
      </p:sp>
      <p:pic>
        <p:nvPicPr>
          <p:cNvPr id="7" name="Picture 6">
            <a:extLst>
              <a:ext uri="{FF2B5EF4-FFF2-40B4-BE49-F238E27FC236}">
                <a16:creationId xmlns:a16="http://schemas.microsoft.com/office/drawing/2014/main" id="{22BDCD99-FFF1-4590-B215-A077D8657547}"/>
              </a:ext>
            </a:extLst>
          </p:cNvPr>
          <p:cNvPicPr/>
          <p:nvPr/>
        </p:nvPicPr>
        <p:blipFill>
          <a:blip r:embed="rId5"/>
          <a:stretch>
            <a:fillRect/>
          </a:stretch>
        </p:blipFill>
        <p:spPr>
          <a:xfrm>
            <a:off x="3361210" y="2436386"/>
            <a:ext cx="5181600" cy="3924300"/>
          </a:xfrm>
          <a:prstGeom prst="rect">
            <a:avLst/>
          </a:prstGeom>
        </p:spPr>
      </p:pic>
    </p:spTree>
    <p:extLst>
      <p:ext uri="{BB962C8B-B14F-4D97-AF65-F5344CB8AC3E}">
        <p14:creationId xmlns:p14="http://schemas.microsoft.com/office/powerpoint/2010/main" val="30676615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Slika 14" descr="Slika, ki vsebuje besede trava, zunanje, nebo, drevo&#10;&#10;Opis je samodejno ustvarjen">
            <a:extLst>
              <a:ext uri="{FF2B5EF4-FFF2-40B4-BE49-F238E27FC236}">
                <a16:creationId xmlns:a16="http://schemas.microsoft.com/office/drawing/2014/main" id="{DE9FF799-5183-433B-B310-168509825ADB}"/>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1" y="0"/>
            <a:ext cx="12192001" cy="6857999"/>
          </a:xfrm>
          <a:prstGeom prst="rect">
            <a:avLst/>
          </a:prstGeom>
        </p:spPr>
      </p:pic>
      <p:sp>
        <p:nvSpPr>
          <p:cNvPr id="17" name="Pravokotnik 16">
            <a:extLst>
              <a:ext uri="{FF2B5EF4-FFF2-40B4-BE49-F238E27FC236}">
                <a16:creationId xmlns:a16="http://schemas.microsoft.com/office/drawing/2014/main" id="{E637E36B-52B3-4F3D-BA12-1FCC6B0804C2}"/>
              </a:ext>
            </a:extLst>
          </p:cNvPr>
          <p:cNvSpPr/>
          <p:nvPr/>
        </p:nvSpPr>
        <p:spPr>
          <a:xfrm>
            <a:off x="-1" y="0"/>
            <a:ext cx="12192001" cy="6858000"/>
          </a:xfrm>
          <a:prstGeom prst="rect">
            <a:avLst/>
          </a:prstGeom>
          <a:solidFill>
            <a:schemeClr val="tx1">
              <a:lumMod val="85000"/>
              <a:lumOff val="15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0" name="Označba mesta številke diapozitiva 1">
            <a:extLst>
              <a:ext uri="{FF2B5EF4-FFF2-40B4-BE49-F238E27FC236}">
                <a16:creationId xmlns:a16="http://schemas.microsoft.com/office/drawing/2014/main" id="{7ABB1935-2F04-4AE5-91DC-3880516ABEC1}"/>
              </a:ext>
            </a:extLst>
          </p:cNvPr>
          <p:cNvSpPr>
            <a:spLocks noGrp="1"/>
          </p:cNvSpPr>
          <p:nvPr>
            <p:ph type="sldNum" sz="quarter" idx="12"/>
          </p:nvPr>
        </p:nvSpPr>
        <p:spPr>
          <a:xfrm>
            <a:off x="9343846" y="6425003"/>
            <a:ext cx="2743200" cy="365125"/>
          </a:xfrm>
        </p:spPr>
        <p:txBody>
          <a:bodyPr/>
          <a:lstStyle/>
          <a:p>
            <a:fld id="{C64449EC-3553-4FFE-B6F3-FE4CC98C343D}" type="slidenum">
              <a:rPr lang="sl-SI" smtClean="0"/>
              <a:t>39</a:t>
            </a:fld>
            <a:endParaRPr lang="sl-SI" dirty="0"/>
          </a:p>
        </p:txBody>
      </p:sp>
      <p:sp>
        <p:nvSpPr>
          <p:cNvPr id="11" name="AutoShape 14" descr="Rezultat iskanja slik za hands open and tree icon transparen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13" name="AutoShape 16" descr="Rezultat iskanja slik za hands open and tree icon transparen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2" name="AutoShape 2" descr="Rezultat iskanja slik za forest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6" descr="Rezultat iskanja slik za forest care transparent"/>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PoljeZBesedilom 11">
            <a:extLst>
              <a:ext uri="{FF2B5EF4-FFF2-40B4-BE49-F238E27FC236}">
                <a16:creationId xmlns:a16="http://schemas.microsoft.com/office/drawing/2014/main" id="{4A80B7DF-9BB2-4F13-A540-8BCA7789A335}"/>
              </a:ext>
            </a:extLst>
          </p:cNvPr>
          <p:cNvSpPr txBox="1"/>
          <p:nvPr/>
        </p:nvSpPr>
        <p:spPr>
          <a:xfrm>
            <a:off x="4898675" y="2575639"/>
            <a:ext cx="6233516" cy="1569660"/>
          </a:xfrm>
          <a:prstGeom prst="rect">
            <a:avLst/>
          </a:prstGeom>
          <a:noFill/>
        </p:spPr>
        <p:txBody>
          <a:bodyPr wrap="square" rtlCol="0">
            <a:spAutoFit/>
          </a:bodyPr>
          <a:lstStyle/>
          <a:p>
            <a:r>
              <a:rPr lang="sl-SI" sz="4800" b="1" dirty="0">
                <a:solidFill>
                  <a:schemeClr val="bg1"/>
                </a:solidFill>
                <a:latin typeface="Tahoma" panose="020B0604030504040204" pitchFamily="34" charset="0"/>
                <a:ea typeface="Tahoma" panose="020B0604030504040204" pitchFamily="34" charset="0"/>
                <a:cs typeface="Tahoma" panose="020B0604030504040204" pitchFamily="34" charset="0"/>
              </a:rPr>
              <a:t>PERCEPCIJA </a:t>
            </a:r>
          </a:p>
          <a:p>
            <a:r>
              <a:rPr lang="sl-SI" sz="4800" b="1" dirty="0">
                <a:solidFill>
                  <a:schemeClr val="bg1"/>
                </a:solidFill>
                <a:latin typeface="Tahoma" panose="020B0604030504040204" pitchFamily="34" charset="0"/>
                <a:ea typeface="Tahoma" panose="020B0604030504040204" pitchFamily="34" charset="0"/>
                <a:cs typeface="Tahoma" panose="020B0604030504040204" pitchFamily="34" charset="0"/>
              </a:rPr>
              <a:t>EKOLOŠKIH ŽIVIL</a:t>
            </a:r>
            <a:endParaRPr lang="it-IT" sz="48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9" name="Pravokotnik 13">
            <a:extLst>
              <a:ext uri="{FF2B5EF4-FFF2-40B4-BE49-F238E27FC236}">
                <a16:creationId xmlns:a16="http://schemas.microsoft.com/office/drawing/2014/main" id="{A524231A-9916-4C8E-ACC6-31CA46385CD7}"/>
              </a:ext>
            </a:extLst>
          </p:cNvPr>
          <p:cNvSpPr/>
          <p:nvPr/>
        </p:nvSpPr>
        <p:spPr>
          <a:xfrm>
            <a:off x="4464093" y="2169985"/>
            <a:ext cx="115887" cy="2524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20" name="PoljeZBesedilom 15">
            <a:extLst>
              <a:ext uri="{FF2B5EF4-FFF2-40B4-BE49-F238E27FC236}">
                <a16:creationId xmlns:a16="http://schemas.microsoft.com/office/drawing/2014/main" id="{60A6D622-0469-4F10-9032-8CF2A844CF6C}"/>
              </a:ext>
            </a:extLst>
          </p:cNvPr>
          <p:cNvSpPr txBox="1"/>
          <p:nvPr/>
        </p:nvSpPr>
        <p:spPr>
          <a:xfrm>
            <a:off x="625121" y="2108608"/>
            <a:ext cx="3570990" cy="2646878"/>
          </a:xfrm>
          <a:prstGeom prst="rect">
            <a:avLst/>
          </a:prstGeom>
          <a:noFill/>
        </p:spPr>
        <p:txBody>
          <a:bodyPr wrap="square" rtlCol="0">
            <a:spAutoFit/>
          </a:bodyPr>
          <a:lstStyle/>
          <a:p>
            <a:pPr algn="r"/>
            <a:r>
              <a:rPr lang="sl-SI" sz="16600" b="1" dirty="0">
                <a:solidFill>
                  <a:srgbClr val="F9A229"/>
                </a:solidFill>
                <a:latin typeface="Tahoma" panose="020B0604030504040204" pitchFamily="34" charset="0"/>
                <a:ea typeface="Tahoma" panose="020B0604030504040204" pitchFamily="34" charset="0"/>
                <a:cs typeface="Tahoma" panose="020B0604030504040204" pitchFamily="34" charset="0"/>
              </a:rPr>
              <a:t>08</a:t>
            </a:r>
          </a:p>
        </p:txBody>
      </p:sp>
    </p:spTree>
    <p:extLst>
      <p:ext uri="{BB962C8B-B14F-4D97-AF65-F5344CB8AC3E}">
        <p14:creationId xmlns:p14="http://schemas.microsoft.com/office/powerpoint/2010/main" val="25092124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Slika 14" descr="Slika, ki vsebuje besede trava, zunanje, nebo, drevo&#10;&#10;Opis je samodejno ustvarjen">
            <a:extLst>
              <a:ext uri="{FF2B5EF4-FFF2-40B4-BE49-F238E27FC236}">
                <a16:creationId xmlns:a16="http://schemas.microsoft.com/office/drawing/2014/main" id="{DE9FF799-5183-433B-B310-168509825ADB}"/>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1" y="0"/>
            <a:ext cx="12192001" cy="6857999"/>
          </a:xfrm>
          <a:prstGeom prst="rect">
            <a:avLst/>
          </a:prstGeom>
        </p:spPr>
      </p:pic>
      <p:sp>
        <p:nvSpPr>
          <p:cNvPr id="17" name="Pravokotnik 16">
            <a:extLst>
              <a:ext uri="{FF2B5EF4-FFF2-40B4-BE49-F238E27FC236}">
                <a16:creationId xmlns:a16="http://schemas.microsoft.com/office/drawing/2014/main" id="{E637E36B-52B3-4F3D-BA12-1FCC6B0804C2}"/>
              </a:ext>
            </a:extLst>
          </p:cNvPr>
          <p:cNvSpPr/>
          <p:nvPr/>
        </p:nvSpPr>
        <p:spPr>
          <a:xfrm>
            <a:off x="-1" y="0"/>
            <a:ext cx="12192001" cy="6858000"/>
          </a:xfrm>
          <a:prstGeom prst="rect">
            <a:avLst/>
          </a:prstGeom>
          <a:solidFill>
            <a:schemeClr val="tx1">
              <a:lumMod val="85000"/>
              <a:lumOff val="15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0" name="Označba mesta številke diapozitiva 1">
            <a:extLst>
              <a:ext uri="{FF2B5EF4-FFF2-40B4-BE49-F238E27FC236}">
                <a16:creationId xmlns:a16="http://schemas.microsoft.com/office/drawing/2014/main" id="{7ABB1935-2F04-4AE5-91DC-3880516ABEC1}"/>
              </a:ext>
            </a:extLst>
          </p:cNvPr>
          <p:cNvSpPr>
            <a:spLocks noGrp="1"/>
          </p:cNvSpPr>
          <p:nvPr>
            <p:ph type="sldNum" sz="quarter" idx="12"/>
          </p:nvPr>
        </p:nvSpPr>
        <p:spPr>
          <a:xfrm>
            <a:off x="9343846" y="6425003"/>
            <a:ext cx="2743200" cy="365125"/>
          </a:xfrm>
        </p:spPr>
        <p:txBody>
          <a:bodyPr/>
          <a:lstStyle/>
          <a:p>
            <a:fld id="{C64449EC-3553-4FFE-B6F3-FE4CC98C343D}" type="slidenum">
              <a:rPr lang="sl-SI" smtClean="0"/>
              <a:t>4</a:t>
            </a:fld>
            <a:endParaRPr lang="sl-SI" dirty="0"/>
          </a:p>
        </p:txBody>
      </p:sp>
      <p:sp>
        <p:nvSpPr>
          <p:cNvPr id="11" name="AutoShape 14" descr="Rezultat iskanja slik za hands open and tree icon transparen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13" name="AutoShape 16" descr="Rezultat iskanja slik za hands open and tree icon transparen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2" name="AutoShape 2" descr="Rezultat iskanja slik za forest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6" descr="Rezultat iskanja slik za forest care transparent"/>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PoljeZBesedilom 11">
            <a:extLst>
              <a:ext uri="{FF2B5EF4-FFF2-40B4-BE49-F238E27FC236}">
                <a16:creationId xmlns:a16="http://schemas.microsoft.com/office/drawing/2014/main" id="{31452C6C-FA6C-4B85-A6A4-83F1D65E4E1D}"/>
              </a:ext>
            </a:extLst>
          </p:cNvPr>
          <p:cNvSpPr txBox="1"/>
          <p:nvPr/>
        </p:nvSpPr>
        <p:spPr>
          <a:xfrm>
            <a:off x="4898675" y="2277885"/>
            <a:ext cx="5895796" cy="2308324"/>
          </a:xfrm>
          <a:prstGeom prst="rect">
            <a:avLst/>
          </a:prstGeom>
          <a:noFill/>
        </p:spPr>
        <p:txBody>
          <a:bodyPr wrap="square" rtlCol="0">
            <a:spAutoFit/>
          </a:bodyPr>
          <a:lstStyle/>
          <a:p>
            <a:r>
              <a:rPr lang="it-IT" sz="4800" b="1" dirty="0">
                <a:solidFill>
                  <a:schemeClr val="bg1"/>
                </a:solidFill>
                <a:latin typeface="Tahoma" panose="020B0604030504040204" pitchFamily="34" charset="0"/>
                <a:ea typeface="Tahoma" panose="020B0604030504040204" pitchFamily="34" charset="0"/>
                <a:cs typeface="Tahoma" panose="020B0604030504040204" pitchFamily="34" charset="0"/>
              </a:rPr>
              <a:t>CILJI RAZISKAVE IN UPORABLJENA METODOLOGIJA</a:t>
            </a:r>
          </a:p>
        </p:txBody>
      </p:sp>
      <p:sp>
        <p:nvSpPr>
          <p:cNvPr id="14" name="Pravokotnik 13">
            <a:extLst>
              <a:ext uri="{FF2B5EF4-FFF2-40B4-BE49-F238E27FC236}">
                <a16:creationId xmlns:a16="http://schemas.microsoft.com/office/drawing/2014/main" id="{45C4B4DD-1A6D-41EC-83E4-6C5E40E7CE40}"/>
              </a:ext>
            </a:extLst>
          </p:cNvPr>
          <p:cNvSpPr/>
          <p:nvPr/>
        </p:nvSpPr>
        <p:spPr>
          <a:xfrm>
            <a:off x="4464093" y="2169985"/>
            <a:ext cx="115887" cy="2524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6" name="PoljeZBesedilom 15">
            <a:extLst>
              <a:ext uri="{FF2B5EF4-FFF2-40B4-BE49-F238E27FC236}">
                <a16:creationId xmlns:a16="http://schemas.microsoft.com/office/drawing/2014/main" id="{09F0533C-E413-44C4-A21C-0F983D9974B4}"/>
              </a:ext>
            </a:extLst>
          </p:cNvPr>
          <p:cNvSpPr txBox="1"/>
          <p:nvPr/>
        </p:nvSpPr>
        <p:spPr>
          <a:xfrm>
            <a:off x="625121" y="2108608"/>
            <a:ext cx="3570990" cy="2646878"/>
          </a:xfrm>
          <a:prstGeom prst="rect">
            <a:avLst/>
          </a:prstGeom>
          <a:noFill/>
        </p:spPr>
        <p:txBody>
          <a:bodyPr wrap="square" rtlCol="0">
            <a:spAutoFit/>
          </a:bodyPr>
          <a:lstStyle/>
          <a:p>
            <a:pPr algn="r"/>
            <a:r>
              <a:rPr lang="sl-SI" sz="16600" b="1" dirty="0">
                <a:solidFill>
                  <a:srgbClr val="F9A229"/>
                </a:solidFill>
                <a:latin typeface="Tahoma" panose="020B0604030504040204" pitchFamily="34" charset="0"/>
                <a:ea typeface="Tahoma" panose="020B0604030504040204" pitchFamily="34" charset="0"/>
                <a:cs typeface="Tahoma" panose="020B0604030504040204" pitchFamily="34" charset="0"/>
              </a:rPr>
              <a:t>01</a:t>
            </a:r>
          </a:p>
        </p:txBody>
      </p:sp>
    </p:spTree>
    <p:extLst>
      <p:ext uri="{BB962C8B-B14F-4D97-AF65-F5344CB8AC3E}">
        <p14:creationId xmlns:p14="http://schemas.microsoft.com/office/powerpoint/2010/main" val="2331769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PoljeZBesedilom 55">
            <a:extLst>
              <a:ext uri="{FF2B5EF4-FFF2-40B4-BE49-F238E27FC236}">
                <a16:creationId xmlns:a16="http://schemas.microsoft.com/office/drawing/2014/main" id="{B453EE7B-B1FD-410B-B6F4-AEDA030E4DDE}"/>
              </a:ext>
            </a:extLst>
          </p:cNvPr>
          <p:cNvSpPr txBox="1"/>
          <p:nvPr/>
        </p:nvSpPr>
        <p:spPr>
          <a:xfrm>
            <a:off x="227490" y="181910"/>
            <a:ext cx="11651953" cy="523220"/>
          </a:xfrm>
          <a:prstGeom prst="rect">
            <a:avLst/>
          </a:prstGeom>
          <a:noFill/>
        </p:spPr>
        <p:txBody>
          <a:bodyPr wrap="square" rtlCol="0">
            <a:spAutoFit/>
          </a:bodyPr>
          <a:lstStyle/>
          <a:p>
            <a:r>
              <a:rPr lang="sl-SI" sz="2800" b="1" dirty="0">
                <a:solidFill>
                  <a:srgbClr val="FAA61C"/>
                </a:solidFill>
                <a:latin typeface="Tahoma" panose="020B0604030504040204" pitchFamily="34" charset="0"/>
                <a:ea typeface="Tahoma" panose="020B0604030504040204" pitchFamily="34" charset="0"/>
                <a:cs typeface="Tahoma" panose="020B0604030504040204" pitchFamily="34" charset="0"/>
              </a:rPr>
              <a:t>STRINJANJE S TRDITVAMI O </a:t>
            </a:r>
            <a:r>
              <a:rPr lang="sl-SI" sz="2800" b="1" dirty="0">
                <a:latin typeface="Tahoma" panose="020B0604030504040204" pitchFamily="34" charset="0"/>
                <a:ea typeface="Tahoma" panose="020B0604030504040204" pitchFamily="34" charset="0"/>
                <a:cs typeface="Tahoma" panose="020B0604030504040204" pitchFamily="34" charset="0"/>
              </a:rPr>
              <a:t>EKO IN SLOVENSKIH ŽIVILIH</a:t>
            </a:r>
          </a:p>
        </p:txBody>
      </p:sp>
      <p:pic>
        <p:nvPicPr>
          <p:cNvPr id="43" name="Slika 11">
            <a:extLst>
              <a:ext uri="{FF2B5EF4-FFF2-40B4-BE49-F238E27FC236}">
                <a16:creationId xmlns:a16="http://schemas.microsoft.com/office/drawing/2014/main" id="{7AC418C5-184C-455B-8EF7-65AEC6AA33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21233" y="6572301"/>
            <a:ext cx="1058211" cy="225910"/>
          </a:xfrm>
          <a:prstGeom prst="rect">
            <a:avLst/>
          </a:prstGeom>
        </p:spPr>
      </p:pic>
      <p:sp>
        <p:nvSpPr>
          <p:cNvPr id="44" name="Označba mesta številke diapozitiva 1">
            <a:extLst>
              <a:ext uri="{FF2B5EF4-FFF2-40B4-BE49-F238E27FC236}">
                <a16:creationId xmlns:a16="http://schemas.microsoft.com/office/drawing/2014/main" id="{4CF4B4D2-0B71-4851-ABB2-41B8E951CB04}"/>
              </a:ext>
            </a:extLst>
          </p:cNvPr>
          <p:cNvSpPr>
            <a:spLocks noGrp="1"/>
          </p:cNvSpPr>
          <p:nvPr>
            <p:ph type="sldNum" sz="quarter" idx="12"/>
          </p:nvPr>
        </p:nvSpPr>
        <p:spPr>
          <a:xfrm>
            <a:off x="11818229" y="6492875"/>
            <a:ext cx="358677" cy="365125"/>
          </a:xfrm>
        </p:spPr>
        <p:txBody>
          <a:bodyPr/>
          <a:lstStyle/>
          <a:p>
            <a:fld id="{C64449EC-3553-4FFE-B6F3-FE4CC98C343D}" type="slidenum">
              <a:rPr lang="sl-SI" smtClean="0">
                <a:solidFill>
                  <a:schemeClr val="tx1">
                    <a:lumMod val="65000"/>
                    <a:lumOff val="35000"/>
                  </a:schemeClr>
                </a:solidFill>
              </a:rPr>
              <a:t>40</a:t>
            </a:fld>
            <a:endParaRPr lang="sl-SI" dirty="0">
              <a:solidFill>
                <a:schemeClr val="tx1">
                  <a:lumMod val="65000"/>
                  <a:lumOff val="35000"/>
                </a:schemeClr>
              </a:solidFill>
            </a:endParaRPr>
          </a:p>
        </p:txBody>
      </p:sp>
      <p:sp>
        <p:nvSpPr>
          <p:cNvPr id="14" name="Pravokotnik 6">
            <a:extLst>
              <a:ext uri="{FF2B5EF4-FFF2-40B4-BE49-F238E27FC236}">
                <a16:creationId xmlns:a16="http://schemas.microsoft.com/office/drawing/2014/main" id="{CE3624A9-AFEC-41EE-9377-6D45812DEBBA}"/>
              </a:ext>
            </a:extLst>
          </p:cNvPr>
          <p:cNvSpPr/>
          <p:nvPr/>
        </p:nvSpPr>
        <p:spPr>
          <a:xfrm>
            <a:off x="0" y="775506"/>
            <a:ext cx="12192000" cy="11539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Skupina 52">
            <a:extLst>
              <a:ext uri="{FF2B5EF4-FFF2-40B4-BE49-F238E27FC236}">
                <a16:creationId xmlns:a16="http://schemas.microsoft.com/office/drawing/2014/main" id="{B88CF0A2-A531-478E-B337-3C73E3FA1846}"/>
              </a:ext>
            </a:extLst>
          </p:cNvPr>
          <p:cNvGrpSpPr/>
          <p:nvPr/>
        </p:nvGrpSpPr>
        <p:grpSpPr>
          <a:xfrm>
            <a:off x="-1" y="784520"/>
            <a:ext cx="852671" cy="1143216"/>
            <a:chOff x="-1" y="784520"/>
            <a:chExt cx="852671" cy="881202"/>
          </a:xfrm>
        </p:grpSpPr>
        <p:sp>
          <p:nvSpPr>
            <p:cNvPr id="18" name="Pravokotnik 3">
              <a:extLst>
                <a:ext uri="{FF2B5EF4-FFF2-40B4-BE49-F238E27FC236}">
                  <a16:creationId xmlns:a16="http://schemas.microsoft.com/office/drawing/2014/main" id="{F326FBFD-050B-4539-B274-E19964BD0701}"/>
                </a:ext>
              </a:extLst>
            </p:cNvPr>
            <p:cNvSpPr/>
            <p:nvPr/>
          </p:nvSpPr>
          <p:spPr>
            <a:xfrm>
              <a:off x="0" y="1203874"/>
              <a:ext cx="852670" cy="461848"/>
            </a:xfrm>
            <a:custGeom>
              <a:avLst/>
              <a:gdLst>
                <a:gd name="connsiteX0" fmla="*/ 0 w 1111171"/>
                <a:gd name="connsiteY0" fmla="*/ 0 h 569707"/>
                <a:gd name="connsiteX1" fmla="*/ 1111171 w 1111171"/>
                <a:gd name="connsiteY1" fmla="*/ 0 h 569707"/>
                <a:gd name="connsiteX2" fmla="*/ 1111171 w 1111171"/>
                <a:gd name="connsiteY2" fmla="*/ 569707 h 569707"/>
                <a:gd name="connsiteX3" fmla="*/ 0 w 1111171"/>
                <a:gd name="connsiteY3" fmla="*/ 569707 h 569707"/>
                <a:gd name="connsiteX4" fmla="*/ 0 w 1111171"/>
                <a:gd name="connsiteY4" fmla="*/ 0 h 569707"/>
                <a:gd name="connsiteX0" fmla="*/ 0 w 1111171"/>
                <a:gd name="connsiteY0" fmla="*/ 0 h 569707"/>
                <a:gd name="connsiteX1" fmla="*/ 1111171 w 1111171"/>
                <a:gd name="connsiteY1" fmla="*/ 0 h 569707"/>
                <a:gd name="connsiteX2" fmla="*/ 682908 w 1111171"/>
                <a:gd name="connsiteY2" fmla="*/ 569707 h 569707"/>
                <a:gd name="connsiteX3" fmla="*/ 0 w 1111171"/>
                <a:gd name="connsiteY3" fmla="*/ 569707 h 569707"/>
                <a:gd name="connsiteX4" fmla="*/ 0 w 1111171"/>
                <a:gd name="connsiteY4" fmla="*/ 0 h 569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71" h="569707">
                  <a:moveTo>
                    <a:pt x="0" y="0"/>
                  </a:moveTo>
                  <a:lnTo>
                    <a:pt x="1111171" y="0"/>
                  </a:lnTo>
                  <a:lnTo>
                    <a:pt x="682908" y="569707"/>
                  </a:lnTo>
                  <a:lnTo>
                    <a:pt x="0" y="569707"/>
                  </a:lnTo>
                  <a:lnTo>
                    <a:pt x="0"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Enakokraki trikotnik 2">
              <a:extLst>
                <a:ext uri="{FF2B5EF4-FFF2-40B4-BE49-F238E27FC236}">
                  <a16:creationId xmlns:a16="http://schemas.microsoft.com/office/drawing/2014/main" id="{3AD178FC-4B65-48A3-8F44-C159A5C25D45}"/>
                </a:ext>
              </a:extLst>
            </p:cNvPr>
            <p:cNvSpPr/>
            <p:nvPr/>
          </p:nvSpPr>
          <p:spPr>
            <a:xfrm rot="5400000">
              <a:off x="-14267" y="798786"/>
              <a:ext cx="881202" cy="852670"/>
            </a:xfrm>
            <a:prstGeom prst="triangle">
              <a:avLst/>
            </a:prstGeom>
            <a:solidFill>
              <a:srgbClr val="FCA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PoljeZBesedilom 33">
            <a:extLst>
              <a:ext uri="{FF2B5EF4-FFF2-40B4-BE49-F238E27FC236}">
                <a16:creationId xmlns:a16="http://schemas.microsoft.com/office/drawing/2014/main" id="{8AF3158A-E0BA-4887-A034-297D993FAC4C}"/>
              </a:ext>
            </a:extLst>
          </p:cNvPr>
          <p:cNvSpPr txBox="1"/>
          <p:nvPr/>
        </p:nvSpPr>
        <p:spPr>
          <a:xfrm>
            <a:off x="852669" y="784520"/>
            <a:ext cx="11185533" cy="1143216"/>
          </a:xfrm>
          <a:prstGeom prst="rect">
            <a:avLst/>
          </a:prstGeom>
          <a:noFill/>
        </p:spPr>
        <p:txBody>
          <a:bodyPr wrap="square" rtlCol="0" anchor="ctr">
            <a:noAutofit/>
          </a:bodyPr>
          <a:lstStyle/>
          <a:p>
            <a:pPr algn="just"/>
            <a:r>
              <a:rPr lang="sl-SI" sz="1200" dirty="0">
                <a:solidFill>
                  <a:schemeClr val="bg1"/>
                </a:solidFill>
                <a:latin typeface="Tahoma" panose="020B0604030504040204" pitchFamily="34" charset="0"/>
                <a:ea typeface="Tahoma" panose="020B0604030504040204" pitchFamily="34" charset="0"/>
                <a:cs typeface="Tahoma" panose="020B0604030504040204" pitchFamily="34" charset="0"/>
              </a:rPr>
              <a:t>Anketirani se najbolj strinjajo, da z nakupom slovenskih živil podpiramo slovenske kmetovalce in prispevamo k razvoju lokalne skupnosti. Menijo, da je slovenska </a:t>
            </a:r>
            <a:r>
              <a:rPr lang="sl-SI" sz="1200" dirty="0" err="1">
                <a:solidFill>
                  <a:schemeClr val="bg1"/>
                </a:solidFill>
                <a:latin typeface="Tahoma" panose="020B0604030504040204" pitchFamily="34" charset="0"/>
                <a:ea typeface="Tahoma" panose="020B0604030504040204" pitchFamily="34" charset="0"/>
                <a:cs typeface="Tahoma" panose="020B0604030504040204" pitchFamily="34" charset="0"/>
              </a:rPr>
              <a:t>eko</a:t>
            </a:r>
            <a:r>
              <a:rPr lang="sl-SI" sz="1200" dirty="0">
                <a:solidFill>
                  <a:schemeClr val="bg1"/>
                </a:solidFill>
                <a:latin typeface="Tahoma" panose="020B0604030504040204" pitchFamily="34" charset="0"/>
                <a:ea typeface="Tahoma" panose="020B0604030504040204" pitchFamily="34" charset="0"/>
                <a:cs typeface="Tahoma" panose="020B0604030504040204" pitchFamily="34" charset="0"/>
              </a:rPr>
              <a:t> hrana bolj kakovostna kot hrana iz uvoza, da so ekološka živila bolj zdrava kot živila iz konvencionalne pridelave in da z nakupom EKO živil varujemo okolje. </a:t>
            </a:r>
          </a:p>
          <a:p>
            <a:pPr algn="just"/>
            <a:r>
              <a:rPr lang="sl-SI" sz="1200" dirty="0">
                <a:solidFill>
                  <a:schemeClr val="bg1"/>
                </a:solidFill>
                <a:latin typeface="Tahoma" panose="020B0604030504040204" pitchFamily="34" charset="0"/>
                <a:ea typeface="Tahoma" panose="020B0604030504040204" pitchFamily="34" charset="0"/>
                <a:cs typeface="Tahoma" panose="020B0604030504040204" pitchFamily="34" charset="0"/>
              </a:rPr>
              <a:t>Nadpovprečno se strinjajo tudi s trditvijo, da so ekološka živila pridelana brez uporabe pesticidov, kar sicer ne drži popolnoma, vendar večina odsotnost pesticidov razume kot odsotnost sintetičnih pesticidov.</a:t>
            </a:r>
          </a:p>
        </p:txBody>
      </p:sp>
      <p:pic>
        <p:nvPicPr>
          <p:cNvPr id="3" name="Picture 2">
            <a:extLst>
              <a:ext uri="{FF2B5EF4-FFF2-40B4-BE49-F238E27FC236}">
                <a16:creationId xmlns:a16="http://schemas.microsoft.com/office/drawing/2014/main" id="{07F181AF-ADB2-4766-AEEE-86E01BDA20D4}"/>
              </a:ext>
            </a:extLst>
          </p:cNvPr>
          <p:cNvPicPr/>
          <p:nvPr>
            <p:extLst/>
          </p:nvPr>
        </p:nvPicPr>
        <p:blipFill>
          <a:blip r:embed="rId3"/>
          <a:stretch>
            <a:fillRect/>
          </a:stretch>
        </p:blipFill>
        <p:spPr>
          <a:xfrm>
            <a:off x="772553" y="2143817"/>
            <a:ext cx="8734425" cy="4410075"/>
          </a:xfrm>
          <a:prstGeom prst="rect">
            <a:avLst/>
          </a:prstGeom>
        </p:spPr>
      </p:pic>
      <p:sp>
        <p:nvSpPr>
          <p:cNvPr id="34" name="Rectangle 33">
            <a:extLst>
              <a:ext uri="{FF2B5EF4-FFF2-40B4-BE49-F238E27FC236}">
                <a16:creationId xmlns:a16="http://schemas.microsoft.com/office/drawing/2014/main" id="{C7D825FD-C4B4-4026-824D-3FC8A66B81E6}"/>
              </a:ext>
            </a:extLst>
          </p:cNvPr>
          <p:cNvSpPr/>
          <p:nvPr/>
        </p:nvSpPr>
        <p:spPr>
          <a:xfrm>
            <a:off x="227490" y="6492875"/>
            <a:ext cx="1936749" cy="215444"/>
          </a:xfrm>
          <a:prstGeom prst="rect">
            <a:avLst/>
          </a:prstGeom>
        </p:spPr>
        <p:txBody>
          <a:bodyPr wrap="none">
            <a:spAutoFit/>
          </a:bodyPr>
          <a:lstStyle/>
          <a:p>
            <a:r>
              <a:rPr lang="sl-SI" sz="800" i="1" dirty="0">
                <a:latin typeface="Tahoma" panose="020B0604030504040204" pitchFamily="34" charset="0"/>
                <a:ea typeface="Tahoma" panose="020B0604030504040204" pitchFamily="34" charset="0"/>
                <a:cs typeface="Tahoma" panose="020B0604030504040204" pitchFamily="34" charset="0"/>
              </a:rPr>
              <a:t>Anketirani, ki kupujejo živila (N=1049)</a:t>
            </a:r>
          </a:p>
        </p:txBody>
      </p:sp>
    </p:spTree>
    <p:extLst>
      <p:ext uri="{BB962C8B-B14F-4D97-AF65-F5344CB8AC3E}">
        <p14:creationId xmlns:p14="http://schemas.microsoft.com/office/powerpoint/2010/main" val="34487448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PoljeZBesedilom 55">
            <a:extLst>
              <a:ext uri="{FF2B5EF4-FFF2-40B4-BE49-F238E27FC236}">
                <a16:creationId xmlns:a16="http://schemas.microsoft.com/office/drawing/2014/main" id="{B453EE7B-B1FD-410B-B6F4-AEDA030E4DDE}"/>
              </a:ext>
            </a:extLst>
          </p:cNvPr>
          <p:cNvSpPr txBox="1"/>
          <p:nvPr/>
        </p:nvSpPr>
        <p:spPr>
          <a:xfrm>
            <a:off x="227490" y="181910"/>
            <a:ext cx="11651953" cy="523220"/>
          </a:xfrm>
          <a:prstGeom prst="rect">
            <a:avLst/>
          </a:prstGeom>
          <a:noFill/>
        </p:spPr>
        <p:txBody>
          <a:bodyPr wrap="square" rtlCol="0">
            <a:spAutoFit/>
          </a:bodyPr>
          <a:lstStyle/>
          <a:p>
            <a:r>
              <a:rPr lang="sl-SI" sz="2800" b="1" dirty="0">
                <a:solidFill>
                  <a:srgbClr val="FAA61C"/>
                </a:solidFill>
                <a:latin typeface="Tahoma" panose="020B0604030504040204" pitchFamily="34" charset="0"/>
                <a:ea typeface="Tahoma" panose="020B0604030504040204" pitchFamily="34" charset="0"/>
                <a:cs typeface="Tahoma" panose="020B0604030504040204" pitchFamily="34" charset="0"/>
              </a:rPr>
              <a:t>STRINJANJE S TRDITVAMI O </a:t>
            </a:r>
            <a:r>
              <a:rPr lang="sl-SI" sz="2800" b="1" dirty="0">
                <a:latin typeface="Tahoma" panose="020B0604030504040204" pitchFamily="34" charset="0"/>
                <a:ea typeface="Tahoma" panose="020B0604030504040204" pitchFamily="34" charset="0"/>
                <a:cs typeface="Tahoma" panose="020B0604030504040204" pitchFamily="34" charset="0"/>
              </a:rPr>
              <a:t>EKO IN SLOVENSKIH ŽIVILIH</a:t>
            </a:r>
          </a:p>
        </p:txBody>
      </p:sp>
      <p:pic>
        <p:nvPicPr>
          <p:cNvPr id="43" name="Slika 11">
            <a:extLst>
              <a:ext uri="{FF2B5EF4-FFF2-40B4-BE49-F238E27FC236}">
                <a16:creationId xmlns:a16="http://schemas.microsoft.com/office/drawing/2014/main" id="{7AC418C5-184C-455B-8EF7-65AEC6AA33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21233" y="6572301"/>
            <a:ext cx="1058211" cy="225910"/>
          </a:xfrm>
          <a:prstGeom prst="rect">
            <a:avLst/>
          </a:prstGeom>
        </p:spPr>
      </p:pic>
      <p:sp>
        <p:nvSpPr>
          <p:cNvPr id="44" name="Označba mesta številke diapozitiva 1">
            <a:extLst>
              <a:ext uri="{FF2B5EF4-FFF2-40B4-BE49-F238E27FC236}">
                <a16:creationId xmlns:a16="http://schemas.microsoft.com/office/drawing/2014/main" id="{4CF4B4D2-0B71-4851-ABB2-41B8E951CB04}"/>
              </a:ext>
            </a:extLst>
          </p:cNvPr>
          <p:cNvSpPr>
            <a:spLocks noGrp="1"/>
          </p:cNvSpPr>
          <p:nvPr>
            <p:ph type="sldNum" sz="quarter" idx="12"/>
          </p:nvPr>
        </p:nvSpPr>
        <p:spPr>
          <a:xfrm>
            <a:off x="11818229" y="6492875"/>
            <a:ext cx="358677" cy="365125"/>
          </a:xfrm>
        </p:spPr>
        <p:txBody>
          <a:bodyPr/>
          <a:lstStyle/>
          <a:p>
            <a:fld id="{C64449EC-3553-4FFE-B6F3-FE4CC98C343D}" type="slidenum">
              <a:rPr lang="sl-SI" smtClean="0">
                <a:solidFill>
                  <a:schemeClr val="tx1">
                    <a:lumMod val="65000"/>
                    <a:lumOff val="35000"/>
                  </a:schemeClr>
                </a:solidFill>
              </a:rPr>
              <a:t>41</a:t>
            </a:fld>
            <a:endParaRPr lang="sl-SI" dirty="0">
              <a:solidFill>
                <a:schemeClr val="tx1">
                  <a:lumMod val="65000"/>
                  <a:lumOff val="35000"/>
                </a:schemeClr>
              </a:solidFill>
            </a:endParaRPr>
          </a:p>
        </p:txBody>
      </p:sp>
      <p:sp>
        <p:nvSpPr>
          <p:cNvPr id="14" name="Pravokotnik 6">
            <a:extLst>
              <a:ext uri="{FF2B5EF4-FFF2-40B4-BE49-F238E27FC236}">
                <a16:creationId xmlns:a16="http://schemas.microsoft.com/office/drawing/2014/main" id="{CE3624A9-AFEC-41EE-9377-6D45812DEBBA}"/>
              </a:ext>
            </a:extLst>
          </p:cNvPr>
          <p:cNvSpPr/>
          <p:nvPr/>
        </p:nvSpPr>
        <p:spPr>
          <a:xfrm>
            <a:off x="0" y="775506"/>
            <a:ext cx="12192000" cy="11539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Skupina 52">
            <a:extLst>
              <a:ext uri="{FF2B5EF4-FFF2-40B4-BE49-F238E27FC236}">
                <a16:creationId xmlns:a16="http://schemas.microsoft.com/office/drawing/2014/main" id="{B88CF0A2-A531-478E-B337-3C73E3FA1846}"/>
              </a:ext>
            </a:extLst>
          </p:cNvPr>
          <p:cNvGrpSpPr/>
          <p:nvPr/>
        </p:nvGrpSpPr>
        <p:grpSpPr>
          <a:xfrm>
            <a:off x="-1" y="784520"/>
            <a:ext cx="852671" cy="1143216"/>
            <a:chOff x="-1" y="784520"/>
            <a:chExt cx="852671" cy="881202"/>
          </a:xfrm>
        </p:grpSpPr>
        <p:sp>
          <p:nvSpPr>
            <p:cNvPr id="18" name="Pravokotnik 3">
              <a:extLst>
                <a:ext uri="{FF2B5EF4-FFF2-40B4-BE49-F238E27FC236}">
                  <a16:creationId xmlns:a16="http://schemas.microsoft.com/office/drawing/2014/main" id="{F326FBFD-050B-4539-B274-E19964BD0701}"/>
                </a:ext>
              </a:extLst>
            </p:cNvPr>
            <p:cNvSpPr/>
            <p:nvPr/>
          </p:nvSpPr>
          <p:spPr>
            <a:xfrm>
              <a:off x="0" y="1203874"/>
              <a:ext cx="852670" cy="461848"/>
            </a:xfrm>
            <a:custGeom>
              <a:avLst/>
              <a:gdLst>
                <a:gd name="connsiteX0" fmla="*/ 0 w 1111171"/>
                <a:gd name="connsiteY0" fmla="*/ 0 h 569707"/>
                <a:gd name="connsiteX1" fmla="*/ 1111171 w 1111171"/>
                <a:gd name="connsiteY1" fmla="*/ 0 h 569707"/>
                <a:gd name="connsiteX2" fmla="*/ 1111171 w 1111171"/>
                <a:gd name="connsiteY2" fmla="*/ 569707 h 569707"/>
                <a:gd name="connsiteX3" fmla="*/ 0 w 1111171"/>
                <a:gd name="connsiteY3" fmla="*/ 569707 h 569707"/>
                <a:gd name="connsiteX4" fmla="*/ 0 w 1111171"/>
                <a:gd name="connsiteY4" fmla="*/ 0 h 569707"/>
                <a:gd name="connsiteX0" fmla="*/ 0 w 1111171"/>
                <a:gd name="connsiteY0" fmla="*/ 0 h 569707"/>
                <a:gd name="connsiteX1" fmla="*/ 1111171 w 1111171"/>
                <a:gd name="connsiteY1" fmla="*/ 0 h 569707"/>
                <a:gd name="connsiteX2" fmla="*/ 682908 w 1111171"/>
                <a:gd name="connsiteY2" fmla="*/ 569707 h 569707"/>
                <a:gd name="connsiteX3" fmla="*/ 0 w 1111171"/>
                <a:gd name="connsiteY3" fmla="*/ 569707 h 569707"/>
                <a:gd name="connsiteX4" fmla="*/ 0 w 1111171"/>
                <a:gd name="connsiteY4" fmla="*/ 0 h 569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71" h="569707">
                  <a:moveTo>
                    <a:pt x="0" y="0"/>
                  </a:moveTo>
                  <a:lnTo>
                    <a:pt x="1111171" y="0"/>
                  </a:lnTo>
                  <a:lnTo>
                    <a:pt x="682908" y="569707"/>
                  </a:lnTo>
                  <a:lnTo>
                    <a:pt x="0" y="569707"/>
                  </a:lnTo>
                  <a:lnTo>
                    <a:pt x="0"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Enakokraki trikotnik 2">
              <a:extLst>
                <a:ext uri="{FF2B5EF4-FFF2-40B4-BE49-F238E27FC236}">
                  <a16:creationId xmlns:a16="http://schemas.microsoft.com/office/drawing/2014/main" id="{3AD178FC-4B65-48A3-8F44-C159A5C25D45}"/>
                </a:ext>
              </a:extLst>
            </p:cNvPr>
            <p:cNvSpPr/>
            <p:nvPr/>
          </p:nvSpPr>
          <p:spPr>
            <a:xfrm rot="5400000">
              <a:off x="-14267" y="798786"/>
              <a:ext cx="881202" cy="852670"/>
            </a:xfrm>
            <a:prstGeom prst="triangle">
              <a:avLst/>
            </a:prstGeom>
            <a:solidFill>
              <a:srgbClr val="FCA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PoljeZBesedilom 33">
            <a:extLst>
              <a:ext uri="{FF2B5EF4-FFF2-40B4-BE49-F238E27FC236}">
                <a16:creationId xmlns:a16="http://schemas.microsoft.com/office/drawing/2014/main" id="{8AF3158A-E0BA-4887-A034-297D993FAC4C}"/>
              </a:ext>
            </a:extLst>
          </p:cNvPr>
          <p:cNvSpPr txBox="1"/>
          <p:nvPr/>
        </p:nvSpPr>
        <p:spPr>
          <a:xfrm>
            <a:off x="852669" y="784520"/>
            <a:ext cx="11185533" cy="1143216"/>
          </a:xfrm>
          <a:prstGeom prst="rect">
            <a:avLst/>
          </a:prstGeom>
          <a:noFill/>
        </p:spPr>
        <p:txBody>
          <a:bodyPr wrap="square" rtlCol="0" anchor="ctr">
            <a:noAutofit/>
          </a:bodyPr>
          <a:lstStyle/>
          <a:p>
            <a:pPr algn="just"/>
            <a:r>
              <a:rPr lang="sl-SI" sz="1200" dirty="0">
                <a:solidFill>
                  <a:schemeClr val="bg1"/>
                </a:solidFill>
                <a:latin typeface="Tahoma" panose="020B0604030504040204" pitchFamily="34" charset="0"/>
                <a:ea typeface="Tahoma" panose="020B0604030504040204" pitchFamily="34" charset="0"/>
                <a:cs typeface="Tahoma" panose="020B0604030504040204" pitchFamily="34" charset="0"/>
              </a:rPr>
              <a:t>Pogosti kupci EKO živil se bolj strinjajo z vsemi trditvami, medtem ko se tisti, ki jih ne kupujejo oz. kupijo redko strinjajo v manjši meri.</a:t>
            </a:r>
          </a:p>
        </p:txBody>
      </p:sp>
      <p:pic>
        <p:nvPicPr>
          <p:cNvPr id="2" name="Picture 1">
            <a:extLst>
              <a:ext uri="{FF2B5EF4-FFF2-40B4-BE49-F238E27FC236}">
                <a16:creationId xmlns:a16="http://schemas.microsoft.com/office/drawing/2014/main" id="{E59C7B9B-F3F1-4496-AEAE-7A38D1F43015}"/>
              </a:ext>
            </a:extLst>
          </p:cNvPr>
          <p:cNvPicPr/>
          <p:nvPr>
            <p:extLst/>
          </p:nvPr>
        </p:nvPicPr>
        <p:blipFill>
          <a:blip r:embed="rId3"/>
          <a:stretch>
            <a:fillRect/>
          </a:stretch>
        </p:blipFill>
        <p:spPr>
          <a:xfrm>
            <a:off x="937514" y="2153548"/>
            <a:ext cx="8639175" cy="4381500"/>
          </a:xfrm>
          <a:prstGeom prst="rect">
            <a:avLst/>
          </a:prstGeom>
        </p:spPr>
      </p:pic>
      <p:sp>
        <p:nvSpPr>
          <p:cNvPr id="13" name="Rectangle 12">
            <a:extLst>
              <a:ext uri="{FF2B5EF4-FFF2-40B4-BE49-F238E27FC236}">
                <a16:creationId xmlns:a16="http://schemas.microsoft.com/office/drawing/2014/main" id="{F70B7A1E-D1EE-4DC3-9AED-5A9958B7E405}"/>
              </a:ext>
            </a:extLst>
          </p:cNvPr>
          <p:cNvSpPr/>
          <p:nvPr/>
        </p:nvSpPr>
        <p:spPr>
          <a:xfrm>
            <a:off x="426334" y="6365771"/>
            <a:ext cx="1936749" cy="338554"/>
          </a:xfrm>
          <a:prstGeom prst="rect">
            <a:avLst/>
          </a:prstGeom>
        </p:spPr>
        <p:txBody>
          <a:bodyPr wrap="none">
            <a:spAutoFit/>
          </a:bodyPr>
          <a:lstStyle/>
          <a:p>
            <a:r>
              <a:rPr lang="sl-SI" sz="800" i="1" dirty="0">
                <a:latin typeface="Tahoma" panose="020B0604030504040204" pitchFamily="34" charset="0"/>
                <a:ea typeface="Tahoma" panose="020B0604030504040204" pitchFamily="34" charset="0"/>
                <a:cs typeface="Tahoma" panose="020B0604030504040204" pitchFamily="34" charset="0"/>
              </a:rPr>
              <a:t>Anketirani, ki kupujejo živila (N=1049)</a:t>
            </a:r>
          </a:p>
          <a:p>
            <a:r>
              <a:rPr lang="sl-SI" sz="800" i="1" dirty="0">
                <a:latin typeface="Tahoma" panose="020B0604030504040204" pitchFamily="34" charset="0"/>
                <a:ea typeface="Tahoma" panose="020B0604030504040204" pitchFamily="34" charset="0"/>
                <a:cs typeface="Tahoma" panose="020B0604030504040204" pitchFamily="34" charset="0"/>
              </a:rPr>
              <a:t>Vse razlike so statistično pomembne</a:t>
            </a:r>
          </a:p>
        </p:txBody>
      </p:sp>
      <p:grpSp>
        <p:nvGrpSpPr>
          <p:cNvPr id="12" name="Group 11">
            <a:extLst>
              <a:ext uri="{FF2B5EF4-FFF2-40B4-BE49-F238E27FC236}">
                <a16:creationId xmlns:a16="http://schemas.microsoft.com/office/drawing/2014/main" id="{70D11E98-D970-4ED3-B5A3-B4E173D904E4}"/>
              </a:ext>
            </a:extLst>
          </p:cNvPr>
          <p:cNvGrpSpPr/>
          <p:nvPr/>
        </p:nvGrpSpPr>
        <p:grpSpPr>
          <a:xfrm>
            <a:off x="4500745" y="6522142"/>
            <a:ext cx="4176000" cy="111125"/>
            <a:chOff x="3284538" y="5815013"/>
            <a:chExt cx="5442557" cy="111125"/>
          </a:xfrm>
        </p:grpSpPr>
        <p:sp>
          <p:nvSpPr>
            <p:cNvPr id="16" name="Rectangle 212">
              <a:extLst>
                <a:ext uri="{FF2B5EF4-FFF2-40B4-BE49-F238E27FC236}">
                  <a16:creationId xmlns:a16="http://schemas.microsoft.com/office/drawing/2014/main" id="{ECA4DE3F-6C37-407C-9971-3A172E0BDBA0}"/>
                </a:ext>
              </a:extLst>
            </p:cNvPr>
            <p:cNvSpPr>
              <a:spLocks noChangeArrowheads="1"/>
            </p:cNvSpPr>
            <p:nvPr/>
          </p:nvSpPr>
          <p:spPr bwMode="auto">
            <a:xfrm>
              <a:off x="3284538" y="5846763"/>
              <a:ext cx="249238" cy="79375"/>
            </a:xfrm>
            <a:prstGeom prst="rect">
              <a:avLst/>
            </a:prstGeom>
            <a:solidFill>
              <a:srgbClr val="9DC3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l-SI" sz="700">
                <a:latin typeface="Tahoma" panose="020B0604030504040204" pitchFamily="34" charset="0"/>
                <a:ea typeface="Tahoma" panose="020B0604030504040204" pitchFamily="34" charset="0"/>
                <a:cs typeface="Tahoma" panose="020B0604030504040204" pitchFamily="34" charset="0"/>
              </a:endParaRPr>
            </a:p>
          </p:txBody>
        </p:sp>
        <p:sp>
          <p:nvSpPr>
            <p:cNvPr id="17" name="Rectangle 213">
              <a:extLst>
                <a:ext uri="{FF2B5EF4-FFF2-40B4-BE49-F238E27FC236}">
                  <a16:creationId xmlns:a16="http://schemas.microsoft.com/office/drawing/2014/main" id="{545E479D-9541-4E1A-B312-A8C7E258DF53}"/>
                </a:ext>
              </a:extLst>
            </p:cNvPr>
            <p:cNvSpPr>
              <a:spLocks noChangeArrowheads="1"/>
            </p:cNvSpPr>
            <p:nvPr/>
          </p:nvSpPr>
          <p:spPr bwMode="auto">
            <a:xfrm>
              <a:off x="3563938" y="5815013"/>
              <a:ext cx="19877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sz="700" b="0" i="0" u="none" strike="noStrike" cap="none" normalizeH="0" baseline="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Total</a:t>
              </a:r>
              <a:endParaRPr kumimoji="0" lang="sl-SI" altLang="sl-SI" sz="700" b="0"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21" name="Line 214">
              <a:extLst>
                <a:ext uri="{FF2B5EF4-FFF2-40B4-BE49-F238E27FC236}">
                  <a16:creationId xmlns:a16="http://schemas.microsoft.com/office/drawing/2014/main" id="{A4D8C673-BD07-4DD2-9FC3-B66725D70C3B}"/>
                </a:ext>
              </a:extLst>
            </p:cNvPr>
            <p:cNvSpPr>
              <a:spLocks noChangeShapeType="1"/>
            </p:cNvSpPr>
            <p:nvPr/>
          </p:nvSpPr>
          <p:spPr bwMode="auto">
            <a:xfrm>
              <a:off x="4002088" y="5886450"/>
              <a:ext cx="249238" cy="0"/>
            </a:xfrm>
            <a:prstGeom prst="line">
              <a:avLst/>
            </a:prstGeom>
            <a:noFill/>
            <a:ln w="19050" cap="rnd">
              <a:solidFill>
                <a:srgbClr val="FEA22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sl-SI" sz="700">
                <a:latin typeface="Tahoma" panose="020B0604030504040204" pitchFamily="34" charset="0"/>
                <a:ea typeface="Tahoma" panose="020B0604030504040204" pitchFamily="34" charset="0"/>
                <a:cs typeface="Tahoma" panose="020B0604030504040204" pitchFamily="34" charset="0"/>
              </a:endParaRPr>
            </a:p>
          </p:txBody>
        </p:sp>
        <p:sp>
          <p:nvSpPr>
            <p:cNvPr id="22" name="Rectangle 215">
              <a:extLst>
                <a:ext uri="{FF2B5EF4-FFF2-40B4-BE49-F238E27FC236}">
                  <a16:creationId xmlns:a16="http://schemas.microsoft.com/office/drawing/2014/main" id="{1D884D28-DEB2-46DD-A5EC-0A4246FF186A}"/>
                </a:ext>
              </a:extLst>
            </p:cNvPr>
            <p:cNvSpPr>
              <a:spLocks noChangeArrowheads="1"/>
            </p:cNvSpPr>
            <p:nvPr/>
          </p:nvSpPr>
          <p:spPr bwMode="auto">
            <a:xfrm>
              <a:off x="4281488" y="5815013"/>
              <a:ext cx="89447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sz="700" b="0"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pogosti kupci </a:t>
              </a:r>
              <a:r>
                <a:rPr kumimoji="0" lang="sl-SI" altLang="sl-SI" sz="700" b="0" i="0" u="none" strike="noStrike" cap="none" normalizeH="0" baseline="0" dirty="0" err="1">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EKO</a:t>
              </a:r>
              <a:r>
                <a:rPr kumimoji="0" lang="sl-SI" altLang="sl-SI" sz="700" b="0"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 živil</a:t>
              </a:r>
              <a:endParaRPr kumimoji="0" lang="sl-SI" altLang="sl-SI" sz="7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23" name="Line 216">
              <a:extLst>
                <a:ext uri="{FF2B5EF4-FFF2-40B4-BE49-F238E27FC236}">
                  <a16:creationId xmlns:a16="http://schemas.microsoft.com/office/drawing/2014/main" id="{760E8A20-2C19-4CBB-83FC-3C628A9C2770}"/>
                </a:ext>
              </a:extLst>
            </p:cNvPr>
            <p:cNvSpPr>
              <a:spLocks noChangeShapeType="1"/>
            </p:cNvSpPr>
            <p:nvPr/>
          </p:nvSpPr>
          <p:spPr bwMode="auto">
            <a:xfrm>
              <a:off x="5621338" y="5886450"/>
              <a:ext cx="238125" cy="0"/>
            </a:xfrm>
            <a:prstGeom prst="line">
              <a:avLst/>
            </a:prstGeom>
            <a:noFill/>
            <a:ln w="19050" cap="rnd">
              <a:solidFill>
                <a:srgbClr val="76717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sl-SI" sz="700">
                <a:latin typeface="Tahoma" panose="020B0604030504040204" pitchFamily="34" charset="0"/>
                <a:ea typeface="Tahoma" panose="020B0604030504040204" pitchFamily="34" charset="0"/>
                <a:cs typeface="Tahoma" panose="020B0604030504040204" pitchFamily="34" charset="0"/>
              </a:endParaRPr>
            </a:p>
          </p:txBody>
        </p:sp>
        <p:sp>
          <p:nvSpPr>
            <p:cNvPr id="24" name="Rectangle 217">
              <a:extLst>
                <a:ext uri="{FF2B5EF4-FFF2-40B4-BE49-F238E27FC236}">
                  <a16:creationId xmlns:a16="http://schemas.microsoft.com/office/drawing/2014/main" id="{5E0007A1-A7BB-4B89-938F-44537AD3E9D0}"/>
                </a:ext>
              </a:extLst>
            </p:cNvPr>
            <p:cNvSpPr>
              <a:spLocks noChangeArrowheads="1"/>
            </p:cNvSpPr>
            <p:nvPr/>
          </p:nvSpPr>
          <p:spPr bwMode="auto">
            <a:xfrm>
              <a:off x="5892800" y="5815013"/>
              <a:ext cx="90409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sz="700" b="0" i="0" u="none" strike="noStrike" cap="none" normalizeH="0" baseline="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občasni kupci EKO živil</a:t>
              </a:r>
              <a:endParaRPr kumimoji="0" lang="sl-SI" altLang="sl-SI" sz="700" b="0"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25" name="Line 218">
              <a:extLst>
                <a:ext uri="{FF2B5EF4-FFF2-40B4-BE49-F238E27FC236}">
                  <a16:creationId xmlns:a16="http://schemas.microsoft.com/office/drawing/2014/main" id="{C27BE21A-1E9B-482B-ADC8-94F5A7480053}"/>
                </a:ext>
              </a:extLst>
            </p:cNvPr>
            <p:cNvSpPr>
              <a:spLocks noChangeShapeType="1"/>
            </p:cNvSpPr>
            <p:nvPr/>
          </p:nvSpPr>
          <p:spPr bwMode="auto">
            <a:xfrm>
              <a:off x="7239000" y="5886450"/>
              <a:ext cx="249238" cy="0"/>
            </a:xfrm>
            <a:prstGeom prst="line">
              <a:avLst/>
            </a:prstGeom>
            <a:noFill/>
            <a:ln w="19050" cap="rnd">
              <a:solidFill>
                <a:srgbClr val="D3D3D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sl-SI" sz="700">
                <a:latin typeface="Tahoma" panose="020B0604030504040204" pitchFamily="34" charset="0"/>
                <a:ea typeface="Tahoma" panose="020B0604030504040204" pitchFamily="34" charset="0"/>
                <a:cs typeface="Tahoma" panose="020B0604030504040204" pitchFamily="34" charset="0"/>
              </a:endParaRPr>
            </a:p>
          </p:txBody>
        </p:sp>
        <p:sp>
          <p:nvSpPr>
            <p:cNvPr id="26" name="Rectangle 219">
              <a:extLst>
                <a:ext uri="{FF2B5EF4-FFF2-40B4-BE49-F238E27FC236}">
                  <a16:creationId xmlns:a16="http://schemas.microsoft.com/office/drawing/2014/main" id="{21FE7693-762D-4790-B0CA-E0110C7D5E3B}"/>
                </a:ext>
              </a:extLst>
            </p:cNvPr>
            <p:cNvSpPr>
              <a:spLocks noChangeArrowheads="1"/>
            </p:cNvSpPr>
            <p:nvPr/>
          </p:nvSpPr>
          <p:spPr bwMode="auto">
            <a:xfrm>
              <a:off x="7515225" y="5815013"/>
              <a:ext cx="121187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sz="700" b="0" i="0" u="none" strike="noStrike" cap="none" normalizeH="0" baseline="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ne kupuje EKO živil/kupi redko</a:t>
              </a:r>
              <a:endParaRPr kumimoji="0" lang="sl-SI" altLang="sl-SI" sz="700" b="0"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1656407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Slika 14" descr="Slika, ki vsebuje besede trava, zunanje, nebo, drevo&#10;&#10;Opis je samodejno ustvarjen">
            <a:extLst>
              <a:ext uri="{FF2B5EF4-FFF2-40B4-BE49-F238E27FC236}">
                <a16:creationId xmlns:a16="http://schemas.microsoft.com/office/drawing/2014/main" id="{DE9FF799-5183-433B-B310-168509825ADB}"/>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1" y="0"/>
            <a:ext cx="12192001" cy="6857999"/>
          </a:xfrm>
          <a:prstGeom prst="rect">
            <a:avLst/>
          </a:prstGeom>
        </p:spPr>
      </p:pic>
      <p:sp>
        <p:nvSpPr>
          <p:cNvPr id="17" name="Pravokotnik 16">
            <a:extLst>
              <a:ext uri="{FF2B5EF4-FFF2-40B4-BE49-F238E27FC236}">
                <a16:creationId xmlns:a16="http://schemas.microsoft.com/office/drawing/2014/main" id="{E637E36B-52B3-4F3D-BA12-1FCC6B0804C2}"/>
              </a:ext>
            </a:extLst>
          </p:cNvPr>
          <p:cNvSpPr/>
          <p:nvPr/>
        </p:nvSpPr>
        <p:spPr>
          <a:xfrm>
            <a:off x="-1" y="0"/>
            <a:ext cx="12192001" cy="6858000"/>
          </a:xfrm>
          <a:prstGeom prst="rect">
            <a:avLst/>
          </a:prstGeom>
          <a:solidFill>
            <a:schemeClr val="tx1">
              <a:lumMod val="85000"/>
              <a:lumOff val="15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0" name="Označba mesta številke diapozitiva 1">
            <a:extLst>
              <a:ext uri="{FF2B5EF4-FFF2-40B4-BE49-F238E27FC236}">
                <a16:creationId xmlns:a16="http://schemas.microsoft.com/office/drawing/2014/main" id="{7ABB1935-2F04-4AE5-91DC-3880516ABEC1}"/>
              </a:ext>
            </a:extLst>
          </p:cNvPr>
          <p:cNvSpPr>
            <a:spLocks noGrp="1"/>
          </p:cNvSpPr>
          <p:nvPr>
            <p:ph type="sldNum" sz="quarter" idx="12"/>
          </p:nvPr>
        </p:nvSpPr>
        <p:spPr>
          <a:xfrm>
            <a:off x="9343846" y="6425003"/>
            <a:ext cx="2743200" cy="365125"/>
          </a:xfrm>
        </p:spPr>
        <p:txBody>
          <a:bodyPr/>
          <a:lstStyle/>
          <a:p>
            <a:fld id="{C64449EC-3553-4FFE-B6F3-FE4CC98C343D}" type="slidenum">
              <a:rPr lang="sl-SI" smtClean="0"/>
              <a:t>42</a:t>
            </a:fld>
            <a:endParaRPr lang="sl-SI" dirty="0"/>
          </a:p>
        </p:txBody>
      </p:sp>
      <p:sp>
        <p:nvSpPr>
          <p:cNvPr id="11" name="AutoShape 14" descr="Rezultat iskanja slik za hands open and tree icon transparen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13" name="AutoShape 16" descr="Rezultat iskanja slik za hands open and tree icon transparen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2" name="AutoShape 2" descr="Rezultat iskanja slik za forest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6" descr="Rezultat iskanja slik za forest care transparent"/>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PoljeZBesedilom 11">
            <a:extLst>
              <a:ext uri="{FF2B5EF4-FFF2-40B4-BE49-F238E27FC236}">
                <a16:creationId xmlns:a16="http://schemas.microsoft.com/office/drawing/2014/main" id="{4A80B7DF-9BB2-4F13-A540-8BCA7789A335}"/>
              </a:ext>
            </a:extLst>
          </p:cNvPr>
          <p:cNvSpPr txBox="1"/>
          <p:nvPr/>
        </p:nvSpPr>
        <p:spPr>
          <a:xfrm>
            <a:off x="4898675" y="2307191"/>
            <a:ext cx="6233516" cy="2308324"/>
          </a:xfrm>
          <a:prstGeom prst="rect">
            <a:avLst/>
          </a:prstGeom>
          <a:noFill/>
        </p:spPr>
        <p:txBody>
          <a:bodyPr wrap="square" rtlCol="0">
            <a:spAutoFit/>
          </a:bodyPr>
          <a:lstStyle/>
          <a:p>
            <a:r>
              <a:rPr lang="sl-SI" sz="4800" b="1" dirty="0">
                <a:solidFill>
                  <a:schemeClr val="bg1"/>
                </a:solidFill>
                <a:latin typeface="Tahoma" panose="020B0604030504040204" pitchFamily="34" charset="0"/>
                <a:ea typeface="Tahoma" panose="020B0604030504040204" pitchFamily="34" charset="0"/>
                <a:cs typeface="Tahoma" panose="020B0604030504040204" pitchFamily="34" charset="0"/>
              </a:rPr>
              <a:t>NAKUPNI DEJAVNIKI</a:t>
            </a:r>
          </a:p>
          <a:p>
            <a:r>
              <a:rPr lang="sl-SI" sz="4800" b="1" dirty="0">
                <a:solidFill>
                  <a:schemeClr val="bg1"/>
                </a:solidFill>
                <a:latin typeface="Tahoma" panose="020B0604030504040204" pitchFamily="34" charset="0"/>
                <a:ea typeface="Tahoma" panose="020B0604030504040204" pitchFamily="34" charset="0"/>
                <a:cs typeface="Tahoma" panose="020B0604030504040204" pitchFamily="34" charset="0"/>
              </a:rPr>
              <a:t>EKOLOŠKIH ŽIVIL</a:t>
            </a:r>
            <a:endParaRPr lang="it-IT" sz="48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9" name="Pravokotnik 13">
            <a:extLst>
              <a:ext uri="{FF2B5EF4-FFF2-40B4-BE49-F238E27FC236}">
                <a16:creationId xmlns:a16="http://schemas.microsoft.com/office/drawing/2014/main" id="{A524231A-9916-4C8E-ACC6-31CA46385CD7}"/>
              </a:ext>
            </a:extLst>
          </p:cNvPr>
          <p:cNvSpPr/>
          <p:nvPr/>
        </p:nvSpPr>
        <p:spPr>
          <a:xfrm>
            <a:off x="4464093" y="2169985"/>
            <a:ext cx="115887" cy="2524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20" name="PoljeZBesedilom 15">
            <a:extLst>
              <a:ext uri="{FF2B5EF4-FFF2-40B4-BE49-F238E27FC236}">
                <a16:creationId xmlns:a16="http://schemas.microsoft.com/office/drawing/2014/main" id="{60A6D622-0469-4F10-9032-8CF2A844CF6C}"/>
              </a:ext>
            </a:extLst>
          </p:cNvPr>
          <p:cNvSpPr txBox="1"/>
          <p:nvPr/>
        </p:nvSpPr>
        <p:spPr>
          <a:xfrm>
            <a:off x="625121" y="2108608"/>
            <a:ext cx="3570990" cy="2646878"/>
          </a:xfrm>
          <a:prstGeom prst="rect">
            <a:avLst/>
          </a:prstGeom>
          <a:noFill/>
        </p:spPr>
        <p:txBody>
          <a:bodyPr wrap="square" rtlCol="0">
            <a:spAutoFit/>
          </a:bodyPr>
          <a:lstStyle/>
          <a:p>
            <a:pPr algn="r"/>
            <a:r>
              <a:rPr lang="sl-SI" sz="16600" b="1" dirty="0">
                <a:solidFill>
                  <a:srgbClr val="F9A229"/>
                </a:solidFill>
                <a:latin typeface="Tahoma" panose="020B0604030504040204" pitchFamily="34" charset="0"/>
                <a:ea typeface="Tahoma" panose="020B0604030504040204" pitchFamily="34" charset="0"/>
                <a:cs typeface="Tahoma" panose="020B0604030504040204" pitchFamily="34" charset="0"/>
              </a:rPr>
              <a:t>09</a:t>
            </a:r>
          </a:p>
        </p:txBody>
      </p:sp>
    </p:spTree>
    <p:extLst>
      <p:ext uri="{BB962C8B-B14F-4D97-AF65-F5344CB8AC3E}">
        <p14:creationId xmlns:p14="http://schemas.microsoft.com/office/powerpoint/2010/main" val="9222814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Pravokotnik 6">
            <a:extLst>
              <a:ext uri="{FF2B5EF4-FFF2-40B4-BE49-F238E27FC236}">
                <a16:creationId xmlns:a16="http://schemas.microsoft.com/office/drawing/2014/main" id="{0ABEDAB7-F286-4728-881A-5081A50A8CC8}"/>
              </a:ext>
            </a:extLst>
          </p:cNvPr>
          <p:cNvSpPr/>
          <p:nvPr/>
        </p:nvSpPr>
        <p:spPr>
          <a:xfrm>
            <a:off x="0" y="775506"/>
            <a:ext cx="12192000" cy="89021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3" name="Slika 11">
            <a:extLst>
              <a:ext uri="{FF2B5EF4-FFF2-40B4-BE49-F238E27FC236}">
                <a16:creationId xmlns:a16="http://schemas.microsoft.com/office/drawing/2014/main" id="{7AC418C5-184C-455B-8EF7-65AEC6AA33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21233" y="6572301"/>
            <a:ext cx="1058211" cy="225910"/>
          </a:xfrm>
          <a:prstGeom prst="rect">
            <a:avLst/>
          </a:prstGeom>
        </p:spPr>
      </p:pic>
      <p:sp>
        <p:nvSpPr>
          <p:cNvPr id="44" name="Označba mesta številke diapozitiva 1">
            <a:extLst>
              <a:ext uri="{FF2B5EF4-FFF2-40B4-BE49-F238E27FC236}">
                <a16:creationId xmlns:a16="http://schemas.microsoft.com/office/drawing/2014/main" id="{4CF4B4D2-0B71-4851-ABB2-41B8E951CB04}"/>
              </a:ext>
            </a:extLst>
          </p:cNvPr>
          <p:cNvSpPr>
            <a:spLocks noGrp="1"/>
          </p:cNvSpPr>
          <p:nvPr>
            <p:ph type="sldNum" sz="quarter" idx="12"/>
          </p:nvPr>
        </p:nvSpPr>
        <p:spPr>
          <a:xfrm>
            <a:off x="11818229" y="6492875"/>
            <a:ext cx="358677" cy="365125"/>
          </a:xfrm>
        </p:spPr>
        <p:txBody>
          <a:bodyPr/>
          <a:lstStyle/>
          <a:p>
            <a:fld id="{C64449EC-3553-4FFE-B6F3-FE4CC98C343D}" type="slidenum">
              <a:rPr lang="sl-SI" smtClean="0">
                <a:solidFill>
                  <a:schemeClr val="tx1">
                    <a:lumMod val="65000"/>
                    <a:lumOff val="35000"/>
                  </a:schemeClr>
                </a:solidFill>
              </a:rPr>
              <a:t>43</a:t>
            </a:fld>
            <a:endParaRPr lang="sl-SI" dirty="0">
              <a:solidFill>
                <a:schemeClr val="tx1">
                  <a:lumMod val="65000"/>
                  <a:lumOff val="35000"/>
                </a:schemeClr>
              </a:solidFill>
            </a:endParaRPr>
          </a:p>
        </p:txBody>
      </p:sp>
      <p:grpSp>
        <p:nvGrpSpPr>
          <p:cNvPr id="15" name="Skupina 52">
            <a:extLst>
              <a:ext uri="{FF2B5EF4-FFF2-40B4-BE49-F238E27FC236}">
                <a16:creationId xmlns:a16="http://schemas.microsoft.com/office/drawing/2014/main" id="{B88CF0A2-A531-478E-B337-3C73E3FA1846}"/>
              </a:ext>
            </a:extLst>
          </p:cNvPr>
          <p:cNvGrpSpPr/>
          <p:nvPr/>
        </p:nvGrpSpPr>
        <p:grpSpPr>
          <a:xfrm>
            <a:off x="-1" y="784520"/>
            <a:ext cx="852671" cy="881202"/>
            <a:chOff x="-1" y="784520"/>
            <a:chExt cx="852671" cy="881202"/>
          </a:xfrm>
        </p:grpSpPr>
        <p:sp>
          <p:nvSpPr>
            <p:cNvPr id="18" name="Pravokotnik 3">
              <a:extLst>
                <a:ext uri="{FF2B5EF4-FFF2-40B4-BE49-F238E27FC236}">
                  <a16:creationId xmlns:a16="http://schemas.microsoft.com/office/drawing/2014/main" id="{F326FBFD-050B-4539-B274-E19964BD0701}"/>
                </a:ext>
              </a:extLst>
            </p:cNvPr>
            <p:cNvSpPr/>
            <p:nvPr/>
          </p:nvSpPr>
          <p:spPr>
            <a:xfrm>
              <a:off x="0" y="1203874"/>
              <a:ext cx="852670" cy="461848"/>
            </a:xfrm>
            <a:custGeom>
              <a:avLst/>
              <a:gdLst>
                <a:gd name="connsiteX0" fmla="*/ 0 w 1111171"/>
                <a:gd name="connsiteY0" fmla="*/ 0 h 569707"/>
                <a:gd name="connsiteX1" fmla="*/ 1111171 w 1111171"/>
                <a:gd name="connsiteY1" fmla="*/ 0 h 569707"/>
                <a:gd name="connsiteX2" fmla="*/ 1111171 w 1111171"/>
                <a:gd name="connsiteY2" fmla="*/ 569707 h 569707"/>
                <a:gd name="connsiteX3" fmla="*/ 0 w 1111171"/>
                <a:gd name="connsiteY3" fmla="*/ 569707 h 569707"/>
                <a:gd name="connsiteX4" fmla="*/ 0 w 1111171"/>
                <a:gd name="connsiteY4" fmla="*/ 0 h 569707"/>
                <a:gd name="connsiteX0" fmla="*/ 0 w 1111171"/>
                <a:gd name="connsiteY0" fmla="*/ 0 h 569707"/>
                <a:gd name="connsiteX1" fmla="*/ 1111171 w 1111171"/>
                <a:gd name="connsiteY1" fmla="*/ 0 h 569707"/>
                <a:gd name="connsiteX2" fmla="*/ 682908 w 1111171"/>
                <a:gd name="connsiteY2" fmla="*/ 569707 h 569707"/>
                <a:gd name="connsiteX3" fmla="*/ 0 w 1111171"/>
                <a:gd name="connsiteY3" fmla="*/ 569707 h 569707"/>
                <a:gd name="connsiteX4" fmla="*/ 0 w 1111171"/>
                <a:gd name="connsiteY4" fmla="*/ 0 h 569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71" h="569707">
                  <a:moveTo>
                    <a:pt x="0" y="0"/>
                  </a:moveTo>
                  <a:lnTo>
                    <a:pt x="1111171" y="0"/>
                  </a:lnTo>
                  <a:lnTo>
                    <a:pt x="682908" y="569707"/>
                  </a:lnTo>
                  <a:lnTo>
                    <a:pt x="0" y="569707"/>
                  </a:lnTo>
                  <a:lnTo>
                    <a:pt x="0"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Enakokraki trikotnik 2">
              <a:extLst>
                <a:ext uri="{FF2B5EF4-FFF2-40B4-BE49-F238E27FC236}">
                  <a16:creationId xmlns:a16="http://schemas.microsoft.com/office/drawing/2014/main" id="{3AD178FC-4B65-48A3-8F44-C159A5C25D45}"/>
                </a:ext>
              </a:extLst>
            </p:cNvPr>
            <p:cNvSpPr/>
            <p:nvPr/>
          </p:nvSpPr>
          <p:spPr>
            <a:xfrm rot="5400000">
              <a:off x="-14267" y="798786"/>
              <a:ext cx="881202" cy="852670"/>
            </a:xfrm>
            <a:prstGeom prst="triangle">
              <a:avLst/>
            </a:prstGeom>
            <a:solidFill>
              <a:srgbClr val="FCA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2" name="Picture 266">
            <a:hlinkClick r:id="" action="ppaction://customshow?id=23&amp;return=true"/>
            <a:extLst>
              <a:ext uri="{FF2B5EF4-FFF2-40B4-BE49-F238E27FC236}">
                <a16:creationId xmlns:a16="http://schemas.microsoft.com/office/drawing/2014/main" id="{4A549773-223E-4460-A0AD-11761AC796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01207" y="2629002"/>
            <a:ext cx="476250"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PoljeZBesedilom 55">
            <a:extLst>
              <a:ext uri="{FF2B5EF4-FFF2-40B4-BE49-F238E27FC236}">
                <a16:creationId xmlns:a16="http://schemas.microsoft.com/office/drawing/2014/main" id="{6022CD4E-F715-41E1-BD23-EDC75D259262}"/>
              </a:ext>
            </a:extLst>
          </p:cNvPr>
          <p:cNvSpPr txBox="1"/>
          <p:nvPr/>
        </p:nvSpPr>
        <p:spPr>
          <a:xfrm>
            <a:off x="227490" y="181910"/>
            <a:ext cx="11651953" cy="523220"/>
          </a:xfrm>
          <a:prstGeom prst="rect">
            <a:avLst/>
          </a:prstGeom>
          <a:noFill/>
        </p:spPr>
        <p:txBody>
          <a:bodyPr wrap="square" rtlCol="0">
            <a:spAutoFit/>
          </a:bodyPr>
          <a:lstStyle/>
          <a:p>
            <a:r>
              <a:rPr lang="sl-SI" sz="2800" b="1" dirty="0">
                <a:solidFill>
                  <a:srgbClr val="FAA61C"/>
                </a:solidFill>
                <a:latin typeface="Tahoma" panose="020B0604030504040204" pitchFamily="34" charset="0"/>
                <a:ea typeface="Tahoma" panose="020B0604030504040204" pitchFamily="34" charset="0"/>
                <a:cs typeface="Tahoma" panose="020B0604030504040204" pitchFamily="34" charset="0"/>
              </a:rPr>
              <a:t>OPIS </a:t>
            </a:r>
            <a:r>
              <a:rPr lang="sl-SI" sz="2800" b="1" dirty="0">
                <a:latin typeface="Tahoma" panose="020B0604030504040204" pitchFamily="34" charset="0"/>
                <a:ea typeface="Tahoma" panose="020B0604030504040204" pitchFamily="34" charset="0"/>
                <a:cs typeface="Tahoma" panose="020B0604030504040204" pitchFamily="34" charset="0"/>
              </a:rPr>
              <a:t>MERSKIH METOD</a:t>
            </a:r>
          </a:p>
        </p:txBody>
      </p:sp>
      <p:sp>
        <p:nvSpPr>
          <p:cNvPr id="22" name="PoljeZBesedilom 33">
            <a:extLst>
              <a:ext uri="{FF2B5EF4-FFF2-40B4-BE49-F238E27FC236}">
                <a16:creationId xmlns:a16="http://schemas.microsoft.com/office/drawing/2014/main" id="{4F39571C-712D-4849-8F59-C180E5054F9C}"/>
              </a:ext>
            </a:extLst>
          </p:cNvPr>
          <p:cNvSpPr txBox="1"/>
          <p:nvPr/>
        </p:nvSpPr>
        <p:spPr>
          <a:xfrm>
            <a:off x="1006467" y="811429"/>
            <a:ext cx="11185533" cy="881202"/>
          </a:xfrm>
          <a:prstGeom prst="rect">
            <a:avLst/>
          </a:prstGeom>
          <a:noFill/>
        </p:spPr>
        <p:txBody>
          <a:bodyPr wrap="square" rtlCol="0" anchor="ctr">
            <a:noAutofit/>
          </a:bodyPr>
          <a:lstStyle/>
          <a:p>
            <a:pPr algn="just"/>
            <a:r>
              <a:rPr lang="sl-SI" dirty="0">
                <a:solidFill>
                  <a:schemeClr val="bg1"/>
                </a:solidFill>
                <a:latin typeface="Tahoma" panose="020B0604030504040204" pitchFamily="34" charset="0"/>
                <a:ea typeface="Tahoma" panose="020B0604030504040204" pitchFamily="34" charset="0"/>
                <a:cs typeface="Tahoma" panose="020B0604030504040204" pitchFamily="34" charset="0"/>
              </a:rPr>
              <a:t>Vpliv nakupnih dejavnikov smo merili na dva načina</a:t>
            </a:r>
          </a:p>
        </p:txBody>
      </p:sp>
      <p:pic>
        <p:nvPicPr>
          <p:cNvPr id="23" name="Picture 22">
            <a:extLst>
              <a:ext uri="{FF2B5EF4-FFF2-40B4-BE49-F238E27FC236}">
                <a16:creationId xmlns:a16="http://schemas.microsoft.com/office/drawing/2014/main" id="{FE2DA59C-F3BC-49E8-8B7E-81684A071FD9}"/>
              </a:ext>
            </a:extLst>
          </p:cNvPr>
          <p:cNvPicPr>
            <a:picLocks noChangeAspect="1"/>
          </p:cNvPicPr>
          <p:nvPr/>
        </p:nvPicPr>
        <p:blipFill>
          <a:blip r:embed="rId4"/>
          <a:stretch>
            <a:fillRect/>
          </a:stretch>
        </p:blipFill>
        <p:spPr>
          <a:xfrm>
            <a:off x="7403625" y="2094824"/>
            <a:ext cx="3226871" cy="1380503"/>
          </a:xfrm>
          <a:prstGeom prst="rect">
            <a:avLst/>
          </a:prstGeom>
        </p:spPr>
      </p:pic>
      <p:pic>
        <p:nvPicPr>
          <p:cNvPr id="24" name="Slika 26" descr="Slika, ki vsebuje besede vektorska grafika&#10;&#10;Opis, ustvarjen z visoko stopnjo zanesljivosti.">
            <a:extLst>
              <a:ext uri="{FF2B5EF4-FFF2-40B4-BE49-F238E27FC236}">
                <a16:creationId xmlns:a16="http://schemas.microsoft.com/office/drawing/2014/main" id="{1960FE67-B038-4467-8F4C-6CE1179F18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9386" y="1787344"/>
            <a:ext cx="6375480" cy="528977"/>
          </a:xfrm>
          <a:prstGeom prst="rect">
            <a:avLst/>
          </a:prstGeom>
          <a:solidFill>
            <a:srgbClr val="FAA61C"/>
          </a:solidFill>
        </p:spPr>
      </p:pic>
      <p:sp>
        <p:nvSpPr>
          <p:cNvPr id="25" name="Pravokotnik 7">
            <a:extLst>
              <a:ext uri="{FF2B5EF4-FFF2-40B4-BE49-F238E27FC236}">
                <a16:creationId xmlns:a16="http://schemas.microsoft.com/office/drawing/2014/main" id="{C4278A92-961D-40C0-8B74-1D1233169498}"/>
              </a:ext>
            </a:extLst>
          </p:cNvPr>
          <p:cNvSpPr/>
          <p:nvPr/>
        </p:nvSpPr>
        <p:spPr>
          <a:xfrm>
            <a:off x="2094128" y="1914250"/>
            <a:ext cx="3806603"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l-SI" sz="1400" b="1" dirty="0">
                <a:solidFill>
                  <a:prstClr val="white"/>
                </a:solidFill>
                <a:latin typeface="Tahoma" panose="020B0604030504040204" pitchFamily="34" charset="0"/>
                <a:ea typeface="Tahoma" panose="020B0604030504040204" pitchFamily="34" charset="0"/>
                <a:cs typeface="Tahoma" panose="020B0604030504040204" pitchFamily="34" charset="0"/>
              </a:rPr>
              <a:t>POSAMEZNE DEJAVNIKE Z METODO MAKSIMALNIH RAZLI (</a:t>
            </a:r>
            <a:r>
              <a:rPr lang="sl-SI" sz="1400" b="1" dirty="0" err="1">
                <a:solidFill>
                  <a:prstClr val="white"/>
                </a:solidFill>
                <a:latin typeface="Tahoma" panose="020B0604030504040204" pitchFamily="34" charset="0"/>
                <a:ea typeface="Tahoma" panose="020B0604030504040204" pitchFamily="34" charset="0"/>
                <a:cs typeface="Tahoma" panose="020B0604030504040204" pitchFamily="34" charset="0"/>
              </a:rPr>
              <a:t>MaxDiff</a:t>
            </a:r>
            <a:r>
              <a:rPr lang="sl-SI" sz="1400" b="1" dirty="0">
                <a:solidFill>
                  <a:prstClr val="white"/>
                </a:solidFill>
                <a:latin typeface="Tahoma" panose="020B0604030504040204" pitchFamily="34" charset="0"/>
                <a:ea typeface="Tahoma" panose="020B0604030504040204" pitchFamily="34" charset="0"/>
                <a:cs typeface="Tahoma" panose="020B0604030504040204" pitchFamily="34" charset="0"/>
              </a:rPr>
              <a:t>)</a:t>
            </a:r>
            <a:endParaRPr kumimoji="0" lang="sl-SI" sz="1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9" name="Slika 26" descr="Slika, ki vsebuje besede vektorska grafika&#10;&#10;Opis, ustvarjen z visoko stopnjo zanesljivosti.">
            <a:extLst>
              <a:ext uri="{FF2B5EF4-FFF2-40B4-BE49-F238E27FC236}">
                <a16:creationId xmlns:a16="http://schemas.microsoft.com/office/drawing/2014/main" id="{4E641A97-6520-45C2-A95D-1781D1E2E9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2669" y="4079512"/>
            <a:ext cx="6412196" cy="528977"/>
          </a:xfrm>
          <a:prstGeom prst="rect">
            <a:avLst/>
          </a:prstGeom>
          <a:solidFill>
            <a:srgbClr val="FAA61C"/>
          </a:solidFill>
        </p:spPr>
      </p:pic>
      <p:sp>
        <p:nvSpPr>
          <p:cNvPr id="30" name="Pravokotnik 7">
            <a:extLst>
              <a:ext uri="{FF2B5EF4-FFF2-40B4-BE49-F238E27FC236}">
                <a16:creationId xmlns:a16="http://schemas.microsoft.com/office/drawing/2014/main" id="{A90A8CED-D674-4C3E-8793-D5AB4FC7E8D5}"/>
              </a:ext>
            </a:extLst>
          </p:cNvPr>
          <p:cNvSpPr/>
          <p:nvPr/>
        </p:nvSpPr>
        <p:spPr>
          <a:xfrm>
            <a:off x="2246863" y="4182075"/>
            <a:ext cx="3806603"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l-SI" sz="1400" b="1" dirty="0">
                <a:solidFill>
                  <a:prstClr val="white"/>
                </a:solidFill>
                <a:latin typeface="Tahoma" panose="020B0604030504040204" pitchFamily="34" charset="0"/>
                <a:ea typeface="Tahoma" panose="020B0604030504040204" pitchFamily="34" charset="0"/>
                <a:cs typeface="Tahoma" panose="020B0604030504040204" pitchFamily="34" charset="0"/>
              </a:rPr>
              <a:t>V POTENCIALNI NAKUPNI SITUACIJI S CONJOINT ANALIZO</a:t>
            </a:r>
            <a:endParaRPr kumimoji="0" lang="sl-SI" sz="1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1" name="Picture 30">
            <a:extLst>
              <a:ext uri="{FF2B5EF4-FFF2-40B4-BE49-F238E27FC236}">
                <a16:creationId xmlns:a16="http://schemas.microsoft.com/office/drawing/2014/main" id="{EA2ABB08-3E73-456B-A2F8-5511FF2C6F88}"/>
              </a:ext>
            </a:extLst>
          </p:cNvPr>
          <p:cNvPicPr>
            <a:picLocks noChangeAspect="1"/>
          </p:cNvPicPr>
          <p:nvPr/>
        </p:nvPicPr>
        <p:blipFill>
          <a:blip r:embed="rId6"/>
          <a:stretch>
            <a:fillRect/>
          </a:stretch>
        </p:blipFill>
        <p:spPr>
          <a:xfrm>
            <a:off x="7529829" y="4665853"/>
            <a:ext cx="3421970" cy="1525784"/>
          </a:xfrm>
          <a:prstGeom prst="rect">
            <a:avLst/>
          </a:prstGeom>
        </p:spPr>
      </p:pic>
      <p:sp>
        <p:nvSpPr>
          <p:cNvPr id="33" name="Text Box 14">
            <a:extLst>
              <a:ext uri="{FF2B5EF4-FFF2-40B4-BE49-F238E27FC236}">
                <a16:creationId xmlns:a16="http://schemas.microsoft.com/office/drawing/2014/main" id="{790074FC-0B45-4E41-A4DA-0615240C89E2}"/>
              </a:ext>
            </a:extLst>
          </p:cNvPr>
          <p:cNvSpPr txBox="1">
            <a:spLocks noChangeArrowheads="1"/>
          </p:cNvSpPr>
          <p:nvPr/>
        </p:nvSpPr>
        <p:spPr bwMode="auto">
          <a:xfrm>
            <a:off x="852668" y="2323262"/>
            <a:ext cx="6412197" cy="1169551"/>
          </a:xfrm>
          <a:prstGeom prst="rect">
            <a:avLst/>
          </a:prstGeom>
          <a:noFill/>
          <a:ln w="9525">
            <a:noFill/>
            <a:miter lim="800000"/>
            <a:headEnd/>
            <a:tailEnd/>
          </a:ln>
        </p:spPr>
        <p:txBody>
          <a:bodyPr wrap="square">
            <a:spAutoFit/>
          </a:bodyPr>
          <a:lstStyle/>
          <a:p>
            <a:pPr marL="171450" indent="-171450">
              <a:spcBef>
                <a:spcPts val="300"/>
              </a:spcBef>
              <a:spcAft>
                <a:spcPts val="300"/>
              </a:spcAft>
              <a:buFont typeface="Arial" panose="020B0604020202020204" pitchFamily="34" charset="0"/>
              <a:buChar char="•"/>
            </a:pPr>
            <a:r>
              <a:rPr lang="sl-SI" altLang="sl-SI" sz="1200" dirty="0">
                <a:latin typeface="Tahoma" panose="020B0604030504040204" pitchFamily="34" charset="0"/>
                <a:ea typeface="Tahoma" panose="020B0604030504040204" pitchFamily="34" charset="0"/>
                <a:cs typeface="Tahoma" panose="020B0604030504040204" pitchFamily="34" charset="0"/>
              </a:rPr>
              <a:t>V tem primeru dobimo grobo sliko o tem, na kaj so uporabniki živil pozorni pri nakupu</a:t>
            </a:r>
          </a:p>
          <a:p>
            <a:pPr marL="171450" indent="-171450">
              <a:spcBef>
                <a:spcPts val="300"/>
              </a:spcBef>
              <a:spcAft>
                <a:spcPts val="300"/>
              </a:spcAft>
              <a:buFont typeface="Arial" panose="020B0604020202020204" pitchFamily="34" charset="0"/>
              <a:buChar char="•"/>
            </a:pPr>
            <a:r>
              <a:rPr lang="sl-SI" altLang="sl-SI" sz="1200" dirty="0">
                <a:latin typeface="Tahoma" panose="020B0604030504040204" pitchFamily="34" charset="0"/>
                <a:ea typeface="Tahoma" panose="020B0604030504040204" pitchFamily="34" charset="0"/>
                <a:cs typeface="Tahoma" panose="020B0604030504040204" pitchFamily="34" charset="0"/>
              </a:rPr>
              <a:t>Vključenih je več dejavnikov, ki niso podrobno opredeljeni (npr. barva, vonj, akcijska ponudba…)</a:t>
            </a:r>
          </a:p>
          <a:p>
            <a:pPr marL="171450" indent="-171450">
              <a:spcBef>
                <a:spcPts val="300"/>
              </a:spcBef>
              <a:spcAft>
                <a:spcPts val="300"/>
              </a:spcAft>
              <a:buFont typeface="Arial" panose="020B0604020202020204" pitchFamily="34" charset="0"/>
              <a:buChar char="•"/>
            </a:pPr>
            <a:r>
              <a:rPr lang="sl-SI" altLang="sl-SI" sz="1200" dirty="0">
                <a:latin typeface="Tahoma" panose="020B0604030504040204" pitchFamily="34" charset="0"/>
                <a:ea typeface="Tahoma" panose="020B0604030504040204" pitchFamily="34" charset="0"/>
                <a:cs typeface="Tahoma" panose="020B0604030504040204" pitchFamily="34" charset="0"/>
              </a:rPr>
              <a:t>Rezultat je preferenca na razmernostni lestvici. Vsota preferenc vseh dejavnikov je 100 %. Rezultati so prikazani tudi z indeksi na povprečje.</a:t>
            </a:r>
            <a:endParaRPr kumimoji="0" lang="sl-SI" sz="1000" b="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4" name="Text Box 14">
            <a:extLst>
              <a:ext uri="{FF2B5EF4-FFF2-40B4-BE49-F238E27FC236}">
                <a16:creationId xmlns:a16="http://schemas.microsoft.com/office/drawing/2014/main" id="{CB5920AA-E9D3-4275-88D2-0CAA8D027122}"/>
              </a:ext>
            </a:extLst>
          </p:cNvPr>
          <p:cNvSpPr txBox="1">
            <a:spLocks noChangeArrowheads="1"/>
          </p:cNvSpPr>
          <p:nvPr/>
        </p:nvSpPr>
        <p:spPr bwMode="auto">
          <a:xfrm>
            <a:off x="892851" y="4617410"/>
            <a:ext cx="6372014" cy="2246769"/>
          </a:xfrm>
          <a:prstGeom prst="rect">
            <a:avLst/>
          </a:prstGeom>
          <a:noFill/>
          <a:ln w="9525">
            <a:noFill/>
            <a:miter lim="800000"/>
            <a:headEnd/>
            <a:tailEnd/>
          </a:ln>
        </p:spPr>
        <p:txBody>
          <a:bodyPr wrap="square">
            <a:spAutoFit/>
          </a:bodyPr>
          <a:lstStyle/>
          <a:p>
            <a:pPr marL="171450" indent="-171450">
              <a:spcBef>
                <a:spcPts val="300"/>
              </a:spcBef>
              <a:spcAft>
                <a:spcPts val="300"/>
              </a:spcAft>
              <a:buFont typeface="Arial" panose="020B0604020202020204" pitchFamily="34" charset="0"/>
              <a:buChar char="•"/>
            </a:pPr>
            <a:r>
              <a:rPr lang="sl-SI" sz="1200" dirty="0">
                <a:latin typeface="Tahoma" panose="020B0604030504040204" pitchFamily="34" charset="0"/>
                <a:ea typeface="Tahoma" panose="020B0604030504040204" pitchFamily="34" charset="0"/>
                <a:cs typeface="Tahoma" panose="020B0604030504040204" pitchFamily="34" charset="0"/>
              </a:rPr>
              <a:t>Uporabniki se odločajo v realistični situaciji (Ocenjujejo celostne produkte/storitve, ne ocenjujejo posameznih lastnosti)</a:t>
            </a:r>
          </a:p>
          <a:p>
            <a:pPr marL="171450" indent="-171450">
              <a:spcBef>
                <a:spcPts val="300"/>
              </a:spcBef>
              <a:spcAft>
                <a:spcPts val="300"/>
              </a:spcAft>
              <a:buFont typeface="Arial" panose="020B0604020202020204" pitchFamily="34" charset="0"/>
              <a:buChar char="•"/>
            </a:pPr>
            <a:r>
              <a:rPr lang="sl-SI" altLang="sl-SI" sz="1200" dirty="0">
                <a:latin typeface="Tahoma" panose="020B0604030504040204" pitchFamily="34" charset="0"/>
                <a:ea typeface="Tahoma" panose="020B0604030504040204" pitchFamily="34" charset="0"/>
                <a:cs typeface="Tahoma" panose="020B0604030504040204" pitchFamily="34" charset="0"/>
              </a:rPr>
              <a:t>Vključenih je manj dejavnikov, ki pa so podrobno razdelani (več konkretnih držav, način pridelave/vzreje, konkretne cene…)</a:t>
            </a:r>
          </a:p>
          <a:p>
            <a:pPr marL="171450" indent="-171450">
              <a:spcBef>
                <a:spcPts val="300"/>
              </a:spcBef>
              <a:spcAft>
                <a:spcPts val="300"/>
              </a:spcAft>
              <a:buFont typeface="Arial" panose="020B0604020202020204" pitchFamily="34" charset="0"/>
              <a:buChar char="•"/>
            </a:pPr>
            <a:r>
              <a:rPr lang="sl-SI" altLang="sl-SI" sz="1200" dirty="0">
                <a:latin typeface="Tahoma" panose="020B0604030504040204" pitchFamily="34" charset="0"/>
                <a:ea typeface="Tahoma" panose="020B0604030504040204" pitchFamily="34" charset="0"/>
                <a:cs typeface="Tahoma" panose="020B0604030504040204" pitchFamily="34" charset="0"/>
              </a:rPr>
              <a:t>Rezultat so simulacije celostnih ponudb:</a:t>
            </a:r>
          </a:p>
          <a:p>
            <a:pPr marL="171450" lvl="1" indent="-171450">
              <a:spcBef>
                <a:spcPts val="300"/>
              </a:spcBef>
              <a:spcAft>
                <a:spcPts val="300"/>
              </a:spcAft>
              <a:buFont typeface="Arial" panose="020B0604020202020204" pitchFamily="34" charset="0"/>
              <a:buChar char="•"/>
            </a:pPr>
            <a:r>
              <a:rPr lang="sl-SI" altLang="sl-SI" sz="1200" dirty="0">
                <a:latin typeface="Tahoma" panose="020B0604030504040204" pitchFamily="34" charset="0"/>
                <a:ea typeface="Tahoma" panose="020B0604030504040204" pitchFamily="34" charset="0"/>
                <a:cs typeface="Tahoma" panose="020B0604030504040204" pitchFamily="34" charset="0"/>
              </a:rPr>
              <a:t>Za lažje razumevanje se bomo osredotočali na delne simulacije – npr. vpliv države porekla prikažemo tako, da simuliramo preference enakih izdelkov (zelenjave, sadja ali mesa) z enako ceno, ki se razlikujejo samo po poreklu.</a:t>
            </a:r>
          </a:p>
          <a:p>
            <a:pPr marL="171450" indent="-171450">
              <a:spcBef>
                <a:spcPts val="300"/>
              </a:spcBef>
              <a:spcAft>
                <a:spcPts val="300"/>
              </a:spcAft>
              <a:buFont typeface="Arial" panose="020B0604020202020204" pitchFamily="34" charset="0"/>
              <a:buChar char="•"/>
            </a:pPr>
            <a:r>
              <a:rPr lang="sl-SI" altLang="sl-SI" sz="1200" dirty="0">
                <a:latin typeface="Tahoma" panose="020B0604030504040204" pitchFamily="34" charset="0"/>
                <a:ea typeface="Tahoma" panose="020B0604030504040204" pitchFamily="34" charset="0"/>
                <a:cs typeface="Tahoma" panose="020B0604030504040204" pitchFamily="34" charset="0"/>
              </a:rPr>
              <a:t>Simulacije nam omogočajo iskanje cen, ki odtehtajo vključitev ali izključitev določene lastnosti – lastnosti lahko „</a:t>
            </a:r>
            <a:r>
              <a:rPr lang="sl-SI" altLang="sl-SI" sz="1200" dirty="0" err="1">
                <a:latin typeface="Tahoma" panose="020B0604030504040204" pitchFamily="34" charset="0"/>
                <a:ea typeface="Tahoma" panose="020B0604030504040204" pitchFamily="34" charset="0"/>
                <a:cs typeface="Tahoma" panose="020B0604030504040204" pitchFamily="34" charset="0"/>
              </a:rPr>
              <a:t>monetiziramo</a:t>
            </a:r>
            <a:r>
              <a:rPr lang="sl-SI" altLang="sl-SI" sz="1200" dirty="0">
                <a:latin typeface="Tahoma" panose="020B0604030504040204" pitchFamily="34" charset="0"/>
                <a:ea typeface="Tahoma" panose="020B0604030504040204" pitchFamily="34" charset="0"/>
                <a:cs typeface="Tahoma" panose="020B0604030504040204" pitchFamily="34" charset="0"/>
              </a:rPr>
              <a:t>“</a:t>
            </a:r>
          </a:p>
        </p:txBody>
      </p:sp>
      <p:pic>
        <p:nvPicPr>
          <p:cNvPr id="35" name="Picture 239">
            <a:hlinkClick r:id="" action="ppaction://customshow?id=24&amp;return=true"/>
            <a:extLst>
              <a:ext uri="{FF2B5EF4-FFF2-40B4-BE49-F238E27FC236}">
                <a16:creationId xmlns:a16="http://schemas.microsoft.com/office/drawing/2014/main" id="{AE3E303E-FCD4-48F1-A5CF-992183163B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31682" y="5264544"/>
            <a:ext cx="476250"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66200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PoljeZBesedilom 55">
            <a:extLst>
              <a:ext uri="{FF2B5EF4-FFF2-40B4-BE49-F238E27FC236}">
                <a16:creationId xmlns:a16="http://schemas.microsoft.com/office/drawing/2014/main" id="{B453EE7B-B1FD-410B-B6F4-AEDA030E4DDE}"/>
              </a:ext>
            </a:extLst>
          </p:cNvPr>
          <p:cNvSpPr txBox="1"/>
          <p:nvPr/>
        </p:nvSpPr>
        <p:spPr>
          <a:xfrm>
            <a:off x="51321" y="181910"/>
            <a:ext cx="11810712" cy="523220"/>
          </a:xfrm>
          <a:prstGeom prst="rect">
            <a:avLst/>
          </a:prstGeom>
          <a:noFill/>
        </p:spPr>
        <p:txBody>
          <a:bodyPr wrap="square" rtlCol="0">
            <a:spAutoFit/>
          </a:bodyPr>
          <a:lstStyle/>
          <a:p>
            <a:r>
              <a:rPr lang="sl-SI" sz="2800" b="1" dirty="0">
                <a:solidFill>
                  <a:srgbClr val="FAA61C"/>
                </a:solidFill>
                <a:latin typeface="Tahoma" panose="020B0604030504040204" pitchFamily="34" charset="0"/>
                <a:ea typeface="Tahoma" panose="020B0604030504040204" pitchFamily="34" charset="0"/>
                <a:cs typeface="Tahoma" panose="020B0604030504040204" pitchFamily="34" charset="0"/>
              </a:rPr>
              <a:t>VPLIV LASTNOSTI NA NAKUP </a:t>
            </a:r>
            <a:r>
              <a:rPr lang="sl-SI" sz="2800" b="1" dirty="0">
                <a:latin typeface="Tahoma" panose="020B0604030504040204" pitchFamily="34" charset="0"/>
                <a:ea typeface="Tahoma" panose="020B0604030504040204" pitchFamily="34" charset="0"/>
                <a:cs typeface="Tahoma" panose="020B0604030504040204" pitchFamily="34" charset="0"/>
              </a:rPr>
              <a:t>Z METODO MAKSIMALNIH RAZLIK</a:t>
            </a:r>
          </a:p>
        </p:txBody>
      </p:sp>
      <p:pic>
        <p:nvPicPr>
          <p:cNvPr id="43" name="Slika 11">
            <a:extLst>
              <a:ext uri="{FF2B5EF4-FFF2-40B4-BE49-F238E27FC236}">
                <a16:creationId xmlns:a16="http://schemas.microsoft.com/office/drawing/2014/main" id="{7AC418C5-184C-455B-8EF7-65AEC6AA33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21233" y="6572301"/>
            <a:ext cx="1058211" cy="225910"/>
          </a:xfrm>
          <a:prstGeom prst="rect">
            <a:avLst/>
          </a:prstGeom>
        </p:spPr>
      </p:pic>
      <p:sp>
        <p:nvSpPr>
          <p:cNvPr id="44" name="Označba mesta številke diapozitiva 1">
            <a:extLst>
              <a:ext uri="{FF2B5EF4-FFF2-40B4-BE49-F238E27FC236}">
                <a16:creationId xmlns:a16="http://schemas.microsoft.com/office/drawing/2014/main" id="{4CF4B4D2-0B71-4851-ABB2-41B8E951CB04}"/>
              </a:ext>
            </a:extLst>
          </p:cNvPr>
          <p:cNvSpPr>
            <a:spLocks noGrp="1"/>
          </p:cNvSpPr>
          <p:nvPr>
            <p:ph type="sldNum" sz="quarter" idx="12"/>
          </p:nvPr>
        </p:nvSpPr>
        <p:spPr>
          <a:xfrm>
            <a:off x="11818229" y="6492875"/>
            <a:ext cx="358677" cy="365125"/>
          </a:xfrm>
        </p:spPr>
        <p:txBody>
          <a:bodyPr/>
          <a:lstStyle/>
          <a:p>
            <a:fld id="{C64449EC-3553-4FFE-B6F3-FE4CC98C343D}" type="slidenum">
              <a:rPr lang="sl-SI" smtClean="0">
                <a:solidFill>
                  <a:schemeClr val="tx1">
                    <a:lumMod val="65000"/>
                    <a:lumOff val="35000"/>
                  </a:schemeClr>
                </a:solidFill>
              </a:rPr>
              <a:t>44</a:t>
            </a:fld>
            <a:endParaRPr lang="sl-SI" dirty="0">
              <a:solidFill>
                <a:schemeClr val="tx1">
                  <a:lumMod val="65000"/>
                  <a:lumOff val="35000"/>
                </a:schemeClr>
              </a:solidFill>
            </a:endParaRPr>
          </a:p>
        </p:txBody>
      </p:sp>
      <p:sp>
        <p:nvSpPr>
          <p:cNvPr id="14" name="Pravokotnik 6">
            <a:extLst>
              <a:ext uri="{FF2B5EF4-FFF2-40B4-BE49-F238E27FC236}">
                <a16:creationId xmlns:a16="http://schemas.microsoft.com/office/drawing/2014/main" id="{CE3624A9-AFEC-41EE-9377-6D45812DEBBA}"/>
              </a:ext>
            </a:extLst>
          </p:cNvPr>
          <p:cNvSpPr/>
          <p:nvPr/>
        </p:nvSpPr>
        <p:spPr>
          <a:xfrm>
            <a:off x="0" y="775506"/>
            <a:ext cx="12192000" cy="11539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Skupina 52">
            <a:extLst>
              <a:ext uri="{FF2B5EF4-FFF2-40B4-BE49-F238E27FC236}">
                <a16:creationId xmlns:a16="http://schemas.microsoft.com/office/drawing/2014/main" id="{B88CF0A2-A531-478E-B337-3C73E3FA1846}"/>
              </a:ext>
            </a:extLst>
          </p:cNvPr>
          <p:cNvGrpSpPr/>
          <p:nvPr/>
        </p:nvGrpSpPr>
        <p:grpSpPr>
          <a:xfrm>
            <a:off x="-1" y="784520"/>
            <a:ext cx="852671" cy="1143216"/>
            <a:chOff x="-1" y="784520"/>
            <a:chExt cx="852671" cy="881202"/>
          </a:xfrm>
        </p:grpSpPr>
        <p:sp>
          <p:nvSpPr>
            <p:cNvPr id="18" name="Pravokotnik 3">
              <a:extLst>
                <a:ext uri="{FF2B5EF4-FFF2-40B4-BE49-F238E27FC236}">
                  <a16:creationId xmlns:a16="http://schemas.microsoft.com/office/drawing/2014/main" id="{F326FBFD-050B-4539-B274-E19964BD0701}"/>
                </a:ext>
              </a:extLst>
            </p:cNvPr>
            <p:cNvSpPr/>
            <p:nvPr/>
          </p:nvSpPr>
          <p:spPr>
            <a:xfrm>
              <a:off x="0" y="1203874"/>
              <a:ext cx="852670" cy="461848"/>
            </a:xfrm>
            <a:custGeom>
              <a:avLst/>
              <a:gdLst>
                <a:gd name="connsiteX0" fmla="*/ 0 w 1111171"/>
                <a:gd name="connsiteY0" fmla="*/ 0 h 569707"/>
                <a:gd name="connsiteX1" fmla="*/ 1111171 w 1111171"/>
                <a:gd name="connsiteY1" fmla="*/ 0 h 569707"/>
                <a:gd name="connsiteX2" fmla="*/ 1111171 w 1111171"/>
                <a:gd name="connsiteY2" fmla="*/ 569707 h 569707"/>
                <a:gd name="connsiteX3" fmla="*/ 0 w 1111171"/>
                <a:gd name="connsiteY3" fmla="*/ 569707 h 569707"/>
                <a:gd name="connsiteX4" fmla="*/ 0 w 1111171"/>
                <a:gd name="connsiteY4" fmla="*/ 0 h 569707"/>
                <a:gd name="connsiteX0" fmla="*/ 0 w 1111171"/>
                <a:gd name="connsiteY0" fmla="*/ 0 h 569707"/>
                <a:gd name="connsiteX1" fmla="*/ 1111171 w 1111171"/>
                <a:gd name="connsiteY1" fmla="*/ 0 h 569707"/>
                <a:gd name="connsiteX2" fmla="*/ 682908 w 1111171"/>
                <a:gd name="connsiteY2" fmla="*/ 569707 h 569707"/>
                <a:gd name="connsiteX3" fmla="*/ 0 w 1111171"/>
                <a:gd name="connsiteY3" fmla="*/ 569707 h 569707"/>
                <a:gd name="connsiteX4" fmla="*/ 0 w 1111171"/>
                <a:gd name="connsiteY4" fmla="*/ 0 h 569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71" h="569707">
                  <a:moveTo>
                    <a:pt x="0" y="0"/>
                  </a:moveTo>
                  <a:lnTo>
                    <a:pt x="1111171" y="0"/>
                  </a:lnTo>
                  <a:lnTo>
                    <a:pt x="682908" y="569707"/>
                  </a:lnTo>
                  <a:lnTo>
                    <a:pt x="0" y="569707"/>
                  </a:lnTo>
                  <a:lnTo>
                    <a:pt x="0"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Enakokraki trikotnik 2">
              <a:extLst>
                <a:ext uri="{FF2B5EF4-FFF2-40B4-BE49-F238E27FC236}">
                  <a16:creationId xmlns:a16="http://schemas.microsoft.com/office/drawing/2014/main" id="{3AD178FC-4B65-48A3-8F44-C159A5C25D45}"/>
                </a:ext>
              </a:extLst>
            </p:cNvPr>
            <p:cNvSpPr/>
            <p:nvPr/>
          </p:nvSpPr>
          <p:spPr>
            <a:xfrm rot="5400000">
              <a:off x="-14267" y="798786"/>
              <a:ext cx="881202" cy="852670"/>
            </a:xfrm>
            <a:prstGeom prst="triangle">
              <a:avLst/>
            </a:prstGeom>
            <a:solidFill>
              <a:srgbClr val="FCA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PoljeZBesedilom 33">
            <a:extLst>
              <a:ext uri="{FF2B5EF4-FFF2-40B4-BE49-F238E27FC236}">
                <a16:creationId xmlns:a16="http://schemas.microsoft.com/office/drawing/2014/main" id="{8AF3158A-E0BA-4887-A034-297D993FAC4C}"/>
              </a:ext>
            </a:extLst>
          </p:cNvPr>
          <p:cNvSpPr txBox="1"/>
          <p:nvPr/>
        </p:nvSpPr>
        <p:spPr>
          <a:xfrm>
            <a:off x="852669" y="784520"/>
            <a:ext cx="11185533" cy="1143216"/>
          </a:xfrm>
          <a:prstGeom prst="rect">
            <a:avLst/>
          </a:prstGeom>
          <a:noFill/>
        </p:spPr>
        <p:txBody>
          <a:bodyPr wrap="square" rtlCol="0" anchor="ctr">
            <a:noAutofit/>
          </a:bodyPr>
          <a:lstStyle/>
          <a:p>
            <a:pPr algn="just"/>
            <a:r>
              <a:rPr lang="sl-SI" sz="1200" dirty="0">
                <a:solidFill>
                  <a:schemeClr val="bg1"/>
                </a:solidFill>
                <a:latin typeface="Tahoma" panose="020B0604030504040204" pitchFamily="34" charset="0"/>
                <a:ea typeface="Tahoma" panose="020B0604030504040204" pitchFamily="34" charset="0"/>
                <a:cs typeface="Tahoma" panose="020B0604030504040204" pitchFamily="34" charset="0"/>
              </a:rPr>
              <a:t>Anketirane bi pri nakupu živil najbolj pritegnilo slovensko poreklo, oznaka izbrana kakovost Slovenije ter konkretna navedba kmetije, iz katere izhaja živilo. Nadpovprečno privlačne lastnosti so še ekološka pridelava ter akcijska ponudba oz. nizka cena.</a:t>
            </a:r>
          </a:p>
          <a:p>
            <a:pPr algn="just"/>
            <a:r>
              <a:rPr lang="sl-SI" sz="1200" dirty="0">
                <a:solidFill>
                  <a:schemeClr val="bg1"/>
                </a:solidFill>
                <a:latin typeface="Tahoma" panose="020B0604030504040204" pitchFamily="34" charset="0"/>
                <a:ea typeface="Tahoma" panose="020B0604030504040204" pitchFamily="34" charset="0"/>
                <a:cs typeface="Tahoma" panose="020B0604030504040204" pitchFamily="34" charset="0"/>
              </a:rPr>
              <a:t>Najmanj bi jih pritegnila navedba porekla izven EU in integrirana pridelava.</a:t>
            </a:r>
          </a:p>
        </p:txBody>
      </p:sp>
      <p:pic>
        <p:nvPicPr>
          <p:cNvPr id="12" name="Picture 266">
            <a:hlinkClick r:id="" action="ppaction://customshow?id=25&amp;return=true"/>
            <a:extLst>
              <a:ext uri="{FF2B5EF4-FFF2-40B4-BE49-F238E27FC236}">
                <a16:creationId xmlns:a16="http://schemas.microsoft.com/office/drawing/2014/main" id="{4A549773-223E-4460-A0AD-11761AC796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64429" y="186740"/>
            <a:ext cx="476250"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8F49F66F-CC42-4185-92D1-37DD156EB84F}"/>
              </a:ext>
            </a:extLst>
          </p:cNvPr>
          <p:cNvPicPr/>
          <p:nvPr>
            <p:extLst/>
          </p:nvPr>
        </p:nvPicPr>
        <p:blipFill>
          <a:blip r:embed="rId4"/>
          <a:stretch>
            <a:fillRect/>
          </a:stretch>
        </p:blipFill>
        <p:spPr>
          <a:xfrm>
            <a:off x="410458" y="2292350"/>
            <a:ext cx="3905250" cy="4200525"/>
          </a:xfrm>
          <a:prstGeom prst="rect">
            <a:avLst/>
          </a:prstGeom>
        </p:spPr>
      </p:pic>
      <p:pic>
        <p:nvPicPr>
          <p:cNvPr id="3" name="Picture 2">
            <a:extLst>
              <a:ext uri="{FF2B5EF4-FFF2-40B4-BE49-F238E27FC236}">
                <a16:creationId xmlns:a16="http://schemas.microsoft.com/office/drawing/2014/main" id="{F2B5971F-A8C3-4DA4-A18D-CEC8F6C5940C}"/>
              </a:ext>
            </a:extLst>
          </p:cNvPr>
          <p:cNvPicPr/>
          <p:nvPr>
            <p:extLst/>
          </p:nvPr>
        </p:nvPicPr>
        <p:blipFill>
          <a:blip r:embed="rId5"/>
          <a:stretch>
            <a:fillRect/>
          </a:stretch>
        </p:blipFill>
        <p:spPr>
          <a:xfrm>
            <a:off x="4112485" y="2224772"/>
            <a:ext cx="6181725" cy="4200525"/>
          </a:xfrm>
          <a:prstGeom prst="rect">
            <a:avLst/>
          </a:prstGeom>
        </p:spPr>
      </p:pic>
      <p:sp>
        <p:nvSpPr>
          <p:cNvPr id="16" name="Rectangle 15">
            <a:extLst>
              <a:ext uri="{FF2B5EF4-FFF2-40B4-BE49-F238E27FC236}">
                <a16:creationId xmlns:a16="http://schemas.microsoft.com/office/drawing/2014/main" id="{CF315FD1-A59D-4212-B269-24EB9958DC85}"/>
              </a:ext>
            </a:extLst>
          </p:cNvPr>
          <p:cNvSpPr/>
          <p:nvPr/>
        </p:nvSpPr>
        <p:spPr>
          <a:xfrm>
            <a:off x="5653747" y="6281903"/>
            <a:ext cx="4971233" cy="461665"/>
          </a:xfrm>
          <a:prstGeom prst="rect">
            <a:avLst/>
          </a:prstGeom>
        </p:spPr>
        <p:txBody>
          <a:bodyPr wrap="none">
            <a:spAutoFit/>
          </a:bodyPr>
          <a:lstStyle/>
          <a:p>
            <a:r>
              <a:rPr lang="sl-SI" sz="800" i="1" dirty="0">
                <a:latin typeface="Tahoma" panose="020B0604030504040204" pitchFamily="34" charset="0"/>
                <a:ea typeface="Tahoma" panose="020B0604030504040204" pitchFamily="34" charset="0"/>
                <a:cs typeface="Tahoma" panose="020B0604030504040204" pitchFamily="34" charset="0"/>
              </a:rPr>
              <a:t>Indeks na povprečje izraža pomembnost lastnosti v primerjavi s povprečno pomembnostjo vseh lastnosti.</a:t>
            </a:r>
          </a:p>
          <a:p>
            <a:r>
              <a:rPr lang="sl-SI" sz="800" i="1" dirty="0">
                <a:latin typeface="Tahoma" panose="020B0604030504040204" pitchFamily="34" charset="0"/>
                <a:ea typeface="Tahoma" panose="020B0604030504040204" pitchFamily="34" charset="0"/>
                <a:cs typeface="Tahoma" panose="020B0604030504040204" pitchFamily="34" charset="0"/>
              </a:rPr>
              <a:t>Indeks &gt; 100… lastnost nadpovprečno pritegne k nakupu</a:t>
            </a:r>
          </a:p>
          <a:p>
            <a:r>
              <a:rPr lang="sl-SI" sz="800" i="1" dirty="0">
                <a:latin typeface="Tahoma" panose="020B0604030504040204" pitchFamily="34" charset="0"/>
                <a:ea typeface="Tahoma" panose="020B0604030504040204" pitchFamily="34" charset="0"/>
                <a:cs typeface="Tahoma" panose="020B0604030504040204" pitchFamily="34" charset="0"/>
              </a:rPr>
              <a:t>Indeks &lt; 100 … lastnost podpovprečno pritegne k nakupu</a:t>
            </a:r>
          </a:p>
        </p:txBody>
      </p:sp>
      <p:sp>
        <p:nvSpPr>
          <p:cNvPr id="17" name="Rectangle 16">
            <a:extLst>
              <a:ext uri="{FF2B5EF4-FFF2-40B4-BE49-F238E27FC236}">
                <a16:creationId xmlns:a16="http://schemas.microsoft.com/office/drawing/2014/main" id="{7F91BCE6-FF6C-4C4D-BB69-B8D310733C63}"/>
              </a:ext>
            </a:extLst>
          </p:cNvPr>
          <p:cNvSpPr/>
          <p:nvPr/>
        </p:nvSpPr>
        <p:spPr>
          <a:xfrm>
            <a:off x="1237172" y="6474961"/>
            <a:ext cx="1936749" cy="215444"/>
          </a:xfrm>
          <a:prstGeom prst="rect">
            <a:avLst/>
          </a:prstGeom>
        </p:spPr>
        <p:txBody>
          <a:bodyPr wrap="none">
            <a:spAutoFit/>
          </a:bodyPr>
          <a:lstStyle/>
          <a:p>
            <a:r>
              <a:rPr lang="sl-SI" sz="800" i="1" dirty="0">
                <a:latin typeface="Tahoma" panose="020B0604030504040204" pitchFamily="34" charset="0"/>
                <a:ea typeface="Tahoma" panose="020B0604030504040204" pitchFamily="34" charset="0"/>
                <a:cs typeface="Tahoma" panose="020B0604030504040204" pitchFamily="34" charset="0"/>
              </a:rPr>
              <a:t>Anketirani, ki kupujejo živila (N=1049)</a:t>
            </a:r>
          </a:p>
        </p:txBody>
      </p:sp>
    </p:spTree>
    <p:extLst>
      <p:ext uri="{BB962C8B-B14F-4D97-AF65-F5344CB8AC3E}">
        <p14:creationId xmlns:p14="http://schemas.microsoft.com/office/powerpoint/2010/main" val="38479458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PoljeZBesedilom 55">
            <a:extLst>
              <a:ext uri="{FF2B5EF4-FFF2-40B4-BE49-F238E27FC236}">
                <a16:creationId xmlns:a16="http://schemas.microsoft.com/office/drawing/2014/main" id="{B453EE7B-B1FD-410B-B6F4-AEDA030E4DDE}"/>
              </a:ext>
            </a:extLst>
          </p:cNvPr>
          <p:cNvSpPr txBox="1"/>
          <p:nvPr/>
        </p:nvSpPr>
        <p:spPr>
          <a:xfrm>
            <a:off x="51321" y="181910"/>
            <a:ext cx="12151686" cy="954107"/>
          </a:xfrm>
          <a:prstGeom prst="rect">
            <a:avLst/>
          </a:prstGeom>
          <a:noFill/>
        </p:spPr>
        <p:txBody>
          <a:bodyPr wrap="square" rtlCol="0">
            <a:spAutoFit/>
          </a:bodyPr>
          <a:lstStyle/>
          <a:p>
            <a:r>
              <a:rPr lang="sl-SI" sz="2800" b="1" dirty="0">
                <a:solidFill>
                  <a:srgbClr val="FAA61C"/>
                </a:solidFill>
                <a:latin typeface="Tahoma" panose="020B0604030504040204" pitchFamily="34" charset="0"/>
                <a:ea typeface="Tahoma" panose="020B0604030504040204" pitchFamily="34" charset="0"/>
                <a:cs typeface="Tahoma" panose="020B0604030504040204" pitchFamily="34" charset="0"/>
              </a:rPr>
              <a:t>CONJOINT ANALIZA: </a:t>
            </a:r>
            <a:r>
              <a:rPr lang="sl-SI" sz="2600" b="1" dirty="0">
                <a:latin typeface="Tahoma" panose="020B0604030504040204" pitchFamily="34" charset="0"/>
                <a:ea typeface="Tahoma" panose="020B0604030504040204" pitchFamily="34" charset="0"/>
                <a:cs typeface="Tahoma" panose="020B0604030504040204" pitchFamily="34" charset="0"/>
              </a:rPr>
              <a:t>CELOSTNO ODLOČANJE V NAKUPNI SITUACIJI</a:t>
            </a:r>
          </a:p>
          <a:p>
            <a:endParaRPr lang="sl-SI" sz="2800" b="1" dirty="0">
              <a:latin typeface="Tahoma" panose="020B0604030504040204" pitchFamily="34" charset="0"/>
              <a:ea typeface="Tahoma" panose="020B0604030504040204" pitchFamily="34" charset="0"/>
              <a:cs typeface="Tahoma" panose="020B0604030504040204" pitchFamily="34" charset="0"/>
            </a:endParaRPr>
          </a:p>
        </p:txBody>
      </p:sp>
      <p:pic>
        <p:nvPicPr>
          <p:cNvPr id="43" name="Slika 11">
            <a:extLst>
              <a:ext uri="{FF2B5EF4-FFF2-40B4-BE49-F238E27FC236}">
                <a16:creationId xmlns:a16="http://schemas.microsoft.com/office/drawing/2014/main" id="{7AC418C5-184C-455B-8EF7-65AEC6AA33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21233" y="6572301"/>
            <a:ext cx="1058211" cy="225910"/>
          </a:xfrm>
          <a:prstGeom prst="rect">
            <a:avLst/>
          </a:prstGeom>
        </p:spPr>
      </p:pic>
      <p:sp>
        <p:nvSpPr>
          <p:cNvPr id="44" name="Označba mesta številke diapozitiva 1">
            <a:extLst>
              <a:ext uri="{FF2B5EF4-FFF2-40B4-BE49-F238E27FC236}">
                <a16:creationId xmlns:a16="http://schemas.microsoft.com/office/drawing/2014/main" id="{4CF4B4D2-0B71-4851-ABB2-41B8E951CB04}"/>
              </a:ext>
            </a:extLst>
          </p:cNvPr>
          <p:cNvSpPr>
            <a:spLocks noGrp="1"/>
          </p:cNvSpPr>
          <p:nvPr>
            <p:ph type="sldNum" sz="quarter" idx="12"/>
          </p:nvPr>
        </p:nvSpPr>
        <p:spPr>
          <a:xfrm>
            <a:off x="11818229" y="6492875"/>
            <a:ext cx="358677" cy="365125"/>
          </a:xfrm>
        </p:spPr>
        <p:txBody>
          <a:bodyPr/>
          <a:lstStyle/>
          <a:p>
            <a:fld id="{C64449EC-3553-4FFE-B6F3-FE4CC98C343D}" type="slidenum">
              <a:rPr lang="sl-SI" smtClean="0">
                <a:solidFill>
                  <a:schemeClr val="tx1">
                    <a:lumMod val="65000"/>
                    <a:lumOff val="35000"/>
                  </a:schemeClr>
                </a:solidFill>
              </a:rPr>
              <a:t>45</a:t>
            </a:fld>
            <a:endParaRPr lang="sl-SI" dirty="0">
              <a:solidFill>
                <a:schemeClr val="tx1">
                  <a:lumMod val="65000"/>
                  <a:lumOff val="35000"/>
                </a:schemeClr>
              </a:solidFill>
            </a:endParaRPr>
          </a:p>
        </p:txBody>
      </p:sp>
      <p:sp>
        <p:nvSpPr>
          <p:cNvPr id="14" name="Pravokotnik 6">
            <a:extLst>
              <a:ext uri="{FF2B5EF4-FFF2-40B4-BE49-F238E27FC236}">
                <a16:creationId xmlns:a16="http://schemas.microsoft.com/office/drawing/2014/main" id="{CE3624A9-AFEC-41EE-9377-6D45812DEBBA}"/>
              </a:ext>
            </a:extLst>
          </p:cNvPr>
          <p:cNvSpPr/>
          <p:nvPr/>
        </p:nvSpPr>
        <p:spPr>
          <a:xfrm>
            <a:off x="0" y="775506"/>
            <a:ext cx="12192000" cy="11539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Skupina 52">
            <a:extLst>
              <a:ext uri="{FF2B5EF4-FFF2-40B4-BE49-F238E27FC236}">
                <a16:creationId xmlns:a16="http://schemas.microsoft.com/office/drawing/2014/main" id="{B88CF0A2-A531-478E-B337-3C73E3FA1846}"/>
              </a:ext>
            </a:extLst>
          </p:cNvPr>
          <p:cNvGrpSpPr/>
          <p:nvPr/>
        </p:nvGrpSpPr>
        <p:grpSpPr>
          <a:xfrm>
            <a:off x="-1" y="784520"/>
            <a:ext cx="852671" cy="1143216"/>
            <a:chOff x="-1" y="784520"/>
            <a:chExt cx="852671" cy="881202"/>
          </a:xfrm>
        </p:grpSpPr>
        <p:sp>
          <p:nvSpPr>
            <p:cNvPr id="18" name="Pravokotnik 3">
              <a:extLst>
                <a:ext uri="{FF2B5EF4-FFF2-40B4-BE49-F238E27FC236}">
                  <a16:creationId xmlns:a16="http://schemas.microsoft.com/office/drawing/2014/main" id="{F326FBFD-050B-4539-B274-E19964BD0701}"/>
                </a:ext>
              </a:extLst>
            </p:cNvPr>
            <p:cNvSpPr/>
            <p:nvPr/>
          </p:nvSpPr>
          <p:spPr>
            <a:xfrm>
              <a:off x="0" y="1203874"/>
              <a:ext cx="852670" cy="461848"/>
            </a:xfrm>
            <a:custGeom>
              <a:avLst/>
              <a:gdLst>
                <a:gd name="connsiteX0" fmla="*/ 0 w 1111171"/>
                <a:gd name="connsiteY0" fmla="*/ 0 h 569707"/>
                <a:gd name="connsiteX1" fmla="*/ 1111171 w 1111171"/>
                <a:gd name="connsiteY1" fmla="*/ 0 h 569707"/>
                <a:gd name="connsiteX2" fmla="*/ 1111171 w 1111171"/>
                <a:gd name="connsiteY2" fmla="*/ 569707 h 569707"/>
                <a:gd name="connsiteX3" fmla="*/ 0 w 1111171"/>
                <a:gd name="connsiteY3" fmla="*/ 569707 h 569707"/>
                <a:gd name="connsiteX4" fmla="*/ 0 w 1111171"/>
                <a:gd name="connsiteY4" fmla="*/ 0 h 569707"/>
                <a:gd name="connsiteX0" fmla="*/ 0 w 1111171"/>
                <a:gd name="connsiteY0" fmla="*/ 0 h 569707"/>
                <a:gd name="connsiteX1" fmla="*/ 1111171 w 1111171"/>
                <a:gd name="connsiteY1" fmla="*/ 0 h 569707"/>
                <a:gd name="connsiteX2" fmla="*/ 682908 w 1111171"/>
                <a:gd name="connsiteY2" fmla="*/ 569707 h 569707"/>
                <a:gd name="connsiteX3" fmla="*/ 0 w 1111171"/>
                <a:gd name="connsiteY3" fmla="*/ 569707 h 569707"/>
                <a:gd name="connsiteX4" fmla="*/ 0 w 1111171"/>
                <a:gd name="connsiteY4" fmla="*/ 0 h 569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71" h="569707">
                  <a:moveTo>
                    <a:pt x="0" y="0"/>
                  </a:moveTo>
                  <a:lnTo>
                    <a:pt x="1111171" y="0"/>
                  </a:lnTo>
                  <a:lnTo>
                    <a:pt x="682908" y="569707"/>
                  </a:lnTo>
                  <a:lnTo>
                    <a:pt x="0" y="569707"/>
                  </a:lnTo>
                  <a:lnTo>
                    <a:pt x="0"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Enakokraki trikotnik 2">
              <a:extLst>
                <a:ext uri="{FF2B5EF4-FFF2-40B4-BE49-F238E27FC236}">
                  <a16:creationId xmlns:a16="http://schemas.microsoft.com/office/drawing/2014/main" id="{3AD178FC-4B65-48A3-8F44-C159A5C25D45}"/>
                </a:ext>
              </a:extLst>
            </p:cNvPr>
            <p:cNvSpPr/>
            <p:nvPr/>
          </p:nvSpPr>
          <p:spPr>
            <a:xfrm rot="5400000">
              <a:off x="-14267" y="798786"/>
              <a:ext cx="881202" cy="852670"/>
            </a:xfrm>
            <a:prstGeom prst="triangle">
              <a:avLst/>
            </a:prstGeom>
            <a:solidFill>
              <a:srgbClr val="FCA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PoljeZBesedilom 33">
            <a:extLst>
              <a:ext uri="{FF2B5EF4-FFF2-40B4-BE49-F238E27FC236}">
                <a16:creationId xmlns:a16="http://schemas.microsoft.com/office/drawing/2014/main" id="{8AF3158A-E0BA-4887-A034-297D993FAC4C}"/>
              </a:ext>
            </a:extLst>
          </p:cNvPr>
          <p:cNvSpPr txBox="1"/>
          <p:nvPr/>
        </p:nvSpPr>
        <p:spPr>
          <a:xfrm>
            <a:off x="852669" y="784520"/>
            <a:ext cx="11185533" cy="1143216"/>
          </a:xfrm>
          <a:prstGeom prst="rect">
            <a:avLst/>
          </a:prstGeom>
          <a:noFill/>
        </p:spPr>
        <p:txBody>
          <a:bodyPr wrap="square" rtlCol="0" anchor="ctr">
            <a:noAutofit/>
          </a:bodyPr>
          <a:lstStyle/>
          <a:p>
            <a:pPr algn="just"/>
            <a:r>
              <a:rPr lang="sl-SI" sz="1200" dirty="0">
                <a:solidFill>
                  <a:schemeClr val="bg1"/>
                </a:solidFill>
                <a:latin typeface="Tahoma" panose="020B0604030504040204" pitchFamily="34" charset="0"/>
                <a:ea typeface="Tahoma" panose="020B0604030504040204" pitchFamily="34" charset="0"/>
                <a:cs typeface="Tahoma" panose="020B0604030504040204" pitchFamily="34" charset="0"/>
              </a:rPr>
              <a:t>Ko smo potrošnikom predstavili celostne ponudbe živil (zelenjave, sadja in mesa), se je hierarhija nakupnih dejavnikov nekoliko spremenila; še vedno daleč najvišji delež nakupne odločitve pojasni poreklo (63 %), cena pa je v tem primeru nekoliko pomembnejša od načina pridelave (cena pojasni 14 %, način pridelave pa 10 % nakupne odločitve). </a:t>
            </a:r>
          </a:p>
          <a:p>
            <a:pPr algn="just"/>
            <a:r>
              <a:rPr lang="sl-SI" sz="1200" dirty="0">
                <a:solidFill>
                  <a:schemeClr val="bg1"/>
                </a:solidFill>
                <a:latin typeface="Tahoma" panose="020B0604030504040204" pitchFamily="34" charset="0"/>
                <a:ea typeface="Tahoma" panose="020B0604030504040204" pitchFamily="34" charset="0"/>
                <a:cs typeface="Tahoma" panose="020B0604030504040204" pitchFamily="34" charset="0"/>
              </a:rPr>
              <a:t>Znotraj posameznih lastnosti vidimo, da je slovensko poreklo daleč najbolj zaželeno v primerjavi z ostalimi možnostmi, ekološka pridelava je </a:t>
            </a:r>
            <a:r>
              <a:rPr lang="sl-SI" sz="1200" dirty="0" err="1">
                <a:solidFill>
                  <a:schemeClr val="bg1"/>
                </a:solidFill>
                <a:latin typeface="Tahoma" panose="020B0604030504040204" pitchFamily="34" charset="0"/>
                <a:ea typeface="Tahoma" panose="020B0604030504040204" pitchFamily="34" charset="0"/>
                <a:cs typeface="Tahoma" panose="020B0604030504040204" pitchFamily="34" charset="0"/>
              </a:rPr>
              <a:t>preferirana</a:t>
            </a:r>
            <a:r>
              <a:rPr lang="sl-SI" sz="1200" dirty="0">
                <a:solidFill>
                  <a:schemeClr val="bg1"/>
                </a:solidFill>
                <a:latin typeface="Tahoma" panose="020B0604030504040204" pitchFamily="34" charset="0"/>
                <a:ea typeface="Tahoma" panose="020B0604030504040204" pitchFamily="34" charset="0"/>
                <a:cs typeface="Tahoma" panose="020B0604030504040204" pitchFamily="34" charset="0"/>
              </a:rPr>
              <a:t> pred konvencionalno, sveža živila pa pred zamrznjenimi.</a:t>
            </a:r>
          </a:p>
        </p:txBody>
      </p:sp>
      <p:sp>
        <p:nvSpPr>
          <p:cNvPr id="17" name="Rectangle 16">
            <a:extLst>
              <a:ext uri="{FF2B5EF4-FFF2-40B4-BE49-F238E27FC236}">
                <a16:creationId xmlns:a16="http://schemas.microsoft.com/office/drawing/2014/main" id="{7F91BCE6-FF6C-4C4D-BB69-B8D310733C63}"/>
              </a:ext>
            </a:extLst>
          </p:cNvPr>
          <p:cNvSpPr/>
          <p:nvPr/>
        </p:nvSpPr>
        <p:spPr>
          <a:xfrm>
            <a:off x="1259117" y="6086215"/>
            <a:ext cx="1936749" cy="215444"/>
          </a:xfrm>
          <a:prstGeom prst="rect">
            <a:avLst/>
          </a:prstGeom>
        </p:spPr>
        <p:txBody>
          <a:bodyPr wrap="none">
            <a:spAutoFit/>
          </a:bodyPr>
          <a:lstStyle/>
          <a:p>
            <a:r>
              <a:rPr lang="sl-SI" sz="800" i="1" dirty="0">
                <a:latin typeface="Tahoma" panose="020B0604030504040204" pitchFamily="34" charset="0"/>
                <a:ea typeface="Tahoma" panose="020B0604030504040204" pitchFamily="34" charset="0"/>
                <a:cs typeface="Tahoma" panose="020B0604030504040204" pitchFamily="34" charset="0"/>
              </a:rPr>
              <a:t>Anketirani, ki kupujejo živila (N=1049)</a:t>
            </a:r>
          </a:p>
        </p:txBody>
      </p:sp>
      <p:pic>
        <p:nvPicPr>
          <p:cNvPr id="21" name="Picture 239">
            <a:hlinkClick r:id="" action="ppaction://customshow?id=26&amp;return=true"/>
            <a:extLst>
              <a:ext uri="{FF2B5EF4-FFF2-40B4-BE49-F238E27FC236}">
                <a16:creationId xmlns:a16="http://schemas.microsoft.com/office/drawing/2014/main" id="{C3E23B7C-AE7F-49B8-BA94-599C907DC0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15750" y="231399"/>
            <a:ext cx="476250"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5169D5FD-BA27-4C9C-A8BF-5F5AEC151892}"/>
              </a:ext>
            </a:extLst>
          </p:cNvPr>
          <p:cNvPicPr/>
          <p:nvPr>
            <p:extLst/>
          </p:nvPr>
        </p:nvPicPr>
        <p:blipFill>
          <a:blip r:embed="rId4"/>
          <a:stretch>
            <a:fillRect/>
          </a:stretch>
        </p:blipFill>
        <p:spPr>
          <a:xfrm>
            <a:off x="852669" y="2746244"/>
            <a:ext cx="3543300" cy="2971800"/>
          </a:xfrm>
          <a:prstGeom prst="rect">
            <a:avLst/>
          </a:prstGeom>
        </p:spPr>
      </p:pic>
      <p:pic>
        <p:nvPicPr>
          <p:cNvPr id="4" name="Picture 3">
            <a:extLst>
              <a:ext uri="{FF2B5EF4-FFF2-40B4-BE49-F238E27FC236}">
                <a16:creationId xmlns:a16="http://schemas.microsoft.com/office/drawing/2014/main" id="{724B22CE-0698-4264-B86B-A51A1CA1247E}"/>
              </a:ext>
            </a:extLst>
          </p:cNvPr>
          <p:cNvPicPr/>
          <p:nvPr>
            <p:extLst/>
          </p:nvPr>
        </p:nvPicPr>
        <p:blipFill>
          <a:blip r:embed="rId5"/>
          <a:stretch>
            <a:fillRect/>
          </a:stretch>
        </p:blipFill>
        <p:spPr>
          <a:xfrm>
            <a:off x="4662738" y="2446752"/>
            <a:ext cx="6953250" cy="4076700"/>
          </a:xfrm>
          <a:prstGeom prst="rect">
            <a:avLst/>
          </a:prstGeom>
        </p:spPr>
      </p:pic>
      <p:sp>
        <p:nvSpPr>
          <p:cNvPr id="22" name="Rectangle 21">
            <a:extLst>
              <a:ext uri="{FF2B5EF4-FFF2-40B4-BE49-F238E27FC236}">
                <a16:creationId xmlns:a16="http://schemas.microsoft.com/office/drawing/2014/main" id="{4ED543CF-3492-4442-A01E-1373AB5A6EF0}"/>
              </a:ext>
            </a:extLst>
          </p:cNvPr>
          <p:cNvSpPr/>
          <p:nvPr/>
        </p:nvSpPr>
        <p:spPr>
          <a:xfrm>
            <a:off x="5008209" y="2160588"/>
            <a:ext cx="2106667" cy="461665"/>
          </a:xfrm>
          <a:prstGeom prst="rect">
            <a:avLst/>
          </a:prstGeom>
        </p:spPr>
        <p:txBody>
          <a:bodyPr wrap="none">
            <a:spAutoFit/>
          </a:bodyPr>
          <a:lstStyle/>
          <a:p>
            <a:r>
              <a:rPr lang="sl-SI" sz="800" b="1" i="1" dirty="0">
                <a:latin typeface="Tahoma" panose="020B0604030504040204" pitchFamily="34" charset="0"/>
                <a:ea typeface="Tahoma" panose="020B0604030504040204" pitchFamily="34" charset="0"/>
                <a:cs typeface="Tahoma" panose="020B0604030504040204" pitchFamily="34" charset="0"/>
              </a:rPr>
              <a:t>Indeks na povprečno privlačnost</a:t>
            </a:r>
          </a:p>
          <a:p>
            <a:r>
              <a:rPr lang="sl-SI" sz="800" i="1" dirty="0">
                <a:latin typeface="Tahoma" panose="020B0604030504040204" pitchFamily="34" charset="0"/>
                <a:ea typeface="Tahoma" panose="020B0604030504040204" pitchFamily="34" charset="0"/>
                <a:cs typeface="Tahoma" panose="020B0604030504040204" pitchFamily="34" charset="0"/>
              </a:rPr>
              <a:t>&gt;100… lastnost je nadpovprečno zaželena</a:t>
            </a:r>
          </a:p>
          <a:p>
            <a:r>
              <a:rPr lang="sl-SI" sz="800" i="1" dirty="0">
                <a:latin typeface="Tahoma" panose="020B0604030504040204" pitchFamily="34" charset="0"/>
                <a:ea typeface="Tahoma" panose="020B0604030504040204" pitchFamily="34" charset="0"/>
                <a:cs typeface="Tahoma" panose="020B0604030504040204" pitchFamily="34" charset="0"/>
              </a:rPr>
              <a:t>&lt;100… lastnost je podpovprečno zaželena</a:t>
            </a:r>
          </a:p>
        </p:txBody>
      </p:sp>
    </p:spTree>
    <p:extLst>
      <p:ext uri="{BB962C8B-B14F-4D97-AF65-F5344CB8AC3E}">
        <p14:creationId xmlns:p14="http://schemas.microsoft.com/office/powerpoint/2010/main" val="27537830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PoljeZBesedilom 55">
            <a:extLst>
              <a:ext uri="{FF2B5EF4-FFF2-40B4-BE49-F238E27FC236}">
                <a16:creationId xmlns:a16="http://schemas.microsoft.com/office/drawing/2014/main" id="{B453EE7B-B1FD-410B-B6F4-AEDA030E4DDE}"/>
              </a:ext>
            </a:extLst>
          </p:cNvPr>
          <p:cNvSpPr txBox="1"/>
          <p:nvPr/>
        </p:nvSpPr>
        <p:spPr>
          <a:xfrm>
            <a:off x="51321" y="181910"/>
            <a:ext cx="12125586" cy="523220"/>
          </a:xfrm>
          <a:prstGeom prst="rect">
            <a:avLst/>
          </a:prstGeom>
          <a:noFill/>
        </p:spPr>
        <p:txBody>
          <a:bodyPr wrap="square" rtlCol="0">
            <a:spAutoFit/>
          </a:bodyPr>
          <a:lstStyle/>
          <a:p>
            <a:r>
              <a:rPr lang="sl-SI" sz="2800" b="1" dirty="0">
                <a:solidFill>
                  <a:srgbClr val="FAA61C"/>
                </a:solidFill>
                <a:latin typeface="Tahoma" panose="020B0604030504040204" pitchFamily="34" charset="0"/>
                <a:ea typeface="Tahoma" panose="020B0604030504040204" pitchFamily="34" charset="0"/>
                <a:cs typeface="Tahoma" panose="020B0604030504040204" pitchFamily="34" charset="0"/>
              </a:rPr>
              <a:t>PRIMERNA CENA: </a:t>
            </a:r>
            <a:r>
              <a:rPr lang="sl-SI" sz="2800" b="1" dirty="0">
                <a:latin typeface="Tahoma" panose="020B0604030504040204" pitchFamily="34" charset="0"/>
                <a:ea typeface="Tahoma" panose="020B0604030504040204" pitchFamily="34" charset="0"/>
                <a:cs typeface="Tahoma" panose="020B0604030504040204" pitchFamily="34" charset="0"/>
              </a:rPr>
              <a:t>EKOLOŠKA VS. KONVENCIONALNA ŽIVILA</a:t>
            </a:r>
          </a:p>
        </p:txBody>
      </p:sp>
      <p:pic>
        <p:nvPicPr>
          <p:cNvPr id="43" name="Slika 11">
            <a:extLst>
              <a:ext uri="{FF2B5EF4-FFF2-40B4-BE49-F238E27FC236}">
                <a16:creationId xmlns:a16="http://schemas.microsoft.com/office/drawing/2014/main" id="{7AC418C5-184C-455B-8EF7-65AEC6AA33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21233" y="6572301"/>
            <a:ext cx="1058211" cy="225910"/>
          </a:xfrm>
          <a:prstGeom prst="rect">
            <a:avLst/>
          </a:prstGeom>
        </p:spPr>
      </p:pic>
      <p:sp>
        <p:nvSpPr>
          <p:cNvPr id="44" name="Označba mesta številke diapozitiva 1">
            <a:extLst>
              <a:ext uri="{FF2B5EF4-FFF2-40B4-BE49-F238E27FC236}">
                <a16:creationId xmlns:a16="http://schemas.microsoft.com/office/drawing/2014/main" id="{4CF4B4D2-0B71-4851-ABB2-41B8E951CB04}"/>
              </a:ext>
            </a:extLst>
          </p:cNvPr>
          <p:cNvSpPr>
            <a:spLocks noGrp="1"/>
          </p:cNvSpPr>
          <p:nvPr>
            <p:ph type="sldNum" sz="quarter" idx="12"/>
          </p:nvPr>
        </p:nvSpPr>
        <p:spPr>
          <a:xfrm>
            <a:off x="11818229" y="6492875"/>
            <a:ext cx="358677" cy="365125"/>
          </a:xfrm>
        </p:spPr>
        <p:txBody>
          <a:bodyPr/>
          <a:lstStyle/>
          <a:p>
            <a:fld id="{C64449EC-3553-4FFE-B6F3-FE4CC98C343D}" type="slidenum">
              <a:rPr lang="sl-SI" smtClean="0">
                <a:solidFill>
                  <a:schemeClr val="tx1">
                    <a:lumMod val="65000"/>
                    <a:lumOff val="35000"/>
                  </a:schemeClr>
                </a:solidFill>
              </a:rPr>
              <a:t>46</a:t>
            </a:fld>
            <a:endParaRPr lang="sl-SI" dirty="0">
              <a:solidFill>
                <a:schemeClr val="tx1">
                  <a:lumMod val="65000"/>
                  <a:lumOff val="35000"/>
                </a:schemeClr>
              </a:solidFill>
            </a:endParaRPr>
          </a:p>
        </p:txBody>
      </p:sp>
      <p:sp>
        <p:nvSpPr>
          <p:cNvPr id="14" name="Pravokotnik 6">
            <a:extLst>
              <a:ext uri="{FF2B5EF4-FFF2-40B4-BE49-F238E27FC236}">
                <a16:creationId xmlns:a16="http://schemas.microsoft.com/office/drawing/2014/main" id="{CE3624A9-AFEC-41EE-9377-6D45812DEBBA}"/>
              </a:ext>
            </a:extLst>
          </p:cNvPr>
          <p:cNvSpPr/>
          <p:nvPr/>
        </p:nvSpPr>
        <p:spPr>
          <a:xfrm>
            <a:off x="0" y="775506"/>
            <a:ext cx="12192000" cy="11539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Skupina 52">
            <a:extLst>
              <a:ext uri="{FF2B5EF4-FFF2-40B4-BE49-F238E27FC236}">
                <a16:creationId xmlns:a16="http://schemas.microsoft.com/office/drawing/2014/main" id="{B88CF0A2-A531-478E-B337-3C73E3FA1846}"/>
              </a:ext>
            </a:extLst>
          </p:cNvPr>
          <p:cNvGrpSpPr/>
          <p:nvPr/>
        </p:nvGrpSpPr>
        <p:grpSpPr>
          <a:xfrm>
            <a:off x="-1" y="784520"/>
            <a:ext cx="852671" cy="1143216"/>
            <a:chOff x="-1" y="784520"/>
            <a:chExt cx="852671" cy="881202"/>
          </a:xfrm>
        </p:grpSpPr>
        <p:sp>
          <p:nvSpPr>
            <p:cNvPr id="18" name="Pravokotnik 3">
              <a:extLst>
                <a:ext uri="{FF2B5EF4-FFF2-40B4-BE49-F238E27FC236}">
                  <a16:creationId xmlns:a16="http://schemas.microsoft.com/office/drawing/2014/main" id="{F326FBFD-050B-4539-B274-E19964BD0701}"/>
                </a:ext>
              </a:extLst>
            </p:cNvPr>
            <p:cNvSpPr/>
            <p:nvPr/>
          </p:nvSpPr>
          <p:spPr>
            <a:xfrm>
              <a:off x="0" y="1203874"/>
              <a:ext cx="852670" cy="461848"/>
            </a:xfrm>
            <a:custGeom>
              <a:avLst/>
              <a:gdLst>
                <a:gd name="connsiteX0" fmla="*/ 0 w 1111171"/>
                <a:gd name="connsiteY0" fmla="*/ 0 h 569707"/>
                <a:gd name="connsiteX1" fmla="*/ 1111171 w 1111171"/>
                <a:gd name="connsiteY1" fmla="*/ 0 h 569707"/>
                <a:gd name="connsiteX2" fmla="*/ 1111171 w 1111171"/>
                <a:gd name="connsiteY2" fmla="*/ 569707 h 569707"/>
                <a:gd name="connsiteX3" fmla="*/ 0 w 1111171"/>
                <a:gd name="connsiteY3" fmla="*/ 569707 h 569707"/>
                <a:gd name="connsiteX4" fmla="*/ 0 w 1111171"/>
                <a:gd name="connsiteY4" fmla="*/ 0 h 569707"/>
                <a:gd name="connsiteX0" fmla="*/ 0 w 1111171"/>
                <a:gd name="connsiteY0" fmla="*/ 0 h 569707"/>
                <a:gd name="connsiteX1" fmla="*/ 1111171 w 1111171"/>
                <a:gd name="connsiteY1" fmla="*/ 0 h 569707"/>
                <a:gd name="connsiteX2" fmla="*/ 682908 w 1111171"/>
                <a:gd name="connsiteY2" fmla="*/ 569707 h 569707"/>
                <a:gd name="connsiteX3" fmla="*/ 0 w 1111171"/>
                <a:gd name="connsiteY3" fmla="*/ 569707 h 569707"/>
                <a:gd name="connsiteX4" fmla="*/ 0 w 1111171"/>
                <a:gd name="connsiteY4" fmla="*/ 0 h 569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71" h="569707">
                  <a:moveTo>
                    <a:pt x="0" y="0"/>
                  </a:moveTo>
                  <a:lnTo>
                    <a:pt x="1111171" y="0"/>
                  </a:lnTo>
                  <a:lnTo>
                    <a:pt x="682908" y="569707"/>
                  </a:lnTo>
                  <a:lnTo>
                    <a:pt x="0" y="569707"/>
                  </a:lnTo>
                  <a:lnTo>
                    <a:pt x="0"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Enakokraki trikotnik 2">
              <a:extLst>
                <a:ext uri="{FF2B5EF4-FFF2-40B4-BE49-F238E27FC236}">
                  <a16:creationId xmlns:a16="http://schemas.microsoft.com/office/drawing/2014/main" id="{3AD178FC-4B65-48A3-8F44-C159A5C25D45}"/>
                </a:ext>
              </a:extLst>
            </p:cNvPr>
            <p:cNvSpPr/>
            <p:nvPr/>
          </p:nvSpPr>
          <p:spPr>
            <a:xfrm rot="5400000">
              <a:off x="-14267" y="798786"/>
              <a:ext cx="881202" cy="852670"/>
            </a:xfrm>
            <a:prstGeom prst="triangle">
              <a:avLst/>
            </a:prstGeom>
            <a:solidFill>
              <a:srgbClr val="FCA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PoljeZBesedilom 33">
            <a:extLst>
              <a:ext uri="{FF2B5EF4-FFF2-40B4-BE49-F238E27FC236}">
                <a16:creationId xmlns:a16="http://schemas.microsoft.com/office/drawing/2014/main" id="{8AF3158A-E0BA-4887-A034-297D993FAC4C}"/>
              </a:ext>
            </a:extLst>
          </p:cNvPr>
          <p:cNvSpPr txBox="1"/>
          <p:nvPr/>
        </p:nvSpPr>
        <p:spPr>
          <a:xfrm>
            <a:off x="852669" y="784520"/>
            <a:ext cx="11185533" cy="1143216"/>
          </a:xfrm>
          <a:prstGeom prst="rect">
            <a:avLst/>
          </a:prstGeom>
          <a:noFill/>
        </p:spPr>
        <p:txBody>
          <a:bodyPr wrap="square" rtlCol="0" anchor="ctr">
            <a:noAutofit/>
          </a:bodyPr>
          <a:lstStyle/>
          <a:p>
            <a:pPr algn="just"/>
            <a:r>
              <a:rPr lang="sl-SI" sz="1200" dirty="0">
                <a:solidFill>
                  <a:schemeClr val="bg1"/>
                </a:solidFill>
                <a:latin typeface="Tahoma" panose="020B0604030504040204" pitchFamily="34" charset="0"/>
                <a:ea typeface="Tahoma" panose="020B0604030504040204" pitchFamily="34" charset="0"/>
                <a:cs typeface="Tahoma" panose="020B0604030504040204" pitchFamily="34" charset="0"/>
              </a:rPr>
              <a:t>S simulacijami preferenčnih deležev smo želeli preveriti, koliko višjo ceno lahko postavimo ekološkim živilom v primerjavi z enakimi živili konvencionalne ponudbe, da bi potrošniki obe ponudbi dojemali kot enako privlačni.</a:t>
            </a:r>
          </a:p>
          <a:p>
            <a:pPr algn="just"/>
            <a:r>
              <a:rPr lang="sl-SI" sz="1200" dirty="0">
                <a:solidFill>
                  <a:schemeClr val="bg1"/>
                </a:solidFill>
                <a:latin typeface="Tahoma" panose="020B0604030504040204" pitchFamily="34" charset="0"/>
                <a:ea typeface="Tahoma" panose="020B0604030504040204" pitchFamily="34" charset="0"/>
                <a:cs typeface="Tahoma" panose="020B0604030504040204" pitchFamily="34" charset="0"/>
              </a:rPr>
              <a:t>Simulacije kažejo, da so potrošniki v povprečju pripravljeni plačati 70 % višjo ceno živila iz ekološke pridelave v primerjavi z živili konvencionalne pridelave.</a:t>
            </a:r>
          </a:p>
          <a:p>
            <a:pPr algn="just"/>
            <a:r>
              <a:rPr lang="sl-SI" sz="1200" dirty="0">
                <a:solidFill>
                  <a:schemeClr val="bg1"/>
                </a:solidFill>
                <a:latin typeface="Tahoma" panose="020B0604030504040204" pitchFamily="34" charset="0"/>
                <a:ea typeface="Tahoma" panose="020B0604030504040204" pitchFamily="34" charset="0"/>
                <a:cs typeface="Tahoma" panose="020B0604030504040204" pitchFamily="34" charset="0"/>
              </a:rPr>
              <a:t>Pri zelenjavi in sadju je to izraženo kot približno 1,4 € višja cena na kilogram (ob upoštevanju povprečne cene 2 €/kg), pri mesu pa 3,5 € višja cena na kilogram (ob upoštevanju povprečne cene 5 €/kg).</a:t>
            </a:r>
          </a:p>
        </p:txBody>
      </p:sp>
      <p:pic>
        <p:nvPicPr>
          <p:cNvPr id="21" name="Picture 239">
            <a:hlinkClick r:id="" action="ppaction://customshow?id=26&amp;return=true"/>
            <a:extLst>
              <a:ext uri="{FF2B5EF4-FFF2-40B4-BE49-F238E27FC236}">
                <a16:creationId xmlns:a16="http://schemas.microsoft.com/office/drawing/2014/main" id="{C3E23B7C-AE7F-49B8-BA94-599C907DC0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03194" y="2088125"/>
            <a:ext cx="476250"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5">
            <a:extLst>
              <a:ext uri="{FF2B5EF4-FFF2-40B4-BE49-F238E27FC236}">
                <a16:creationId xmlns:a16="http://schemas.microsoft.com/office/drawing/2014/main" id="{26C3D29C-64C3-4643-BC92-11D32843C0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3526" y="4063472"/>
            <a:ext cx="9420950" cy="243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9" name="Group 38">
            <a:extLst>
              <a:ext uri="{FF2B5EF4-FFF2-40B4-BE49-F238E27FC236}">
                <a16:creationId xmlns:a16="http://schemas.microsoft.com/office/drawing/2014/main" id="{E136C236-DCD8-480B-9471-2F010B1D4CEA}"/>
              </a:ext>
            </a:extLst>
          </p:cNvPr>
          <p:cNvGrpSpPr/>
          <p:nvPr/>
        </p:nvGrpSpPr>
        <p:grpSpPr>
          <a:xfrm>
            <a:off x="8764091" y="4090436"/>
            <a:ext cx="1640385" cy="699810"/>
            <a:chOff x="1835956" y="3817955"/>
            <a:chExt cx="1640385" cy="699810"/>
          </a:xfrm>
        </p:grpSpPr>
        <p:pic>
          <p:nvPicPr>
            <p:cNvPr id="40" name="Picture 39">
              <a:extLst>
                <a:ext uri="{FF2B5EF4-FFF2-40B4-BE49-F238E27FC236}">
                  <a16:creationId xmlns:a16="http://schemas.microsoft.com/office/drawing/2014/main" id="{E156BFDA-A1A3-4D3F-ACB4-52184458A143}"/>
                </a:ext>
              </a:extLst>
            </p:cNvPr>
            <p:cNvPicPr>
              <a:picLocks noChangeAspect="1"/>
            </p:cNvPicPr>
            <p:nvPr/>
          </p:nvPicPr>
          <p:blipFill>
            <a:blip r:embed="rId5"/>
            <a:stretch>
              <a:fillRect/>
            </a:stretch>
          </p:blipFill>
          <p:spPr>
            <a:xfrm>
              <a:off x="2276214" y="3817955"/>
              <a:ext cx="544285" cy="365069"/>
            </a:xfrm>
            <a:prstGeom prst="rect">
              <a:avLst/>
            </a:prstGeom>
          </p:spPr>
        </p:pic>
        <p:sp>
          <p:nvSpPr>
            <p:cNvPr id="41" name="Rectangle 40">
              <a:extLst>
                <a:ext uri="{FF2B5EF4-FFF2-40B4-BE49-F238E27FC236}">
                  <a16:creationId xmlns:a16="http://schemas.microsoft.com/office/drawing/2014/main" id="{30A2E760-A73B-4D3C-8363-0FF5334BA3DC}"/>
                </a:ext>
              </a:extLst>
            </p:cNvPr>
            <p:cNvSpPr/>
            <p:nvPr/>
          </p:nvSpPr>
          <p:spPr>
            <a:xfrm>
              <a:off x="1835956" y="4209988"/>
              <a:ext cx="1640385" cy="307777"/>
            </a:xfrm>
            <a:prstGeom prst="rect">
              <a:avLst/>
            </a:prstGeom>
          </p:spPr>
          <p:txBody>
            <a:bodyPr wrap="none">
              <a:spAutoFit/>
            </a:bodyPr>
            <a:lstStyle/>
            <a:p>
              <a:r>
                <a:rPr lang="sl-SI" sz="1400" dirty="0">
                  <a:latin typeface="Tahoma" panose="020B0604030504040204" pitchFamily="34" charset="0"/>
                  <a:ea typeface="Tahoma" panose="020B0604030504040204" pitchFamily="34" charset="0"/>
                  <a:cs typeface="Tahoma" panose="020B0604030504040204" pitchFamily="34" charset="0"/>
                </a:rPr>
                <a:t>ekološka pridelava</a:t>
              </a:r>
              <a:endParaRPr lang="sl-SI" sz="1400" dirty="0"/>
            </a:p>
          </p:txBody>
        </p:sp>
      </p:grpSp>
      <p:sp>
        <p:nvSpPr>
          <p:cNvPr id="42" name="Rectangle 41">
            <a:extLst>
              <a:ext uri="{FF2B5EF4-FFF2-40B4-BE49-F238E27FC236}">
                <a16:creationId xmlns:a16="http://schemas.microsoft.com/office/drawing/2014/main" id="{E93AB16F-C020-4E97-A2B2-3582C40A7F33}"/>
              </a:ext>
            </a:extLst>
          </p:cNvPr>
          <p:cNvSpPr/>
          <p:nvPr/>
        </p:nvSpPr>
        <p:spPr>
          <a:xfrm>
            <a:off x="983526" y="4474103"/>
            <a:ext cx="2174378" cy="307777"/>
          </a:xfrm>
          <a:prstGeom prst="rect">
            <a:avLst/>
          </a:prstGeom>
        </p:spPr>
        <p:txBody>
          <a:bodyPr wrap="none">
            <a:spAutoFit/>
          </a:bodyPr>
          <a:lstStyle/>
          <a:p>
            <a:r>
              <a:rPr lang="sl-SI" sz="1400" dirty="0">
                <a:latin typeface="Tahoma" panose="020B0604030504040204" pitchFamily="34" charset="0"/>
                <a:ea typeface="Tahoma" panose="020B0604030504040204" pitchFamily="34" charset="0"/>
                <a:cs typeface="Tahoma" panose="020B0604030504040204" pitchFamily="34" charset="0"/>
              </a:rPr>
              <a:t>konvencionalna pridelava</a:t>
            </a:r>
            <a:endParaRPr lang="sl-SI" sz="1400" dirty="0"/>
          </a:p>
        </p:txBody>
      </p:sp>
      <p:sp>
        <p:nvSpPr>
          <p:cNvPr id="45" name="Rectangle 44">
            <a:extLst>
              <a:ext uri="{FF2B5EF4-FFF2-40B4-BE49-F238E27FC236}">
                <a16:creationId xmlns:a16="http://schemas.microsoft.com/office/drawing/2014/main" id="{BB494D8E-EE32-4228-8741-0C43EDB55698}"/>
              </a:ext>
            </a:extLst>
          </p:cNvPr>
          <p:cNvSpPr/>
          <p:nvPr/>
        </p:nvSpPr>
        <p:spPr>
          <a:xfrm>
            <a:off x="3281499" y="4025468"/>
            <a:ext cx="1463862" cy="646331"/>
          </a:xfrm>
          <a:prstGeom prst="rect">
            <a:avLst/>
          </a:prstGeom>
        </p:spPr>
        <p:txBody>
          <a:bodyPr wrap="none">
            <a:spAutoFit/>
          </a:bodyPr>
          <a:lstStyle/>
          <a:p>
            <a:pPr algn="ctr"/>
            <a:r>
              <a:rPr lang="sl-SI" b="1" dirty="0">
                <a:latin typeface="Tahoma" panose="020B0604030504040204" pitchFamily="34" charset="0"/>
                <a:ea typeface="Tahoma" panose="020B0604030504040204" pitchFamily="34" charset="0"/>
                <a:cs typeface="Tahoma" panose="020B0604030504040204" pitchFamily="34" charset="0"/>
              </a:rPr>
              <a:t>povprečna </a:t>
            </a:r>
          </a:p>
          <a:p>
            <a:pPr algn="ctr"/>
            <a:r>
              <a:rPr lang="sl-SI" b="1" dirty="0">
                <a:latin typeface="Tahoma" panose="020B0604030504040204" pitchFamily="34" charset="0"/>
                <a:ea typeface="Tahoma" panose="020B0604030504040204" pitchFamily="34" charset="0"/>
                <a:cs typeface="Tahoma" panose="020B0604030504040204" pitchFamily="34" charset="0"/>
              </a:rPr>
              <a:t>cena</a:t>
            </a:r>
            <a:endParaRPr lang="sl-SI" b="1" dirty="0"/>
          </a:p>
        </p:txBody>
      </p:sp>
      <p:sp>
        <p:nvSpPr>
          <p:cNvPr id="46" name="Rectangle 45">
            <a:extLst>
              <a:ext uri="{FF2B5EF4-FFF2-40B4-BE49-F238E27FC236}">
                <a16:creationId xmlns:a16="http://schemas.microsoft.com/office/drawing/2014/main" id="{C4DC5DDE-523E-4D07-84C5-A5606B1410EA}"/>
              </a:ext>
            </a:extLst>
          </p:cNvPr>
          <p:cNvSpPr/>
          <p:nvPr/>
        </p:nvSpPr>
        <p:spPr>
          <a:xfrm>
            <a:off x="6429221" y="4063472"/>
            <a:ext cx="2008884" cy="646331"/>
          </a:xfrm>
          <a:prstGeom prst="rect">
            <a:avLst/>
          </a:prstGeom>
        </p:spPr>
        <p:txBody>
          <a:bodyPr wrap="none">
            <a:spAutoFit/>
          </a:bodyPr>
          <a:lstStyle/>
          <a:p>
            <a:pPr algn="ctr"/>
            <a:r>
              <a:rPr lang="sl-SI" b="1" dirty="0">
                <a:latin typeface="Tahoma" panose="020B0604030504040204" pitchFamily="34" charset="0"/>
                <a:ea typeface="Tahoma" panose="020B0604030504040204" pitchFamily="34" charset="0"/>
                <a:cs typeface="Tahoma" panose="020B0604030504040204" pitchFamily="34" charset="0"/>
              </a:rPr>
              <a:t>170 % </a:t>
            </a:r>
          </a:p>
          <a:p>
            <a:pPr algn="ctr"/>
            <a:r>
              <a:rPr lang="sl-SI" b="1" dirty="0">
                <a:latin typeface="Tahoma" panose="020B0604030504040204" pitchFamily="34" charset="0"/>
                <a:ea typeface="Tahoma" panose="020B0604030504040204" pitchFamily="34" charset="0"/>
                <a:cs typeface="Tahoma" panose="020B0604030504040204" pitchFamily="34" charset="0"/>
              </a:rPr>
              <a:t>povprečne cene</a:t>
            </a:r>
            <a:endParaRPr lang="sl-SI" b="1" dirty="0"/>
          </a:p>
        </p:txBody>
      </p:sp>
      <p:grpSp>
        <p:nvGrpSpPr>
          <p:cNvPr id="47" name="Group 46">
            <a:extLst>
              <a:ext uri="{FF2B5EF4-FFF2-40B4-BE49-F238E27FC236}">
                <a16:creationId xmlns:a16="http://schemas.microsoft.com/office/drawing/2014/main" id="{01EF4670-593A-4E13-A7AF-CDD311931305}"/>
              </a:ext>
            </a:extLst>
          </p:cNvPr>
          <p:cNvGrpSpPr/>
          <p:nvPr/>
        </p:nvGrpSpPr>
        <p:grpSpPr>
          <a:xfrm>
            <a:off x="1107121" y="2758236"/>
            <a:ext cx="1927188" cy="1577793"/>
            <a:chOff x="1107121" y="2498177"/>
            <a:chExt cx="1927188" cy="1577793"/>
          </a:xfrm>
        </p:grpSpPr>
        <p:pic>
          <p:nvPicPr>
            <p:cNvPr id="48" name="Picture 47">
              <a:extLst>
                <a:ext uri="{FF2B5EF4-FFF2-40B4-BE49-F238E27FC236}">
                  <a16:creationId xmlns:a16="http://schemas.microsoft.com/office/drawing/2014/main" id="{65A2CAF1-89D0-4D4B-900E-B81F82FA07C1}"/>
                </a:ext>
              </a:extLst>
            </p:cNvPr>
            <p:cNvPicPr>
              <a:picLocks noChangeAspect="1"/>
            </p:cNvPicPr>
            <p:nvPr/>
          </p:nvPicPr>
          <p:blipFill>
            <a:blip r:embed="rId6"/>
            <a:stretch>
              <a:fillRect/>
            </a:stretch>
          </p:blipFill>
          <p:spPr>
            <a:xfrm>
              <a:off x="2136160" y="3344491"/>
              <a:ext cx="898149" cy="508951"/>
            </a:xfrm>
            <a:prstGeom prst="rect">
              <a:avLst/>
            </a:prstGeom>
          </p:spPr>
        </p:pic>
        <p:pic>
          <p:nvPicPr>
            <p:cNvPr id="49" name="Picture 48">
              <a:extLst>
                <a:ext uri="{FF2B5EF4-FFF2-40B4-BE49-F238E27FC236}">
                  <a16:creationId xmlns:a16="http://schemas.microsoft.com/office/drawing/2014/main" id="{707F7CCE-B447-420A-AD7F-DB33D5A73DFF}"/>
                </a:ext>
              </a:extLst>
            </p:cNvPr>
            <p:cNvPicPr>
              <a:picLocks noChangeAspect="1"/>
            </p:cNvPicPr>
            <p:nvPr/>
          </p:nvPicPr>
          <p:blipFill>
            <a:blip r:embed="rId7"/>
            <a:stretch>
              <a:fillRect/>
            </a:stretch>
          </p:blipFill>
          <p:spPr>
            <a:xfrm>
              <a:off x="1107121" y="3344491"/>
              <a:ext cx="848476" cy="508951"/>
            </a:xfrm>
            <a:prstGeom prst="rect">
              <a:avLst/>
            </a:prstGeom>
          </p:spPr>
        </p:pic>
        <p:pic>
          <p:nvPicPr>
            <p:cNvPr id="50" name="Picture 49">
              <a:extLst>
                <a:ext uri="{FF2B5EF4-FFF2-40B4-BE49-F238E27FC236}">
                  <a16:creationId xmlns:a16="http://schemas.microsoft.com/office/drawing/2014/main" id="{A3516734-7FCE-46A4-97FC-1CE7D30104C1}"/>
                </a:ext>
              </a:extLst>
            </p:cNvPr>
            <p:cNvPicPr>
              <a:picLocks noChangeAspect="1"/>
            </p:cNvPicPr>
            <p:nvPr/>
          </p:nvPicPr>
          <p:blipFill>
            <a:blip r:embed="rId8"/>
            <a:stretch>
              <a:fillRect/>
            </a:stretch>
          </p:blipFill>
          <p:spPr>
            <a:xfrm>
              <a:off x="1582477" y="2498177"/>
              <a:ext cx="803606" cy="508950"/>
            </a:xfrm>
            <a:prstGeom prst="rect">
              <a:avLst/>
            </a:prstGeom>
          </p:spPr>
        </p:pic>
        <p:sp>
          <p:nvSpPr>
            <p:cNvPr id="51" name="Rectangle 50">
              <a:extLst>
                <a:ext uri="{FF2B5EF4-FFF2-40B4-BE49-F238E27FC236}">
                  <a16:creationId xmlns:a16="http://schemas.microsoft.com/office/drawing/2014/main" id="{50A4B33A-6E1D-4549-9B5E-5D4A8555F579}"/>
                </a:ext>
              </a:extLst>
            </p:cNvPr>
            <p:cNvSpPr/>
            <p:nvPr/>
          </p:nvSpPr>
          <p:spPr>
            <a:xfrm>
              <a:off x="1196190" y="3829749"/>
              <a:ext cx="615874" cy="246221"/>
            </a:xfrm>
            <a:prstGeom prst="rect">
              <a:avLst/>
            </a:prstGeom>
          </p:spPr>
          <p:txBody>
            <a:bodyPr wrap="none">
              <a:spAutoFit/>
            </a:bodyPr>
            <a:lstStyle/>
            <a:p>
              <a:r>
                <a:rPr lang="sl-SI" sz="1000" b="1" dirty="0">
                  <a:latin typeface="Tahoma" panose="020B0604030504040204" pitchFamily="34" charset="0"/>
                  <a:ea typeface="Tahoma" panose="020B0604030504040204" pitchFamily="34" charset="0"/>
                  <a:cs typeface="Tahoma" panose="020B0604030504040204" pitchFamily="34" charset="0"/>
                </a:rPr>
                <a:t>2 €/kg</a:t>
              </a:r>
              <a:endParaRPr lang="sl-SI" sz="1000" dirty="0"/>
            </a:p>
          </p:txBody>
        </p:sp>
        <p:sp>
          <p:nvSpPr>
            <p:cNvPr id="52" name="Rectangle 51">
              <a:extLst>
                <a:ext uri="{FF2B5EF4-FFF2-40B4-BE49-F238E27FC236}">
                  <a16:creationId xmlns:a16="http://schemas.microsoft.com/office/drawing/2014/main" id="{AC55433F-30FD-4F50-B3B2-FCFF5AF788F8}"/>
                </a:ext>
              </a:extLst>
            </p:cNvPr>
            <p:cNvSpPr/>
            <p:nvPr/>
          </p:nvSpPr>
          <p:spPr>
            <a:xfrm>
              <a:off x="2271697" y="3816684"/>
              <a:ext cx="615874" cy="246221"/>
            </a:xfrm>
            <a:prstGeom prst="rect">
              <a:avLst/>
            </a:prstGeom>
          </p:spPr>
          <p:txBody>
            <a:bodyPr wrap="none">
              <a:spAutoFit/>
            </a:bodyPr>
            <a:lstStyle/>
            <a:p>
              <a:r>
                <a:rPr lang="sl-SI" sz="1000" b="1" dirty="0">
                  <a:latin typeface="Tahoma" panose="020B0604030504040204" pitchFamily="34" charset="0"/>
                  <a:ea typeface="Tahoma" panose="020B0604030504040204" pitchFamily="34" charset="0"/>
                  <a:cs typeface="Tahoma" panose="020B0604030504040204" pitchFamily="34" charset="0"/>
                </a:rPr>
                <a:t>2 €/kg</a:t>
              </a:r>
              <a:endParaRPr lang="sl-SI" sz="1000" dirty="0"/>
            </a:p>
          </p:txBody>
        </p:sp>
        <p:sp>
          <p:nvSpPr>
            <p:cNvPr id="53" name="Rectangle 52">
              <a:extLst>
                <a:ext uri="{FF2B5EF4-FFF2-40B4-BE49-F238E27FC236}">
                  <a16:creationId xmlns:a16="http://schemas.microsoft.com/office/drawing/2014/main" id="{65E3A8D6-1CE3-4809-84F5-F393D9CBAA0A}"/>
                </a:ext>
              </a:extLst>
            </p:cNvPr>
            <p:cNvSpPr/>
            <p:nvPr/>
          </p:nvSpPr>
          <p:spPr>
            <a:xfrm>
              <a:off x="1670809" y="2971952"/>
              <a:ext cx="615874" cy="246221"/>
            </a:xfrm>
            <a:prstGeom prst="rect">
              <a:avLst/>
            </a:prstGeom>
          </p:spPr>
          <p:txBody>
            <a:bodyPr wrap="none">
              <a:spAutoFit/>
            </a:bodyPr>
            <a:lstStyle/>
            <a:p>
              <a:r>
                <a:rPr lang="sl-SI" sz="1000" b="1" dirty="0">
                  <a:latin typeface="Tahoma" panose="020B0604030504040204" pitchFamily="34" charset="0"/>
                  <a:ea typeface="Tahoma" panose="020B0604030504040204" pitchFamily="34" charset="0"/>
                  <a:cs typeface="Tahoma" panose="020B0604030504040204" pitchFamily="34" charset="0"/>
                </a:rPr>
                <a:t>5 €/kg</a:t>
              </a:r>
              <a:endParaRPr lang="sl-SI" sz="1000" dirty="0"/>
            </a:p>
          </p:txBody>
        </p:sp>
      </p:grpSp>
      <p:grpSp>
        <p:nvGrpSpPr>
          <p:cNvPr id="54" name="Group 53">
            <a:extLst>
              <a:ext uri="{FF2B5EF4-FFF2-40B4-BE49-F238E27FC236}">
                <a16:creationId xmlns:a16="http://schemas.microsoft.com/office/drawing/2014/main" id="{42A5FD01-CB6A-436A-9A2C-223EA89657CD}"/>
              </a:ext>
            </a:extLst>
          </p:cNvPr>
          <p:cNvGrpSpPr/>
          <p:nvPr/>
        </p:nvGrpSpPr>
        <p:grpSpPr>
          <a:xfrm>
            <a:off x="8474975" y="2377104"/>
            <a:ext cx="1927188" cy="1577793"/>
            <a:chOff x="1107121" y="2498177"/>
            <a:chExt cx="1927188" cy="1577793"/>
          </a:xfrm>
        </p:grpSpPr>
        <p:pic>
          <p:nvPicPr>
            <p:cNvPr id="55" name="Picture 54">
              <a:extLst>
                <a:ext uri="{FF2B5EF4-FFF2-40B4-BE49-F238E27FC236}">
                  <a16:creationId xmlns:a16="http://schemas.microsoft.com/office/drawing/2014/main" id="{AFC2ED29-5224-46E0-A84C-06031AEDC64D}"/>
                </a:ext>
              </a:extLst>
            </p:cNvPr>
            <p:cNvPicPr>
              <a:picLocks noChangeAspect="1"/>
            </p:cNvPicPr>
            <p:nvPr/>
          </p:nvPicPr>
          <p:blipFill>
            <a:blip r:embed="rId6"/>
            <a:stretch>
              <a:fillRect/>
            </a:stretch>
          </p:blipFill>
          <p:spPr>
            <a:xfrm>
              <a:off x="2136160" y="3344491"/>
              <a:ext cx="898149" cy="508951"/>
            </a:xfrm>
            <a:prstGeom prst="rect">
              <a:avLst/>
            </a:prstGeom>
          </p:spPr>
        </p:pic>
        <p:pic>
          <p:nvPicPr>
            <p:cNvPr id="57" name="Picture 56">
              <a:extLst>
                <a:ext uri="{FF2B5EF4-FFF2-40B4-BE49-F238E27FC236}">
                  <a16:creationId xmlns:a16="http://schemas.microsoft.com/office/drawing/2014/main" id="{352FDC87-9ACA-40CF-ABDF-C94620EB25E7}"/>
                </a:ext>
              </a:extLst>
            </p:cNvPr>
            <p:cNvPicPr>
              <a:picLocks noChangeAspect="1"/>
            </p:cNvPicPr>
            <p:nvPr/>
          </p:nvPicPr>
          <p:blipFill>
            <a:blip r:embed="rId7"/>
            <a:stretch>
              <a:fillRect/>
            </a:stretch>
          </p:blipFill>
          <p:spPr>
            <a:xfrm>
              <a:off x="1107121" y="3344491"/>
              <a:ext cx="848476" cy="508951"/>
            </a:xfrm>
            <a:prstGeom prst="rect">
              <a:avLst/>
            </a:prstGeom>
          </p:spPr>
        </p:pic>
        <p:pic>
          <p:nvPicPr>
            <p:cNvPr id="58" name="Picture 57">
              <a:extLst>
                <a:ext uri="{FF2B5EF4-FFF2-40B4-BE49-F238E27FC236}">
                  <a16:creationId xmlns:a16="http://schemas.microsoft.com/office/drawing/2014/main" id="{E98F4E90-8272-4FD1-9034-65AA12430AA2}"/>
                </a:ext>
              </a:extLst>
            </p:cNvPr>
            <p:cNvPicPr>
              <a:picLocks noChangeAspect="1"/>
            </p:cNvPicPr>
            <p:nvPr/>
          </p:nvPicPr>
          <p:blipFill>
            <a:blip r:embed="rId8"/>
            <a:stretch>
              <a:fillRect/>
            </a:stretch>
          </p:blipFill>
          <p:spPr>
            <a:xfrm>
              <a:off x="1582477" y="2498177"/>
              <a:ext cx="803606" cy="508950"/>
            </a:xfrm>
            <a:prstGeom prst="rect">
              <a:avLst/>
            </a:prstGeom>
          </p:spPr>
        </p:pic>
        <p:sp>
          <p:nvSpPr>
            <p:cNvPr id="59" name="Rectangle 58">
              <a:extLst>
                <a:ext uri="{FF2B5EF4-FFF2-40B4-BE49-F238E27FC236}">
                  <a16:creationId xmlns:a16="http://schemas.microsoft.com/office/drawing/2014/main" id="{E102BC9D-E3B5-440A-91C4-A6F991EB3561}"/>
                </a:ext>
              </a:extLst>
            </p:cNvPr>
            <p:cNvSpPr/>
            <p:nvPr/>
          </p:nvSpPr>
          <p:spPr>
            <a:xfrm>
              <a:off x="1196190" y="3829749"/>
              <a:ext cx="737702" cy="246221"/>
            </a:xfrm>
            <a:prstGeom prst="rect">
              <a:avLst/>
            </a:prstGeom>
          </p:spPr>
          <p:txBody>
            <a:bodyPr wrap="none">
              <a:spAutoFit/>
            </a:bodyPr>
            <a:lstStyle/>
            <a:p>
              <a:r>
                <a:rPr lang="sl-SI" sz="1000" b="1" dirty="0">
                  <a:latin typeface="Tahoma" panose="020B0604030504040204" pitchFamily="34" charset="0"/>
                  <a:ea typeface="Tahoma" panose="020B0604030504040204" pitchFamily="34" charset="0"/>
                  <a:cs typeface="Tahoma" panose="020B0604030504040204" pitchFamily="34" charset="0"/>
                </a:rPr>
                <a:t>3,4 €/kg</a:t>
              </a:r>
              <a:endParaRPr lang="sl-SI" sz="1000" dirty="0"/>
            </a:p>
          </p:txBody>
        </p:sp>
        <p:sp>
          <p:nvSpPr>
            <p:cNvPr id="60" name="Rectangle 59">
              <a:extLst>
                <a:ext uri="{FF2B5EF4-FFF2-40B4-BE49-F238E27FC236}">
                  <a16:creationId xmlns:a16="http://schemas.microsoft.com/office/drawing/2014/main" id="{BDD13CD7-E069-44C7-A494-129AF0707530}"/>
                </a:ext>
              </a:extLst>
            </p:cNvPr>
            <p:cNvSpPr/>
            <p:nvPr/>
          </p:nvSpPr>
          <p:spPr>
            <a:xfrm>
              <a:off x="2271697" y="3816684"/>
              <a:ext cx="737702" cy="246221"/>
            </a:xfrm>
            <a:prstGeom prst="rect">
              <a:avLst/>
            </a:prstGeom>
          </p:spPr>
          <p:txBody>
            <a:bodyPr wrap="none">
              <a:spAutoFit/>
            </a:bodyPr>
            <a:lstStyle/>
            <a:p>
              <a:r>
                <a:rPr lang="sl-SI" sz="1000" b="1" dirty="0">
                  <a:latin typeface="Tahoma" panose="020B0604030504040204" pitchFamily="34" charset="0"/>
                  <a:ea typeface="Tahoma" panose="020B0604030504040204" pitchFamily="34" charset="0"/>
                  <a:cs typeface="Tahoma" panose="020B0604030504040204" pitchFamily="34" charset="0"/>
                </a:rPr>
                <a:t>3,4 €/kg</a:t>
              </a:r>
              <a:endParaRPr lang="sl-SI" sz="1000" dirty="0"/>
            </a:p>
          </p:txBody>
        </p:sp>
        <p:sp>
          <p:nvSpPr>
            <p:cNvPr id="61" name="Rectangle 60">
              <a:extLst>
                <a:ext uri="{FF2B5EF4-FFF2-40B4-BE49-F238E27FC236}">
                  <a16:creationId xmlns:a16="http://schemas.microsoft.com/office/drawing/2014/main" id="{E7AF4F82-D1E8-40C2-9A4A-BF5515A620D6}"/>
                </a:ext>
              </a:extLst>
            </p:cNvPr>
            <p:cNvSpPr/>
            <p:nvPr/>
          </p:nvSpPr>
          <p:spPr>
            <a:xfrm>
              <a:off x="1670809" y="2971952"/>
              <a:ext cx="737702" cy="246221"/>
            </a:xfrm>
            <a:prstGeom prst="rect">
              <a:avLst/>
            </a:prstGeom>
          </p:spPr>
          <p:txBody>
            <a:bodyPr wrap="none">
              <a:spAutoFit/>
            </a:bodyPr>
            <a:lstStyle/>
            <a:p>
              <a:r>
                <a:rPr lang="sl-SI" sz="1000" b="1" dirty="0">
                  <a:latin typeface="Tahoma" panose="020B0604030504040204" pitchFamily="34" charset="0"/>
                  <a:ea typeface="Tahoma" panose="020B0604030504040204" pitchFamily="34" charset="0"/>
                  <a:cs typeface="Tahoma" panose="020B0604030504040204" pitchFamily="34" charset="0"/>
                </a:rPr>
                <a:t>8,5 €/kg</a:t>
              </a:r>
              <a:endParaRPr lang="sl-SI" sz="1000" dirty="0"/>
            </a:p>
          </p:txBody>
        </p:sp>
      </p:grpSp>
      <p:sp>
        <p:nvSpPr>
          <p:cNvPr id="62" name="Rectangle 61">
            <a:extLst>
              <a:ext uri="{FF2B5EF4-FFF2-40B4-BE49-F238E27FC236}">
                <a16:creationId xmlns:a16="http://schemas.microsoft.com/office/drawing/2014/main" id="{427BAE3F-412B-496F-8409-21BF2444944E}"/>
              </a:ext>
            </a:extLst>
          </p:cNvPr>
          <p:cNvSpPr/>
          <p:nvPr/>
        </p:nvSpPr>
        <p:spPr>
          <a:xfrm>
            <a:off x="861076" y="2723033"/>
            <a:ext cx="2379006" cy="1631821"/>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63" name="Rectangle 62">
            <a:extLst>
              <a:ext uri="{FF2B5EF4-FFF2-40B4-BE49-F238E27FC236}">
                <a16:creationId xmlns:a16="http://schemas.microsoft.com/office/drawing/2014/main" id="{410D2A21-A1BF-4D7E-8E3A-19E32DB46133}"/>
              </a:ext>
            </a:extLst>
          </p:cNvPr>
          <p:cNvSpPr/>
          <p:nvPr/>
        </p:nvSpPr>
        <p:spPr>
          <a:xfrm>
            <a:off x="8218011" y="2299741"/>
            <a:ext cx="2379006" cy="1631821"/>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Tree>
    <p:extLst>
      <p:ext uri="{BB962C8B-B14F-4D97-AF65-F5344CB8AC3E}">
        <p14:creationId xmlns:p14="http://schemas.microsoft.com/office/powerpoint/2010/main" val="17970628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PoljeZBesedilom 55">
            <a:extLst>
              <a:ext uri="{FF2B5EF4-FFF2-40B4-BE49-F238E27FC236}">
                <a16:creationId xmlns:a16="http://schemas.microsoft.com/office/drawing/2014/main" id="{B453EE7B-B1FD-410B-B6F4-AEDA030E4DDE}"/>
              </a:ext>
            </a:extLst>
          </p:cNvPr>
          <p:cNvSpPr txBox="1"/>
          <p:nvPr/>
        </p:nvSpPr>
        <p:spPr>
          <a:xfrm>
            <a:off x="51321" y="181910"/>
            <a:ext cx="12125586" cy="523220"/>
          </a:xfrm>
          <a:prstGeom prst="rect">
            <a:avLst/>
          </a:prstGeom>
          <a:noFill/>
        </p:spPr>
        <p:txBody>
          <a:bodyPr wrap="square" rtlCol="0">
            <a:spAutoFit/>
          </a:bodyPr>
          <a:lstStyle/>
          <a:p>
            <a:r>
              <a:rPr lang="sl-SI" sz="2800" b="1" dirty="0">
                <a:solidFill>
                  <a:srgbClr val="FAA61C"/>
                </a:solidFill>
                <a:latin typeface="Tahoma" panose="020B0604030504040204" pitchFamily="34" charset="0"/>
                <a:ea typeface="Tahoma" panose="020B0604030504040204" pitchFamily="34" charset="0"/>
                <a:cs typeface="Tahoma" panose="020B0604030504040204" pitchFamily="34" charset="0"/>
              </a:rPr>
              <a:t>POMEMBNOST </a:t>
            </a:r>
            <a:r>
              <a:rPr lang="sl-SI" sz="2800" b="1" dirty="0">
                <a:latin typeface="Tahoma" panose="020B0604030504040204" pitchFamily="34" charset="0"/>
                <a:ea typeface="Tahoma" panose="020B0604030504040204" pitchFamily="34" charset="0"/>
                <a:cs typeface="Tahoma" panose="020B0604030504040204" pitchFamily="34" charset="0"/>
              </a:rPr>
              <a:t>SLOVENSKEGA POREKLA</a:t>
            </a:r>
          </a:p>
        </p:txBody>
      </p:sp>
      <p:pic>
        <p:nvPicPr>
          <p:cNvPr id="43" name="Slika 11">
            <a:extLst>
              <a:ext uri="{FF2B5EF4-FFF2-40B4-BE49-F238E27FC236}">
                <a16:creationId xmlns:a16="http://schemas.microsoft.com/office/drawing/2014/main" id="{7AC418C5-184C-455B-8EF7-65AEC6AA33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21233" y="6572301"/>
            <a:ext cx="1058211" cy="225910"/>
          </a:xfrm>
          <a:prstGeom prst="rect">
            <a:avLst/>
          </a:prstGeom>
        </p:spPr>
      </p:pic>
      <p:sp>
        <p:nvSpPr>
          <p:cNvPr id="44" name="Označba mesta številke diapozitiva 1">
            <a:extLst>
              <a:ext uri="{FF2B5EF4-FFF2-40B4-BE49-F238E27FC236}">
                <a16:creationId xmlns:a16="http://schemas.microsoft.com/office/drawing/2014/main" id="{4CF4B4D2-0B71-4851-ABB2-41B8E951CB04}"/>
              </a:ext>
            </a:extLst>
          </p:cNvPr>
          <p:cNvSpPr>
            <a:spLocks noGrp="1"/>
          </p:cNvSpPr>
          <p:nvPr>
            <p:ph type="sldNum" sz="quarter" idx="12"/>
          </p:nvPr>
        </p:nvSpPr>
        <p:spPr>
          <a:xfrm>
            <a:off x="11818229" y="6492875"/>
            <a:ext cx="358677" cy="365125"/>
          </a:xfrm>
        </p:spPr>
        <p:txBody>
          <a:bodyPr/>
          <a:lstStyle/>
          <a:p>
            <a:fld id="{C64449EC-3553-4FFE-B6F3-FE4CC98C343D}" type="slidenum">
              <a:rPr lang="sl-SI" smtClean="0">
                <a:solidFill>
                  <a:schemeClr val="tx1">
                    <a:lumMod val="65000"/>
                    <a:lumOff val="35000"/>
                  </a:schemeClr>
                </a:solidFill>
              </a:rPr>
              <a:t>47</a:t>
            </a:fld>
            <a:endParaRPr lang="sl-SI" dirty="0">
              <a:solidFill>
                <a:schemeClr val="tx1">
                  <a:lumMod val="65000"/>
                  <a:lumOff val="35000"/>
                </a:schemeClr>
              </a:solidFill>
            </a:endParaRPr>
          </a:p>
        </p:txBody>
      </p:sp>
      <p:sp>
        <p:nvSpPr>
          <p:cNvPr id="14" name="Pravokotnik 6">
            <a:extLst>
              <a:ext uri="{FF2B5EF4-FFF2-40B4-BE49-F238E27FC236}">
                <a16:creationId xmlns:a16="http://schemas.microsoft.com/office/drawing/2014/main" id="{CE3624A9-AFEC-41EE-9377-6D45812DEBBA}"/>
              </a:ext>
            </a:extLst>
          </p:cNvPr>
          <p:cNvSpPr/>
          <p:nvPr/>
        </p:nvSpPr>
        <p:spPr>
          <a:xfrm>
            <a:off x="0" y="775506"/>
            <a:ext cx="12192000" cy="11539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Skupina 52">
            <a:extLst>
              <a:ext uri="{FF2B5EF4-FFF2-40B4-BE49-F238E27FC236}">
                <a16:creationId xmlns:a16="http://schemas.microsoft.com/office/drawing/2014/main" id="{B88CF0A2-A531-478E-B337-3C73E3FA1846}"/>
              </a:ext>
            </a:extLst>
          </p:cNvPr>
          <p:cNvGrpSpPr/>
          <p:nvPr/>
        </p:nvGrpSpPr>
        <p:grpSpPr>
          <a:xfrm>
            <a:off x="-1" y="784520"/>
            <a:ext cx="852671" cy="1117848"/>
            <a:chOff x="-1" y="784520"/>
            <a:chExt cx="852671" cy="881202"/>
          </a:xfrm>
        </p:grpSpPr>
        <p:sp>
          <p:nvSpPr>
            <p:cNvPr id="18" name="Pravokotnik 3">
              <a:extLst>
                <a:ext uri="{FF2B5EF4-FFF2-40B4-BE49-F238E27FC236}">
                  <a16:creationId xmlns:a16="http://schemas.microsoft.com/office/drawing/2014/main" id="{F326FBFD-050B-4539-B274-E19964BD0701}"/>
                </a:ext>
              </a:extLst>
            </p:cNvPr>
            <p:cNvSpPr/>
            <p:nvPr/>
          </p:nvSpPr>
          <p:spPr>
            <a:xfrm>
              <a:off x="0" y="1203874"/>
              <a:ext cx="852670" cy="461848"/>
            </a:xfrm>
            <a:custGeom>
              <a:avLst/>
              <a:gdLst>
                <a:gd name="connsiteX0" fmla="*/ 0 w 1111171"/>
                <a:gd name="connsiteY0" fmla="*/ 0 h 569707"/>
                <a:gd name="connsiteX1" fmla="*/ 1111171 w 1111171"/>
                <a:gd name="connsiteY1" fmla="*/ 0 h 569707"/>
                <a:gd name="connsiteX2" fmla="*/ 1111171 w 1111171"/>
                <a:gd name="connsiteY2" fmla="*/ 569707 h 569707"/>
                <a:gd name="connsiteX3" fmla="*/ 0 w 1111171"/>
                <a:gd name="connsiteY3" fmla="*/ 569707 h 569707"/>
                <a:gd name="connsiteX4" fmla="*/ 0 w 1111171"/>
                <a:gd name="connsiteY4" fmla="*/ 0 h 569707"/>
                <a:gd name="connsiteX0" fmla="*/ 0 w 1111171"/>
                <a:gd name="connsiteY0" fmla="*/ 0 h 569707"/>
                <a:gd name="connsiteX1" fmla="*/ 1111171 w 1111171"/>
                <a:gd name="connsiteY1" fmla="*/ 0 h 569707"/>
                <a:gd name="connsiteX2" fmla="*/ 682908 w 1111171"/>
                <a:gd name="connsiteY2" fmla="*/ 569707 h 569707"/>
                <a:gd name="connsiteX3" fmla="*/ 0 w 1111171"/>
                <a:gd name="connsiteY3" fmla="*/ 569707 h 569707"/>
                <a:gd name="connsiteX4" fmla="*/ 0 w 1111171"/>
                <a:gd name="connsiteY4" fmla="*/ 0 h 569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71" h="569707">
                  <a:moveTo>
                    <a:pt x="0" y="0"/>
                  </a:moveTo>
                  <a:lnTo>
                    <a:pt x="1111171" y="0"/>
                  </a:lnTo>
                  <a:lnTo>
                    <a:pt x="682908" y="569707"/>
                  </a:lnTo>
                  <a:lnTo>
                    <a:pt x="0" y="569707"/>
                  </a:lnTo>
                  <a:lnTo>
                    <a:pt x="0"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Enakokraki trikotnik 2">
              <a:extLst>
                <a:ext uri="{FF2B5EF4-FFF2-40B4-BE49-F238E27FC236}">
                  <a16:creationId xmlns:a16="http://schemas.microsoft.com/office/drawing/2014/main" id="{3AD178FC-4B65-48A3-8F44-C159A5C25D45}"/>
                </a:ext>
              </a:extLst>
            </p:cNvPr>
            <p:cNvSpPr/>
            <p:nvPr/>
          </p:nvSpPr>
          <p:spPr>
            <a:xfrm rot="5400000">
              <a:off x="-14267" y="798786"/>
              <a:ext cx="881202" cy="852670"/>
            </a:xfrm>
            <a:prstGeom prst="triangle">
              <a:avLst/>
            </a:prstGeom>
            <a:solidFill>
              <a:srgbClr val="FCA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PoljeZBesedilom 33">
            <a:extLst>
              <a:ext uri="{FF2B5EF4-FFF2-40B4-BE49-F238E27FC236}">
                <a16:creationId xmlns:a16="http://schemas.microsoft.com/office/drawing/2014/main" id="{8AF3158A-E0BA-4887-A034-297D993FAC4C}"/>
              </a:ext>
            </a:extLst>
          </p:cNvPr>
          <p:cNvSpPr txBox="1"/>
          <p:nvPr/>
        </p:nvSpPr>
        <p:spPr>
          <a:xfrm>
            <a:off x="852669" y="784520"/>
            <a:ext cx="11185533" cy="1143216"/>
          </a:xfrm>
          <a:prstGeom prst="rect">
            <a:avLst/>
          </a:prstGeom>
          <a:noFill/>
        </p:spPr>
        <p:txBody>
          <a:bodyPr wrap="square" rtlCol="0" anchor="ctr">
            <a:noAutofit/>
          </a:bodyPr>
          <a:lstStyle/>
          <a:p>
            <a:pPr algn="just"/>
            <a:r>
              <a:rPr lang="sl-SI" sz="1200" dirty="0">
                <a:solidFill>
                  <a:schemeClr val="bg1"/>
                </a:solidFill>
                <a:latin typeface="Tahoma" panose="020B0604030504040204" pitchFamily="34" charset="0"/>
                <a:ea typeface="Tahoma" panose="020B0604030504040204" pitchFamily="34" charset="0"/>
                <a:cs typeface="Tahoma" panose="020B0604030504040204" pitchFamily="34" charset="0"/>
              </a:rPr>
              <a:t>S simulacijami smo želeli preveriti tudi, koliko višjo ceno lahko postavimo živilom s slovenskim poreklom, da bi jih potrošniki dojemali kot enako privlačne kot živila s poreklom iz tujine (Avstrije, Italije in Kitajske).</a:t>
            </a:r>
          </a:p>
          <a:p>
            <a:pPr algn="just"/>
            <a:r>
              <a:rPr lang="sl-SI" sz="1200" dirty="0">
                <a:solidFill>
                  <a:schemeClr val="bg1"/>
                </a:solidFill>
                <a:latin typeface="Tahoma" panose="020B0604030504040204" pitchFamily="34" charset="0"/>
                <a:ea typeface="Tahoma" panose="020B0604030504040204" pitchFamily="34" charset="0"/>
                <a:cs typeface="Tahoma" panose="020B0604030504040204" pitchFamily="34" charset="0"/>
              </a:rPr>
              <a:t>Simulacije so pokazale, da je slovensko poreklo toliko bolj privlačno, da so slovenska živila bolj zaželena tudi z 80 % višjo ceno kot primerljiva živila iz tujine. Ta razlika je največja, ko jih postavimo ob bok živil s Kitajske (97 % bi izbralo slovensko zelenjavo, sadje ali meso tudi če bi bilo 80 % dražje kot živila s Kitajske). V primeru italijanskih živil je ta razlika nekoliko manjša (75 % izbralo slovensko zelenjavo, sadje ali meso tudi če bi bilo 80 % dražje kot živila iz Italije), pri živilih iz Avstrije pa najmanjša (59 % izbralo slovensko zelenjavo, sadje ali meso tudi če bi bilo 80 % dražje kot živila iz Avstrije).</a:t>
            </a:r>
          </a:p>
        </p:txBody>
      </p:sp>
      <p:pic>
        <p:nvPicPr>
          <p:cNvPr id="21" name="Picture 239">
            <a:hlinkClick r:id="" action="ppaction://customshow?id=26&amp;return=true"/>
            <a:extLst>
              <a:ext uri="{FF2B5EF4-FFF2-40B4-BE49-F238E27FC236}">
                <a16:creationId xmlns:a16="http://schemas.microsoft.com/office/drawing/2014/main" id="{C3E23B7C-AE7F-49B8-BA94-599C907DC0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03194" y="2088125"/>
            <a:ext cx="476250"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5" name="Group 34">
            <a:extLst>
              <a:ext uri="{FF2B5EF4-FFF2-40B4-BE49-F238E27FC236}">
                <a16:creationId xmlns:a16="http://schemas.microsoft.com/office/drawing/2014/main" id="{0F5F4CED-07AE-4DD4-900A-73FB1F65AF75}"/>
              </a:ext>
            </a:extLst>
          </p:cNvPr>
          <p:cNvGrpSpPr/>
          <p:nvPr/>
        </p:nvGrpSpPr>
        <p:grpSpPr>
          <a:xfrm>
            <a:off x="465627" y="3950853"/>
            <a:ext cx="2712005" cy="2051515"/>
            <a:chOff x="465627" y="3262875"/>
            <a:chExt cx="2712005" cy="2051515"/>
          </a:xfrm>
        </p:grpSpPr>
        <p:pic>
          <p:nvPicPr>
            <p:cNvPr id="36" name="Picture 35">
              <a:extLst>
                <a:ext uri="{FF2B5EF4-FFF2-40B4-BE49-F238E27FC236}">
                  <a16:creationId xmlns:a16="http://schemas.microsoft.com/office/drawing/2014/main" id="{22A41EC7-ECF9-461F-A997-37E6645D9E9A}"/>
                </a:ext>
              </a:extLst>
            </p:cNvPr>
            <p:cNvPicPr>
              <a:picLocks noChangeAspect="1"/>
            </p:cNvPicPr>
            <p:nvPr/>
          </p:nvPicPr>
          <p:blipFill>
            <a:blip r:embed="rId4"/>
            <a:stretch>
              <a:fillRect/>
            </a:stretch>
          </p:blipFill>
          <p:spPr>
            <a:xfrm>
              <a:off x="465627" y="4278524"/>
              <a:ext cx="2627197" cy="1035866"/>
            </a:xfrm>
            <a:prstGeom prst="rect">
              <a:avLst/>
            </a:prstGeom>
          </p:spPr>
        </p:pic>
        <p:grpSp>
          <p:nvGrpSpPr>
            <p:cNvPr id="37" name="Group 36">
              <a:extLst>
                <a:ext uri="{FF2B5EF4-FFF2-40B4-BE49-F238E27FC236}">
                  <a16:creationId xmlns:a16="http://schemas.microsoft.com/office/drawing/2014/main" id="{E7F25F70-F6FA-41D2-BDC2-2A6D509B0D7A}"/>
                </a:ext>
              </a:extLst>
            </p:cNvPr>
            <p:cNvGrpSpPr/>
            <p:nvPr/>
          </p:nvGrpSpPr>
          <p:grpSpPr>
            <a:xfrm>
              <a:off x="656793" y="3619866"/>
              <a:ext cx="995785" cy="985299"/>
              <a:chOff x="684900" y="3422274"/>
              <a:chExt cx="995785" cy="985299"/>
            </a:xfrm>
          </p:grpSpPr>
          <p:pic>
            <p:nvPicPr>
              <p:cNvPr id="68" name="Picture 67">
                <a:extLst>
                  <a:ext uri="{FF2B5EF4-FFF2-40B4-BE49-F238E27FC236}">
                    <a16:creationId xmlns:a16="http://schemas.microsoft.com/office/drawing/2014/main" id="{042E22A4-C786-46D9-89CF-15767CE4C9C8}"/>
                  </a:ext>
                </a:extLst>
              </p:cNvPr>
              <p:cNvPicPr>
                <a:picLocks noChangeAspect="1"/>
              </p:cNvPicPr>
              <p:nvPr/>
            </p:nvPicPr>
            <p:blipFill>
              <a:blip r:embed="rId5"/>
              <a:stretch>
                <a:fillRect/>
              </a:stretch>
            </p:blipFill>
            <p:spPr>
              <a:xfrm>
                <a:off x="954311" y="3947045"/>
                <a:ext cx="349381" cy="209629"/>
              </a:xfrm>
              <a:prstGeom prst="rect">
                <a:avLst/>
              </a:prstGeom>
            </p:spPr>
          </p:pic>
          <p:sp>
            <p:nvSpPr>
              <p:cNvPr id="69" name="Rectangle 68">
                <a:extLst>
                  <a:ext uri="{FF2B5EF4-FFF2-40B4-BE49-F238E27FC236}">
                    <a16:creationId xmlns:a16="http://schemas.microsoft.com/office/drawing/2014/main" id="{8A0A9529-C8D5-49B5-87FC-1C66DD5A0037}"/>
                  </a:ext>
                </a:extLst>
              </p:cNvPr>
              <p:cNvSpPr/>
              <p:nvPr/>
            </p:nvSpPr>
            <p:spPr>
              <a:xfrm>
                <a:off x="685055" y="4192129"/>
                <a:ext cx="774571" cy="215444"/>
              </a:xfrm>
              <a:prstGeom prst="rect">
                <a:avLst/>
              </a:prstGeom>
            </p:spPr>
            <p:txBody>
              <a:bodyPr wrap="none">
                <a:spAutoFit/>
              </a:bodyPr>
              <a:lstStyle/>
              <a:p>
                <a:r>
                  <a:rPr lang="sl-SI" sz="800" b="1" dirty="0">
                    <a:latin typeface="Tahoma" panose="020B0604030504040204" pitchFamily="34" charset="0"/>
                    <a:ea typeface="Tahoma" panose="020B0604030504040204" pitchFamily="34" charset="0"/>
                    <a:cs typeface="Tahoma" panose="020B0604030504040204" pitchFamily="34" charset="0"/>
                  </a:rPr>
                  <a:t>iz Slovenije</a:t>
                </a:r>
                <a:endParaRPr lang="sl-SI" sz="800" b="1" dirty="0"/>
              </a:p>
            </p:txBody>
          </p:sp>
          <p:sp>
            <p:nvSpPr>
              <p:cNvPr id="70" name="Rectangle 69">
                <a:extLst>
                  <a:ext uri="{FF2B5EF4-FFF2-40B4-BE49-F238E27FC236}">
                    <a16:creationId xmlns:a16="http://schemas.microsoft.com/office/drawing/2014/main" id="{896E26C2-2E0C-4468-A7C7-8598A92C0FE8}"/>
                  </a:ext>
                </a:extLst>
              </p:cNvPr>
              <p:cNvSpPr/>
              <p:nvPr/>
            </p:nvSpPr>
            <p:spPr>
              <a:xfrm>
                <a:off x="684900" y="3422274"/>
                <a:ext cx="995785" cy="430887"/>
              </a:xfrm>
              <a:prstGeom prst="rect">
                <a:avLst/>
              </a:prstGeom>
            </p:spPr>
            <p:txBody>
              <a:bodyPr wrap="none">
                <a:spAutoFit/>
              </a:bodyPr>
              <a:lstStyle/>
              <a:p>
                <a:pPr algn="ctr"/>
                <a:r>
                  <a:rPr lang="sl-SI" sz="1400" b="1" dirty="0">
                    <a:latin typeface="Tahoma" panose="020B0604030504040204" pitchFamily="34" charset="0"/>
                    <a:ea typeface="Tahoma" panose="020B0604030504040204" pitchFamily="34" charset="0"/>
                    <a:cs typeface="Tahoma" panose="020B0604030504040204" pitchFamily="34" charset="0"/>
                  </a:rPr>
                  <a:t>180 % </a:t>
                </a:r>
              </a:p>
              <a:p>
                <a:pPr algn="ctr"/>
                <a:r>
                  <a:rPr lang="sl-SI" sz="800" b="1" dirty="0">
                    <a:latin typeface="Tahoma" panose="020B0604030504040204" pitchFamily="34" charset="0"/>
                    <a:ea typeface="Tahoma" panose="020B0604030504040204" pitchFamily="34" charset="0"/>
                    <a:cs typeface="Tahoma" panose="020B0604030504040204" pitchFamily="34" charset="0"/>
                  </a:rPr>
                  <a:t>povprečne cene</a:t>
                </a:r>
                <a:endParaRPr lang="sl-SI" sz="800" b="1" dirty="0"/>
              </a:p>
            </p:txBody>
          </p:sp>
        </p:grpSp>
        <p:grpSp>
          <p:nvGrpSpPr>
            <p:cNvPr id="64" name="Group 63">
              <a:extLst>
                <a:ext uri="{FF2B5EF4-FFF2-40B4-BE49-F238E27FC236}">
                  <a16:creationId xmlns:a16="http://schemas.microsoft.com/office/drawing/2014/main" id="{78CCC9BC-2B52-4785-93B9-90760137BC53}"/>
                </a:ext>
              </a:extLst>
            </p:cNvPr>
            <p:cNvGrpSpPr/>
            <p:nvPr/>
          </p:nvGrpSpPr>
          <p:grpSpPr>
            <a:xfrm>
              <a:off x="2050400" y="3262875"/>
              <a:ext cx="1127232" cy="1042544"/>
              <a:chOff x="2582188" y="2978539"/>
              <a:chExt cx="1127232" cy="1042544"/>
            </a:xfrm>
          </p:grpSpPr>
          <p:sp>
            <p:nvSpPr>
              <p:cNvPr id="65" name="Rectangle 64">
                <a:extLst>
                  <a:ext uri="{FF2B5EF4-FFF2-40B4-BE49-F238E27FC236}">
                    <a16:creationId xmlns:a16="http://schemas.microsoft.com/office/drawing/2014/main" id="{A0EB4062-B7CD-4734-8D47-D330EE436876}"/>
                  </a:ext>
                </a:extLst>
              </p:cNvPr>
              <p:cNvSpPr/>
              <p:nvPr/>
            </p:nvSpPr>
            <p:spPr>
              <a:xfrm>
                <a:off x="2582188" y="2978539"/>
                <a:ext cx="1127232" cy="430887"/>
              </a:xfrm>
              <a:prstGeom prst="rect">
                <a:avLst/>
              </a:prstGeom>
            </p:spPr>
            <p:txBody>
              <a:bodyPr wrap="none">
                <a:spAutoFit/>
              </a:bodyPr>
              <a:lstStyle/>
              <a:p>
                <a:pPr algn="ctr"/>
                <a:r>
                  <a:rPr lang="sl-SI" sz="1400" b="1" dirty="0">
                    <a:latin typeface="Tahoma" panose="020B0604030504040204" pitchFamily="34" charset="0"/>
                    <a:ea typeface="Tahoma" panose="020B0604030504040204" pitchFamily="34" charset="0"/>
                    <a:cs typeface="Tahoma" panose="020B0604030504040204" pitchFamily="34" charset="0"/>
                  </a:rPr>
                  <a:t>povprečna</a:t>
                </a:r>
              </a:p>
              <a:p>
                <a:pPr algn="ctr"/>
                <a:r>
                  <a:rPr lang="sl-SI" sz="800" b="1" dirty="0">
                    <a:latin typeface="Tahoma" panose="020B0604030504040204" pitchFamily="34" charset="0"/>
                    <a:ea typeface="Tahoma" panose="020B0604030504040204" pitchFamily="34" charset="0"/>
                    <a:cs typeface="Tahoma" panose="020B0604030504040204" pitchFamily="34" charset="0"/>
                  </a:rPr>
                  <a:t>cena</a:t>
                </a:r>
                <a:endParaRPr lang="sl-SI" sz="800" b="1" dirty="0"/>
              </a:p>
            </p:txBody>
          </p:sp>
          <p:pic>
            <p:nvPicPr>
              <p:cNvPr id="66" name="Picture 65">
                <a:extLst>
                  <a:ext uri="{FF2B5EF4-FFF2-40B4-BE49-F238E27FC236}">
                    <a16:creationId xmlns:a16="http://schemas.microsoft.com/office/drawing/2014/main" id="{6BC18E1A-174A-48FA-86CB-17AD80453D4E}"/>
                  </a:ext>
                </a:extLst>
              </p:cNvPr>
              <p:cNvPicPr>
                <a:picLocks noChangeAspect="1"/>
              </p:cNvPicPr>
              <p:nvPr/>
            </p:nvPicPr>
            <p:blipFill>
              <a:blip r:embed="rId6"/>
              <a:stretch>
                <a:fillRect/>
              </a:stretch>
            </p:blipFill>
            <p:spPr>
              <a:xfrm>
                <a:off x="2805414" y="3554778"/>
                <a:ext cx="451645" cy="248405"/>
              </a:xfrm>
              <a:prstGeom prst="rect">
                <a:avLst/>
              </a:prstGeom>
            </p:spPr>
          </p:pic>
          <p:sp>
            <p:nvSpPr>
              <p:cNvPr id="67" name="Rectangle 66">
                <a:extLst>
                  <a:ext uri="{FF2B5EF4-FFF2-40B4-BE49-F238E27FC236}">
                    <a16:creationId xmlns:a16="http://schemas.microsoft.com/office/drawing/2014/main" id="{870CCD0D-5855-47E6-BD3B-DED8573B4911}"/>
                  </a:ext>
                </a:extLst>
              </p:cNvPr>
              <p:cNvSpPr/>
              <p:nvPr/>
            </p:nvSpPr>
            <p:spPr>
              <a:xfrm>
                <a:off x="2731816" y="3805639"/>
                <a:ext cx="699230" cy="215444"/>
              </a:xfrm>
              <a:prstGeom prst="rect">
                <a:avLst/>
              </a:prstGeom>
            </p:spPr>
            <p:txBody>
              <a:bodyPr wrap="none">
                <a:spAutoFit/>
              </a:bodyPr>
              <a:lstStyle/>
              <a:p>
                <a:r>
                  <a:rPr lang="sl-SI" sz="800" b="1" dirty="0">
                    <a:latin typeface="Tahoma" panose="020B0604030504040204" pitchFamily="34" charset="0"/>
                    <a:ea typeface="Tahoma" panose="020B0604030504040204" pitchFamily="34" charset="0"/>
                    <a:cs typeface="Tahoma" panose="020B0604030504040204" pitchFamily="34" charset="0"/>
                  </a:rPr>
                  <a:t>iz Avstrije</a:t>
                </a:r>
                <a:endParaRPr lang="sl-SI" sz="800" b="1" dirty="0"/>
              </a:p>
            </p:txBody>
          </p:sp>
        </p:grpSp>
      </p:grpSp>
      <p:grpSp>
        <p:nvGrpSpPr>
          <p:cNvPr id="71" name="Group 70">
            <a:extLst>
              <a:ext uri="{FF2B5EF4-FFF2-40B4-BE49-F238E27FC236}">
                <a16:creationId xmlns:a16="http://schemas.microsoft.com/office/drawing/2014/main" id="{ABFCDD5F-3D5C-4A90-A44D-EAF26E061A63}"/>
              </a:ext>
            </a:extLst>
          </p:cNvPr>
          <p:cNvGrpSpPr/>
          <p:nvPr/>
        </p:nvGrpSpPr>
        <p:grpSpPr>
          <a:xfrm>
            <a:off x="4563814" y="3930230"/>
            <a:ext cx="2649250" cy="2051515"/>
            <a:chOff x="465627" y="3262875"/>
            <a:chExt cx="2649250" cy="2051515"/>
          </a:xfrm>
        </p:grpSpPr>
        <p:pic>
          <p:nvPicPr>
            <p:cNvPr id="72" name="Picture 71">
              <a:extLst>
                <a:ext uri="{FF2B5EF4-FFF2-40B4-BE49-F238E27FC236}">
                  <a16:creationId xmlns:a16="http://schemas.microsoft.com/office/drawing/2014/main" id="{48A8056A-010C-4E88-A594-CB0FC9A36648}"/>
                </a:ext>
              </a:extLst>
            </p:cNvPr>
            <p:cNvPicPr>
              <a:picLocks noChangeAspect="1"/>
            </p:cNvPicPr>
            <p:nvPr/>
          </p:nvPicPr>
          <p:blipFill>
            <a:blip r:embed="rId4"/>
            <a:stretch>
              <a:fillRect/>
            </a:stretch>
          </p:blipFill>
          <p:spPr>
            <a:xfrm>
              <a:off x="465627" y="4278524"/>
              <a:ext cx="2627197" cy="1035866"/>
            </a:xfrm>
            <a:prstGeom prst="rect">
              <a:avLst/>
            </a:prstGeom>
          </p:spPr>
        </p:pic>
        <p:grpSp>
          <p:nvGrpSpPr>
            <p:cNvPr id="73" name="Group 72">
              <a:extLst>
                <a:ext uri="{FF2B5EF4-FFF2-40B4-BE49-F238E27FC236}">
                  <a16:creationId xmlns:a16="http://schemas.microsoft.com/office/drawing/2014/main" id="{E66FF00E-3CAE-4C32-A863-57F4C5722D89}"/>
                </a:ext>
              </a:extLst>
            </p:cNvPr>
            <p:cNvGrpSpPr/>
            <p:nvPr/>
          </p:nvGrpSpPr>
          <p:grpSpPr>
            <a:xfrm>
              <a:off x="656793" y="3619866"/>
              <a:ext cx="995785" cy="985299"/>
              <a:chOff x="684900" y="3422274"/>
              <a:chExt cx="995785" cy="985299"/>
            </a:xfrm>
          </p:grpSpPr>
          <p:pic>
            <p:nvPicPr>
              <p:cNvPr id="77" name="Picture 76">
                <a:extLst>
                  <a:ext uri="{FF2B5EF4-FFF2-40B4-BE49-F238E27FC236}">
                    <a16:creationId xmlns:a16="http://schemas.microsoft.com/office/drawing/2014/main" id="{AA97627E-03C5-44E1-823F-92EA49C7C817}"/>
                  </a:ext>
                </a:extLst>
              </p:cNvPr>
              <p:cNvPicPr>
                <a:picLocks noChangeAspect="1"/>
              </p:cNvPicPr>
              <p:nvPr/>
            </p:nvPicPr>
            <p:blipFill>
              <a:blip r:embed="rId5"/>
              <a:stretch>
                <a:fillRect/>
              </a:stretch>
            </p:blipFill>
            <p:spPr>
              <a:xfrm>
                <a:off x="954311" y="3947045"/>
                <a:ext cx="349381" cy="209629"/>
              </a:xfrm>
              <a:prstGeom prst="rect">
                <a:avLst/>
              </a:prstGeom>
            </p:spPr>
          </p:pic>
          <p:sp>
            <p:nvSpPr>
              <p:cNvPr id="78" name="Rectangle 77">
                <a:extLst>
                  <a:ext uri="{FF2B5EF4-FFF2-40B4-BE49-F238E27FC236}">
                    <a16:creationId xmlns:a16="http://schemas.microsoft.com/office/drawing/2014/main" id="{5A737CA1-585F-4887-933B-2B468016EFC5}"/>
                  </a:ext>
                </a:extLst>
              </p:cNvPr>
              <p:cNvSpPr/>
              <p:nvPr/>
            </p:nvSpPr>
            <p:spPr>
              <a:xfrm>
                <a:off x="685055" y="4192129"/>
                <a:ext cx="774571" cy="215444"/>
              </a:xfrm>
              <a:prstGeom prst="rect">
                <a:avLst/>
              </a:prstGeom>
            </p:spPr>
            <p:txBody>
              <a:bodyPr wrap="none">
                <a:spAutoFit/>
              </a:bodyPr>
              <a:lstStyle/>
              <a:p>
                <a:r>
                  <a:rPr lang="sl-SI" sz="800" b="1" dirty="0">
                    <a:latin typeface="Tahoma" panose="020B0604030504040204" pitchFamily="34" charset="0"/>
                    <a:ea typeface="Tahoma" panose="020B0604030504040204" pitchFamily="34" charset="0"/>
                    <a:cs typeface="Tahoma" panose="020B0604030504040204" pitchFamily="34" charset="0"/>
                  </a:rPr>
                  <a:t>iz Slovenije</a:t>
                </a:r>
                <a:endParaRPr lang="sl-SI" sz="800" b="1" dirty="0"/>
              </a:p>
            </p:txBody>
          </p:sp>
          <p:sp>
            <p:nvSpPr>
              <p:cNvPr id="79" name="Rectangle 78">
                <a:extLst>
                  <a:ext uri="{FF2B5EF4-FFF2-40B4-BE49-F238E27FC236}">
                    <a16:creationId xmlns:a16="http://schemas.microsoft.com/office/drawing/2014/main" id="{ABC85249-0F95-488D-BA61-95AB347E4E4A}"/>
                  </a:ext>
                </a:extLst>
              </p:cNvPr>
              <p:cNvSpPr/>
              <p:nvPr/>
            </p:nvSpPr>
            <p:spPr>
              <a:xfrm>
                <a:off x="684900" y="3422274"/>
                <a:ext cx="995785" cy="430887"/>
              </a:xfrm>
              <a:prstGeom prst="rect">
                <a:avLst/>
              </a:prstGeom>
            </p:spPr>
            <p:txBody>
              <a:bodyPr wrap="none">
                <a:spAutoFit/>
              </a:bodyPr>
              <a:lstStyle/>
              <a:p>
                <a:pPr algn="ctr"/>
                <a:r>
                  <a:rPr lang="sl-SI" sz="1400" b="1" dirty="0">
                    <a:latin typeface="Tahoma" panose="020B0604030504040204" pitchFamily="34" charset="0"/>
                    <a:ea typeface="Tahoma" panose="020B0604030504040204" pitchFamily="34" charset="0"/>
                    <a:cs typeface="Tahoma" panose="020B0604030504040204" pitchFamily="34" charset="0"/>
                  </a:rPr>
                  <a:t>180 % </a:t>
                </a:r>
              </a:p>
              <a:p>
                <a:pPr algn="ctr"/>
                <a:r>
                  <a:rPr lang="sl-SI" sz="800" b="1" dirty="0">
                    <a:latin typeface="Tahoma" panose="020B0604030504040204" pitchFamily="34" charset="0"/>
                    <a:ea typeface="Tahoma" panose="020B0604030504040204" pitchFamily="34" charset="0"/>
                    <a:cs typeface="Tahoma" panose="020B0604030504040204" pitchFamily="34" charset="0"/>
                  </a:rPr>
                  <a:t>povprečne cene</a:t>
                </a:r>
                <a:endParaRPr lang="sl-SI" sz="800" b="1" dirty="0"/>
              </a:p>
            </p:txBody>
          </p:sp>
        </p:grpSp>
        <p:grpSp>
          <p:nvGrpSpPr>
            <p:cNvPr id="74" name="Group 73">
              <a:extLst>
                <a:ext uri="{FF2B5EF4-FFF2-40B4-BE49-F238E27FC236}">
                  <a16:creationId xmlns:a16="http://schemas.microsoft.com/office/drawing/2014/main" id="{A3D4D3C2-387D-4F39-A7F2-3D8CF46B35CE}"/>
                </a:ext>
              </a:extLst>
            </p:cNvPr>
            <p:cNvGrpSpPr/>
            <p:nvPr/>
          </p:nvGrpSpPr>
          <p:grpSpPr>
            <a:xfrm>
              <a:off x="1987645" y="3262875"/>
              <a:ext cx="1127232" cy="1042544"/>
              <a:chOff x="2519433" y="2978539"/>
              <a:chExt cx="1127232" cy="1042544"/>
            </a:xfrm>
          </p:grpSpPr>
          <p:sp>
            <p:nvSpPr>
              <p:cNvPr id="75" name="Rectangle 74">
                <a:extLst>
                  <a:ext uri="{FF2B5EF4-FFF2-40B4-BE49-F238E27FC236}">
                    <a16:creationId xmlns:a16="http://schemas.microsoft.com/office/drawing/2014/main" id="{47BBAD10-0A48-4503-8A24-E83D680C797E}"/>
                  </a:ext>
                </a:extLst>
              </p:cNvPr>
              <p:cNvSpPr/>
              <p:nvPr/>
            </p:nvSpPr>
            <p:spPr>
              <a:xfrm>
                <a:off x="2519433" y="2978539"/>
                <a:ext cx="1127232" cy="430887"/>
              </a:xfrm>
              <a:prstGeom prst="rect">
                <a:avLst/>
              </a:prstGeom>
            </p:spPr>
            <p:txBody>
              <a:bodyPr wrap="none">
                <a:spAutoFit/>
              </a:bodyPr>
              <a:lstStyle/>
              <a:p>
                <a:pPr algn="ctr"/>
                <a:r>
                  <a:rPr lang="sl-SI" sz="1400" b="1" dirty="0">
                    <a:latin typeface="Tahoma" panose="020B0604030504040204" pitchFamily="34" charset="0"/>
                    <a:ea typeface="Tahoma" panose="020B0604030504040204" pitchFamily="34" charset="0"/>
                    <a:cs typeface="Tahoma" panose="020B0604030504040204" pitchFamily="34" charset="0"/>
                  </a:rPr>
                  <a:t>povprečna</a:t>
                </a:r>
              </a:p>
              <a:p>
                <a:pPr algn="ctr"/>
                <a:r>
                  <a:rPr lang="sl-SI" sz="800" b="1" dirty="0">
                    <a:latin typeface="Tahoma" panose="020B0604030504040204" pitchFamily="34" charset="0"/>
                    <a:ea typeface="Tahoma" panose="020B0604030504040204" pitchFamily="34" charset="0"/>
                    <a:cs typeface="Tahoma" panose="020B0604030504040204" pitchFamily="34" charset="0"/>
                  </a:rPr>
                  <a:t>cena</a:t>
                </a:r>
                <a:endParaRPr lang="sl-SI" sz="800" b="1" dirty="0"/>
              </a:p>
            </p:txBody>
          </p:sp>
          <p:sp>
            <p:nvSpPr>
              <p:cNvPr id="76" name="Rectangle 75">
                <a:extLst>
                  <a:ext uri="{FF2B5EF4-FFF2-40B4-BE49-F238E27FC236}">
                    <a16:creationId xmlns:a16="http://schemas.microsoft.com/office/drawing/2014/main" id="{660466C3-41D7-4036-9B3A-E9E5A387189A}"/>
                  </a:ext>
                </a:extLst>
              </p:cNvPr>
              <p:cNvSpPr/>
              <p:nvPr/>
            </p:nvSpPr>
            <p:spPr>
              <a:xfrm>
                <a:off x="2731816" y="3805639"/>
                <a:ext cx="612668" cy="215444"/>
              </a:xfrm>
              <a:prstGeom prst="rect">
                <a:avLst/>
              </a:prstGeom>
            </p:spPr>
            <p:txBody>
              <a:bodyPr wrap="none">
                <a:spAutoFit/>
              </a:bodyPr>
              <a:lstStyle/>
              <a:p>
                <a:r>
                  <a:rPr lang="sl-SI" sz="800" b="1" dirty="0">
                    <a:latin typeface="Tahoma" panose="020B0604030504040204" pitchFamily="34" charset="0"/>
                    <a:ea typeface="Tahoma" panose="020B0604030504040204" pitchFamily="34" charset="0"/>
                    <a:cs typeface="Tahoma" panose="020B0604030504040204" pitchFamily="34" charset="0"/>
                  </a:rPr>
                  <a:t>iz Italije</a:t>
                </a:r>
                <a:endParaRPr lang="sl-SI" sz="800" b="1" dirty="0"/>
              </a:p>
            </p:txBody>
          </p:sp>
        </p:grpSp>
      </p:grpSp>
      <p:grpSp>
        <p:nvGrpSpPr>
          <p:cNvPr id="80" name="Group 79">
            <a:extLst>
              <a:ext uri="{FF2B5EF4-FFF2-40B4-BE49-F238E27FC236}">
                <a16:creationId xmlns:a16="http://schemas.microsoft.com/office/drawing/2014/main" id="{64EC221E-9B6E-4D43-8B5E-9AC4257014C7}"/>
              </a:ext>
            </a:extLst>
          </p:cNvPr>
          <p:cNvGrpSpPr/>
          <p:nvPr/>
        </p:nvGrpSpPr>
        <p:grpSpPr>
          <a:xfrm>
            <a:off x="8609479" y="3985569"/>
            <a:ext cx="2676145" cy="2033585"/>
            <a:chOff x="465627" y="3280805"/>
            <a:chExt cx="2676145" cy="2033585"/>
          </a:xfrm>
        </p:grpSpPr>
        <p:pic>
          <p:nvPicPr>
            <p:cNvPr id="81" name="Picture 80">
              <a:extLst>
                <a:ext uri="{FF2B5EF4-FFF2-40B4-BE49-F238E27FC236}">
                  <a16:creationId xmlns:a16="http://schemas.microsoft.com/office/drawing/2014/main" id="{6025CA8D-B700-47BF-94FD-A9CFC6670605}"/>
                </a:ext>
              </a:extLst>
            </p:cNvPr>
            <p:cNvPicPr>
              <a:picLocks noChangeAspect="1"/>
            </p:cNvPicPr>
            <p:nvPr/>
          </p:nvPicPr>
          <p:blipFill>
            <a:blip r:embed="rId4"/>
            <a:stretch>
              <a:fillRect/>
            </a:stretch>
          </p:blipFill>
          <p:spPr>
            <a:xfrm>
              <a:off x="465627" y="4278524"/>
              <a:ext cx="2627197" cy="1035866"/>
            </a:xfrm>
            <a:prstGeom prst="rect">
              <a:avLst/>
            </a:prstGeom>
          </p:spPr>
        </p:pic>
        <p:grpSp>
          <p:nvGrpSpPr>
            <p:cNvPr id="82" name="Group 81">
              <a:extLst>
                <a:ext uri="{FF2B5EF4-FFF2-40B4-BE49-F238E27FC236}">
                  <a16:creationId xmlns:a16="http://schemas.microsoft.com/office/drawing/2014/main" id="{B4AA618F-4161-4446-B96C-B116ECFF196F}"/>
                </a:ext>
              </a:extLst>
            </p:cNvPr>
            <p:cNvGrpSpPr/>
            <p:nvPr/>
          </p:nvGrpSpPr>
          <p:grpSpPr>
            <a:xfrm>
              <a:off x="656793" y="3619866"/>
              <a:ext cx="995785" cy="985299"/>
              <a:chOff x="684900" y="3422274"/>
              <a:chExt cx="995785" cy="985299"/>
            </a:xfrm>
          </p:grpSpPr>
          <p:pic>
            <p:nvPicPr>
              <p:cNvPr id="86" name="Picture 85">
                <a:extLst>
                  <a:ext uri="{FF2B5EF4-FFF2-40B4-BE49-F238E27FC236}">
                    <a16:creationId xmlns:a16="http://schemas.microsoft.com/office/drawing/2014/main" id="{92807939-A96C-4877-9823-7AEA89860B52}"/>
                  </a:ext>
                </a:extLst>
              </p:cNvPr>
              <p:cNvPicPr>
                <a:picLocks noChangeAspect="1"/>
              </p:cNvPicPr>
              <p:nvPr/>
            </p:nvPicPr>
            <p:blipFill>
              <a:blip r:embed="rId5"/>
              <a:stretch>
                <a:fillRect/>
              </a:stretch>
            </p:blipFill>
            <p:spPr>
              <a:xfrm>
                <a:off x="954311" y="3947045"/>
                <a:ext cx="349381" cy="209629"/>
              </a:xfrm>
              <a:prstGeom prst="rect">
                <a:avLst/>
              </a:prstGeom>
            </p:spPr>
          </p:pic>
          <p:sp>
            <p:nvSpPr>
              <p:cNvPr id="87" name="Rectangle 86">
                <a:extLst>
                  <a:ext uri="{FF2B5EF4-FFF2-40B4-BE49-F238E27FC236}">
                    <a16:creationId xmlns:a16="http://schemas.microsoft.com/office/drawing/2014/main" id="{3A89E72F-7632-417E-8FC5-9B354EB2A5F0}"/>
                  </a:ext>
                </a:extLst>
              </p:cNvPr>
              <p:cNvSpPr/>
              <p:nvPr/>
            </p:nvSpPr>
            <p:spPr>
              <a:xfrm>
                <a:off x="685055" y="4192129"/>
                <a:ext cx="774571" cy="215444"/>
              </a:xfrm>
              <a:prstGeom prst="rect">
                <a:avLst/>
              </a:prstGeom>
            </p:spPr>
            <p:txBody>
              <a:bodyPr wrap="none">
                <a:spAutoFit/>
              </a:bodyPr>
              <a:lstStyle/>
              <a:p>
                <a:r>
                  <a:rPr lang="sl-SI" sz="800" b="1" dirty="0">
                    <a:latin typeface="Tahoma" panose="020B0604030504040204" pitchFamily="34" charset="0"/>
                    <a:ea typeface="Tahoma" panose="020B0604030504040204" pitchFamily="34" charset="0"/>
                    <a:cs typeface="Tahoma" panose="020B0604030504040204" pitchFamily="34" charset="0"/>
                  </a:rPr>
                  <a:t>iz Slovenije</a:t>
                </a:r>
                <a:endParaRPr lang="sl-SI" sz="800" b="1" dirty="0"/>
              </a:p>
            </p:txBody>
          </p:sp>
          <p:sp>
            <p:nvSpPr>
              <p:cNvPr id="88" name="Rectangle 87">
                <a:extLst>
                  <a:ext uri="{FF2B5EF4-FFF2-40B4-BE49-F238E27FC236}">
                    <a16:creationId xmlns:a16="http://schemas.microsoft.com/office/drawing/2014/main" id="{B362C83C-8D0A-436E-9006-5DEAE7699246}"/>
                  </a:ext>
                </a:extLst>
              </p:cNvPr>
              <p:cNvSpPr/>
              <p:nvPr/>
            </p:nvSpPr>
            <p:spPr>
              <a:xfrm>
                <a:off x="684900" y="3422274"/>
                <a:ext cx="995785" cy="430887"/>
              </a:xfrm>
              <a:prstGeom prst="rect">
                <a:avLst/>
              </a:prstGeom>
            </p:spPr>
            <p:txBody>
              <a:bodyPr wrap="none">
                <a:spAutoFit/>
              </a:bodyPr>
              <a:lstStyle/>
              <a:p>
                <a:pPr algn="ctr"/>
                <a:r>
                  <a:rPr lang="sl-SI" sz="1400" b="1" dirty="0">
                    <a:latin typeface="Tahoma" panose="020B0604030504040204" pitchFamily="34" charset="0"/>
                    <a:ea typeface="Tahoma" panose="020B0604030504040204" pitchFamily="34" charset="0"/>
                    <a:cs typeface="Tahoma" panose="020B0604030504040204" pitchFamily="34" charset="0"/>
                  </a:rPr>
                  <a:t>180 % </a:t>
                </a:r>
              </a:p>
              <a:p>
                <a:pPr algn="ctr"/>
                <a:r>
                  <a:rPr lang="sl-SI" sz="800" b="1" dirty="0">
                    <a:latin typeface="Tahoma" panose="020B0604030504040204" pitchFamily="34" charset="0"/>
                    <a:ea typeface="Tahoma" panose="020B0604030504040204" pitchFamily="34" charset="0"/>
                    <a:cs typeface="Tahoma" panose="020B0604030504040204" pitchFamily="34" charset="0"/>
                  </a:rPr>
                  <a:t>povprečne cene</a:t>
                </a:r>
                <a:endParaRPr lang="sl-SI" sz="800" b="1" dirty="0"/>
              </a:p>
            </p:txBody>
          </p:sp>
        </p:grpSp>
        <p:grpSp>
          <p:nvGrpSpPr>
            <p:cNvPr id="83" name="Group 82">
              <a:extLst>
                <a:ext uri="{FF2B5EF4-FFF2-40B4-BE49-F238E27FC236}">
                  <a16:creationId xmlns:a16="http://schemas.microsoft.com/office/drawing/2014/main" id="{526E76F9-A1AA-4A7A-8650-E947599ED8E5}"/>
                </a:ext>
              </a:extLst>
            </p:cNvPr>
            <p:cNvGrpSpPr/>
            <p:nvPr/>
          </p:nvGrpSpPr>
          <p:grpSpPr>
            <a:xfrm>
              <a:off x="2014540" y="3280805"/>
              <a:ext cx="1127232" cy="1024614"/>
              <a:chOff x="2546328" y="2996469"/>
              <a:chExt cx="1127232" cy="1024614"/>
            </a:xfrm>
          </p:grpSpPr>
          <p:sp>
            <p:nvSpPr>
              <p:cNvPr id="84" name="Rectangle 83">
                <a:extLst>
                  <a:ext uri="{FF2B5EF4-FFF2-40B4-BE49-F238E27FC236}">
                    <a16:creationId xmlns:a16="http://schemas.microsoft.com/office/drawing/2014/main" id="{CF28BE70-E18D-4655-A466-9A4753078EB4}"/>
                  </a:ext>
                </a:extLst>
              </p:cNvPr>
              <p:cNvSpPr/>
              <p:nvPr/>
            </p:nvSpPr>
            <p:spPr>
              <a:xfrm>
                <a:off x="2546328" y="2996469"/>
                <a:ext cx="1127232" cy="430887"/>
              </a:xfrm>
              <a:prstGeom prst="rect">
                <a:avLst/>
              </a:prstGeom>
            </p:spPr>
            <p:txBody>
              <a:bodyPr wrap="none">
                <a:spAutoFit/>
              </a:bodyPr>
              <a:lstStyle/>
              <a:p>
                <a:pPr algn="ctr"/>
                <a:r>
                  <a:rPr lang="sl-SI" sz="1400" b="1" dirty="0">
                    <a:latin typeface="Tahoma" panose="020B0604030504040204" pitchFamily="34" charset="0"/>
                    <a:ea typeface="Tahoma" panose="020B0604030504040204" pitchFamily="34" charset="0"/>
                    <a:cs typeface="Tahoma" panose="020B0604030504040204" pitchFamily="34" charset="0"/>
                  </a:rPr>
                  <a:t>povprečna</a:t>
                </a:r>
              </a:p>
              <a:p>
                <a:pPr algn="ctr"/>
                <a:r>
                  <a:rPr lang="sl-SI" sz="800" b="1" dirty="0">
                    <a:latin typeface="Tahoma" panose="020B0604030504040204" pitchFamily="34" charset="0"/>
                    <a:ea typeface="Tahoma" panose="020B0604030504040204" pitchFamily="34" charset="0"/>
                    <a:cs typeface="Tahoma" panose="020B0604030504040204" pitchFamily="34" charset="0"/>
                  </a:rPr>
                  <a:t>cena</a:t>
                </a:r>
                <a:endParaRPr lang="sl-SI" sz="800" b="1" dirty="0"/>
              </a:p>
            </p:txBody>
          </p:sp>
          <p:sp>
            <p:nvSpPr>
              <p:cNvPr id="85" name="Rectangle 84">
                <a:extLst>
                  <a:ext uri="{FF2B5EF4-FFF2-40B4-BE49-F238E27FC236}">
                    <a16:creationId xmlns:a16="http://schemas.microsoft.com/office/drawing/2014/main" id="{A737E214-CE33-4BB6-AD70-4A027EFF0836}"/>
                  </a:ext>
                </a:extLst>
              </p:cNvPr>
              <p:cNvSpPr/>
              <p:nvPr/>
            </p:nvSpPr>
            <p:spPr>
              <a:xfrm>
                <a:off x="2731816" y="3805639"/>
                <a:ext cx="720069" cy="215444"/>
              </a:xfrm>
              <a:prstGeom prst="rect">
                <a:avLst/>
              </a:prstGeom>
            </p:spPr>
            <p:txBody>
              <a:bodyPr wrap="none">
                <a:spAutoFit/>
              </a:bodyPr>
              <a:lstStyle/>
              <a:p>
                <a:r>
                  <a:rPr lang="sl-SI" sz="800" b="1" dirty="0">
                    <a:latin typeface="Tahoma" panose="020B0604030504040204" pitchFamily="34" charset="0"/>
                    <a:ea typeface="Tahoma" panose="020B0604030504040204" pitchFamily="34" charset="0"/>
                    <a:cs typeface="Tahoma" panose="020B0604030504040204" pitchFamily="34" charset="0"/>
                  </a:rPr>
                  <a:t>iz Kitajske</a:t>
                </a:r>
                <a:endParaRPr lang="sl-SI" sz="800" b="1" dirty="0"/>
              </a:p>
            </p:txBody>
          </p:sp>
        </p:grpSp>
      </p:grpSp>
      <p:pic>
        <p:nvPicPr>
          <p:cNvPr id="89" name="Picture 88">
            <a:extLst>
              <a:ext uri="{FF2B5EF4-FFF2-40B4-BE49-F238E27FC236}">
                <a16:creationId xmlns:a16="http://schemas.microsoft.com/office/drawing/2014/main" id="{5F84932C-CCDB-4C41-B6A9-39FE9CF139C3}"/>
              </a:ext>
            </a:extLst>
          </p:cNvPr>
          <p:cNvPicPr>
            <a:picLocks noChangeAspect="1"/>
          </p:cNvPicPr>
          <p:nvPr/>
        </p:nvPicPr>
        <p:blipFill>
          <a:blip r:embed="rId7"/>
          <a:stretch>
            <a:fillRect/>
          </a:stretch>
        </p:blipFill>
        <p:spPr>
          <a:xfrm>
            <a:off x="6389449" y="4419480"/>
            <a:ext cx="430200" cy="322650"/>
          </a:xfrm>
          <a:prstGeom prst="rect">
            <a:avLst/>
          </a:prstGeom>
        </p:spPr>
      </p:pic>
      <p:pic>
        <p:nvPicPr>
          <p:cNvPr id="90" name="Picture 89">
            <a:extLst>
              <a:ext uri="{FF2B5EF4-FFF2-40B4-BE49-F238E27FC236}">
                <a16:creationId xmlns:a16="http://schemas.microsoft.com/office/drawing/2014/main" id="{7575D065-9B5F-4AD5-B02A-B20F2CFC8DBA}"/>
              </a:ext>
            </a:extLst>
          </p:cNvPr>
          <p:cNvPicPr>
            <a:picLocks noChangeAspect="1"/>
          </p:cNvPicPr>
          <p:nvPr/>
        </p:nvPicPr>
        <p:blipFill>
          <a:blip r:embed="rId8"/>
          <a:stretch>
            <a:fillRect/>
          </a:stretch>
        </p:blipFill>
        <p:spPr>
          <a:xfrm>
            <a:off x="10531943" y="4498443"/>
            <a:ext cx="329913" cy="277054"/>
          </a:xfrm>
          <a:prstGeom prst="rect">
            <a:avLst/>
          </a:prstGeom>
        </p:spPr>
      </p:pic>
      <p:pic>
        <p:nvPicPr>
          <p:cNvPr id="91" name="Picture 90">
            <a:extLst>
              <a:ext uri="{FF2B5EF4-FFF2-40B4-BE49-F238E27FC236}">
                <a16:creationId xmlns:a16="http://schemas.microsoft.com/office/drawing/2014/main" id="{895FF974-9831-4AB3-B336-9CB9BDCFC49F}"/>
              </a:ext>
            </a:extLst>
          </p:cNvPr>
          <p:cNvPicPr/>
          <p:nvPr>
            <p:extLst/>
          </p:nvPr>
        </p:nvPicPr>
        <p:blipFill>
          <a:blip r:embed="rId9"/>
          <a:stretch>
            <a:fillRect/>
          </a:stretch>
        </p:blipFill>
        <p:spPr>
          <a:xfrm>
            <a:off x="8321771" y="4105866"/>
            <a:ext cx="457200" cy="1362075"/>
          </a:xfrm>
          <a:prstGeom prst="rect">
            <a:avLst/>
          </a:prstGeom>
        </p:spPr>
      </p:pic>
      <p:pic>
        <p:nvPicPr>
          <p:cNvPr id="92" name="Picture 91">
            <a:extLst>
              <a:ext uri="{FF2B5EF4-FFF2-40B4-BE49-F238E27FC236}">
                <a16:creationId xmlns:a16="http://schemas.microsoft.com/office/drawing/2014/main" id="{0046C0B3-BD92-45AD-BDB0-9265E7D9B70D}"/>
              </a:ext>
            </a:extLst>
          </p:cNvPr>
          <p:cNvPicPr/>
          <p:nvPr>
            <p:extLst/>
          </p:nvPr>
        </p:nvPicPr>
        <p:blipFill>
          <a:blip r:embed="rId10"/>
          <a:stretch>
            <a:fillRect/>
          </a:stretch>
        </p:blipFill>
        <p:spPr>
          <a:xfrm>
            <a:off x="11224995" y="3818822"/>
            <a:ext cx="457200" cy="1352550"/>
          </a:xfrm>
          <a:prstGeom prst="rect">
            <a:avLst/>
          </a:prstGeom>
        </p:spPr>
      </p:pic>
      <p:pic>
        <p:nvPicPr>
          <p:cNvPr id="93" name="Picture 92">
            <a:extLst>
              <a:ext uri="{FF2B5EF4-FFF2-40B4-BE49-F238E27FC236}">
                <a16:creationId xmlns:a16="http://schemas.microsoft.com/office/drawing/2014/main" id="{AF769DDD-934D-45D3-A1F3-E0C76B0042DD}"/>
              </a:ext>
            </a:extLst>
          </p:cNvPr>
          <p:cNvPicPr/>
          <p:nvPr>
            <p:extLst/>
          </p:nvPr>
        </p:nvPicPr>
        <p:blipFill>
          <a:blip r:embed="rId11"/>
          <a:stretch>
            <a:fillRect/>
          </a:stretch>
        </p:blipFill>
        <p:spPr>
          <a:xfrm>
            <a:off x="4279505" y="4089350"/>
            <a:ext cx="457200" cy="1352550"/>
          </a:xfrm>
          <a:prstGeom prst="rect">
            <a:avLst/>
          </a:prstGeom>
        </p:spPr>
      </p:pic>
      <p:pic>
        <p:nvPicPr>
          <p:cNvPr id="94" name="Picture 93">
            <a:extLst>
              <a:ext uri="{FF2B5EF4-FFF2-40B4-BE49-F238E27FC236}">
                <a16:creationId xmlns:a16="http://schemas.microsoft.com/office/drawing/2014/main" id="{F3349914-E21D-49A6-9756-317D947AA561}"/>
              </a:ext>
            </a:extLst>
          </p:cNvPr>
          <p:cNvPicPr/>
          <p:nvPr>
            <p:extLst/>
          </p:nvPr>
        </p:nvPicPr>
        <p:blipFill>
          <a:blip r:embed="rId12"/>
          <a:stretch>
            <a:fillRect/>
          </a:stretch>
        </p:blipFill>
        <p:spPr>
          <a:xfrm>
            <a:off x="7015103" y="3787063"/>
            <a:ext cx="457200" cy="1352550"/>
          </a:xfrm>
          <a:prstGeom prst="rect">
            <a:avLst/>
          </a:prstGeom>
        </p:spPr>
      </p:pic>
      <p:pic>
        <p:nvPicPr>
          <p:cNvPr id="95" name="Picture 94">
            <a:extLst>
              <a:ext uri="{FF2B5EF4-FFF2-40B4-BE49-F238E27FC236}">
                <a16:creationId xmlns:a16="http://schemas.microsoft.com/office/drawing/2014/main" id="{9699F81B-C8F8-4F84-AF37-D29554886E25}"/>
              </a:ext>
            </a:extLst>
          </p:cNvPr>
          <p:cNvPicPr/>
          <p:nvPr>
            <p:extLst/>
          </p:nvPr>
        </p:nvPicPr>
        <p:blipFill>
          <a:blip r:embed="rId13"/>
          <a:stretch>
            <a:fillRect/>
          </a:stretch>
        </p:blipFill>
        <p:spPr>
          <a:xfrm>
            <a:off x="241934" y="4097172"/>
            <a:ext cx="457200" cy="1352550"/>
          </a:xfrm>
          <a:prstGeom prst="rect">
            <a:avLst/>
          </a:prstGeom>
        </p:spPr>
      </p:pic>
      <p:pic>
        <p:nvPicPr>
          <p:cNvPr id="96" name="Picture 95">
            <a:extLst>
              <a:ext uri="{FF2B5EF4-FFF2-40B4-BE49-F238E27FC236}">
                <a16:creationId xmlns:a16="http://schemas.microsoft.com/office/drawing/2014/main" id="{2C0FA5DB-1DC2-4C22-AC41-12FCDD523148}"/>
              </a:ext>
            </a:extLst>
          </p:cNvPr>
          <p:cNvPicPr/>
          <p:nvPr>
            <p:extLst/>
          </p:nvPr>
        </p:nvPicPr>
        <p:blipFill>
          <a:blip r:embed="rId14"/>
          <a:stretch>
            <a:fillRect/>
          </a:stretch>
        </p:blipFill>
        <p:spPr>
          <a:xfrm>
            <a:off x="2898832" y="3796028"/>
            <a:ext cx="457200" cy="1352550"/>
          </a:xfrm>
          <a:prstGeom prst="rect">
            <a:avLst/>
          </a:prstGeom>
        </p:spPr>
      </p:pic>
      <p:sp>
        <p:nvSpPr>
          <p:cNvPr id="97" name="Rectangle 96">
            <a:extLst>
              <a:ext uri="{FF2B5EF4-FFF2-40B4-BE49-F238E27FC236}">
                <a16:creationId xmlns:a16="http://schemas.microsoft.com/office/drawing/2014/main" id="{76C3A2CE-A803-4630-B843-0DF02A9CCEC1}"/>
              </a:ext>
            </a:extLst>
          </p:cNvPr>
          <p:cNvSpPr/>
          <p:nvPr/>
        </p:nvSpPr>
        <p:spPr>
          <a:xfrm>
            <a:off x="160865" y="3082647"/>
            <a:ext cx="3434962" cy="3333778"/>
          </a:xfrm>
          <a:prstGeom prst="rect">
            <a:avLst/>
          </a:prstGeom>
          <a:noFill/>
          <a:ln w="31750">
            <a:solidFill>
              <a:srgbClr val="FAA61C">
                <a:alpha val="41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98" name="Rectangle 97">
            <a:extLst>
              <a:ext uri="{FF2B5EF4-FFF2-40B4-BE49-F238E27FC236}">
                <a16:creationId xmlns:a16="http://schemas.microsoft.com/office/drawing/2014/main" id="{1DA10A27-8208-4A08-A136-ED66DF328FF9}"/>
              </a:ext>
            </a:extLst>
          </p:cNvPr>
          <p:cNvSpPr/>
          <p:nvPr/>
        </p:nvSpPr>
        <p:spPr>
          <a:xfrm>
            <a:off x="4184856" y="3091612"/>
            <a:ext cx="3434962" cy="3333778"/>
          </a:xfrm>
          <a:prstGeom prst="rect">
            <a:avLst/>
          </a:prstGeom>
          <a:noFill/>
          <a:ln w="31750">
            <a:solidFill>
              <a:srgbClr val="FAA61C">
                <a:alpha val="41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99" name="Rectangle 98">
            <a:extLst>
              <a:ext uri="{FF2B5EF4-FFF2-40B4-BE49-F238E27FC236}">
                <a16:creationId xmlns:a16="http://schemas.microsoft.com/office/drawing/2014/main" id="{8795B233-E5A0-4860-AB4F-CADC6525D26B}"/>
              </a:ext>
            </a:extLst>
          </p:cNvPr>
          <p:cNvSpPr/>
          <p:nvPr/>
        </p:nvSpPr>
        <p:spPr>
          <a:xfrm>
            <a:off x="8279664" y="3101052"/>
            <a:ext cx="3434962" cy="3333778"/>
          </a:xfrm>
          <a:prstGeom prst="rect">
            <a:avLst/>
          </a:prstGeom>
          <a:noFill/>
          <a:ln w="31750">
            <a:solidFill>
              <a:srgbClr val="FAA61C">
                <a:alpha val="41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00" name="Rectangle 99">
            <a:extLst>
              <a:ext uri="{FF2B5EF4-FFF2-40B4-BE49-F238E27FC236}">
                <a16:creationId xmlns:a16="http://schemas.microsoft.com/office/drawing/2014/main" id="{4A20A783-8D4D-4E9B-BBE2-2F3D35F4C1C6}"/>
              </a:ext>
            </a:extLst>
          </p:cNvPr>
          <p:cNvSpPr/>
          <p:nvPr/>
        </p:nvSpPr>
        <p:spPr>
          <a:xfrm>
            <a:off x="164322" y="2611593"/>
            <a:ext cx="6769033" cy="461665"/>
          </a:xfrm>
          <a:prstGeom prst="rect">
            <a:avLst/>
          </a:prstGeom>
        </p:spPr>
        <p:txBody>
          <a:bodyPr wrap="none">
            <a:spAutoFit/>
          </a:bodyPr>
          <a:lstStyle/>
          <a:p>
            <a:r>
              <a:rPr lang="sl-SI" sz="1200" b="1" dirty="0">
                <a:latin typeface="Tahoma" panose="020B0604030504040204" pitchFamily="34" charset="0"/>
                <a:ea typeface="Tahoma" panose="020B0604030504040204" pitchFamily="34" charset="0"/>
                <a:cs typeface="Tahoma" panose="020B0604030504040204" pitchFamily="34" charset="0"/>
              </a:rPr>
              <a:t>Stolpci prikazujejo preference</a:t>
            </a:r>
          </a:p>
          <a:p>
            <a:r>
              <a:rPr lang="sl-SI" sz="1200" i="1" dirty="0">
                <a:latin typeface="Tahoma" panose="020B0604030504040204" pitchFamily="34" charset="0"/>
                <a:ea typeface="Tahoma" panose="020B0604030504040204" pitchFamily="34" charset="0"/>
                <a:cs typeface="Tahoma" panose="020B0604030504040204" pitchFamily="34" charset="0"/>
              </a:rPr>
              <a:t>(Kakšen delež ljudi bi izbral živila iz Slovenije po višji ceni v primerjavi s cenejšimi živili iz tujine?)</a:t>
            </a:r>
            <a:endParaRPr lang="sl-SI" sz="1200" i="1" dirty="0"/>
          </a:p>
        </p:txBody>
      </p:sp>
    </p:spTree>
    <p:extLst>
      <p:ext uri="{BB962C8B-B14F-4D97-AF65-F5344CB8AC3E}">
        <p14:creationId xmlns:p14="http://schemas.microsoft.com/office/powerpoint/2010/main" val="17302721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Slika 11">
            <a:extLst>
              <a:ext uri="{FF2B5EF4-FFF2-40B4-BE49-F238E27FC236}">
                <a16:creationId xmlns:a16="http://schemas.microsoft.com/office/drawing/2014/main" id="{7AC418C5-184C-455B-8EF7-65AEC6AA33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21233" y="6572301"/>
            <a:ext cx="1058211" cy="225910"/>
          </a:xfrm>
          <a:prstGeom prst="rect">
            <a:avLst/>
          </a:prstGeom>
        </p:spPr>
      </p:pic>
      <p:sp>
        <p:nvSpPr>
          <p:cNvPr id="44" name="Označba mesta številke diapozitiva 1">
            <a:extLst>
              <a:ext uri="{FF2B5EF4-FFF2-40B4-BE49-F238E27FC236}">
                <a16:creationId xmlns:a16="http://schemas.microsoft.com/office/drawing/2014/main" id="{4CF4B4D2-0B71-4851-ABB2-41B8E951CB04}"/>
              </a:ext>
            </a:extLst>
          </p:cNvPr>
          <p:cNvSpPr>
            <a:spLocks noGrp="1"/>
          </p:cNvSpPr>
          <p:nvPr>
            <p:ph type="sldNum" sz="quarter" idx="12"/>
          </p:nvPr>
        </p:nvSpPr>
        <p:spPr>
          <a:xfrm>
            <a:off x="11818229" y="6492875"/>
            <a:ext cx="358677" cy="365125"/>
          </a:xfrm>
        </p:spPr>
        <p:txBody>
          <a:bodyPr/>
          <a:lstStyle/>
          <a:p>
            <a:fld id="{C64449EC-3553-4FFE-B6F3-FE4CC98C343D}" type="slidenum">
              <a:rPr lang="sl-SI" smtClean="0">
                <a:solidFill>
                  <a:schemeClr val="tx1">
                    <a:lumMod val="65000"/>
                    <a:lumOff val="35000"/>
                  </a:schemeClr>
                </a:solidFill>
              </a:rPr>
              <a:t>48</a:t>
            </a:fld>
            <a:endParaRPr lang="sl-SI" dirty="0">
              <a:solidFill>
                <a:schemeClr val="tx1">
                  <a:lumMod val="65000"/>
                  <a:lumOff val="35000"/>
                </a:schemeClr>
              </a:solidFill>
            </a:endParaRPr>
          </a:p>
        </p:txBody>
      </p:sp>
      <p:sp>
        <p:nvSpPr>
          <p:cNvPr id="14" name="Pravokotnik 6">
            <a:extLst>
              <a:ext uri="{FF2B5EF4-FFF2-40B4-BE49-F238E27FC236}">
                <a16:creationId xmlns:a16="http://schemas.microsoft.com/office/drawing/2014/main" id="{CE3624A9-AFEC-41EE-9377-6D45812DEBBA}"/>
              </a:ext>
            </a:extLst>
          </p:cNvPr>
          <p:cNvSpPr/>
          <p:nvPr/>
        </p:nvSpPr>
        <p:spPr>
          <a:xfrm>
            <a:off x="0" y="1032910"/>
            <a:ext cx="12192000" cy="111763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Skupina 52">
            <a:extLst>
              <a:ext uri="{FF2B5EF4-FFF2-40B4-BE49-F238E27FC236}">
                <a16:creationId xmlns:a16="http://schemas.microsoft.com/office/drawing/2014/main" id="{B88CF0A2-A531-478E-B337-3C73E3FA1846}"/>
              </a:ext>
            </a:extLst>
          </p:cNvPr>
          <p:cNvGrpSpPr/>
          <p:nvPr/>
        </p:nvGrpSpPr>
        <p:grpSpPr>
          <a:xfrm>
            <a:off x="-1" y="1094912"/>
            <a:ext cx="852671" cy="1055629"/>
            <a:chOff x="-1" y="784520"/>
            <a:chExt cx="852671" cy="881202"/>
          </a:xfrm>
        </p:grpSpPr>
        <p:sp>
          <p:nvSpPr>
            <p:cNvPr id="18" name="Pravokotnik 3">
              <a:extLst>
                <a:ext uri="{FF2B5EF4-FFF2-40B4-BE49-F238E27FC236}">
                  <a16:creationId xmlns:a16="http://schemas.microsoft.com/office/drawing/2014/main" id="{F326FBFD-050B-4539-B274-E19964BD0701}"/>
                </a:ext>
              </a:extLst>
            </p:cNvPr>
            <p:cNvSpPr/>
            <p:nvPr/>
          </p:nvSpPr>
          <p:spPr>
            <a:xfrm>
              <a:off x="0" y="1203874"/>
              <a:ext cx="852670" cy="461848"/>
            </a:xfrm>
            <a:custGeom>
              <a:avLst/>
              <a:gdLst>
                <a:gd name="connsiteX0" fmla="*/ 0 w 1111171"/>
                <a:gd name="connsiteY0" fmla="*/ 0 h 569707"/>
                <a:gd name="connsiteX1" fmla="*/ 1111171 w 1111171"/>
                <a:gd name="connsiteY1" fmla="*/ 0 h 569707"/>
                <a:gd name="connsiteX2" fmla="*/ 1111171 w 1111171"/>
                <a:gd name="connsiteY2" fmla="*/ 569707 h 569707"/>
                <a:gd name="connsiteX3" fmla="*/ 0 w 1111171"/>
                <a:gd name="connsiteY3" fmla="*/ 569707 h 569707"/>
                <a:gd name="connsiteX4" fmla="*/ 0 w 1111171"/>
                <a:gd name="connsiteY4" fmla="*/ 0 h 569707"/>
                <a:gd name="connsiteX0" fmla="*/ 0 w 1111171"/>
                <a:gd name="connsiteY0" fmla="*/ 0 h 569707"/>
                <a:gd name="connsiteX1" fmla="*/ 1111171 w 1111171"/>
                <a:gd name="connsiteY1" fmla="*/ 0 h 569707"/>
                <a:gd name="connsiteX2" fmla="*/ 682908 w 1111171"/>
                <a:gd name="connsiteY2" fmla="*/ 569707 h 569707"/>
                <a:gd name="connsiteX3" fmla="*/ 0 w 1111171"/>
                <a:gd name="connsiteY3" fmla="*/ 569707 h 569707"/>
                <a:gd name="connsiteX4" fmla="*/ 0 w 1111171"/>
                <a:gd name="connsiteY4" fmla="*/ 0 h 569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71" h="569707">
                  <a:moveTo>
                    <a:pt x="0" y="0"/>
                  </a:moveTo>
                  <a:lnTo>
                    <a:pt x="1111171" y="0"/>
                  </a:lnTo>
                  <a:lnTo>
                    <a:pt x="682908" y="569707"/>
                  </a:lnTo>
                  <a:lnTo>
                    <a:pt x="0" y="569707"/>
                  </a:lnTo>
                  <a:lnTo>
                    <a:pt x="0"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Enakokraki trikotnik 2">
              <a:extLst>
                <a:ext uri="{FF2B5EF4-FFF2-40B4-BE49-F238E27FC236}">
                  <a16:creationId xmlns:a16="http://schemas.microsoft.com/office/drawing/2014/main" id="{3AD178FC-4B65-48A3-8F44-C159A5C25D45}"/>
                </a:ext>
              </a:extLst>
            </p:cNvPr>
            <p:cNvSpPr/>
            <p:nvPr/>
          </p:nvSpPr>
          <p:spPr>
            <a:xfrm rot="5400000">
              <a:off x="-14267" y="798786"/>
              <a:ext cx="881202" cy="852670"/>
            </a:xfrm>
            <a:prstGeom prst="triangle">
              <a:avLst/>
            </a:prstGeom>
            <a:solidFill>
              <a:srgbClr val="FCA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PoljeZBesedilom 33">
            <a:extLst>
              <a:ext uri="{FF2B5EF4-FFF2-40B4-BE49-F238E27FC236}">
                <a16:creationId xmlns:a16="http://schemas.microsoft.com/office/drawing/2014/main" id="{8AF3158A-E0BA-4887-A034-297D993FAC4C}"/>
              </a:ext>
            </a:extLst>
          </p:cNvPr>
          <p:cNvSpPr txBox="1"/>
          <p:nvPr/>
        </p:nvSpPr>
        <p:spPr>
          <a:xfrm>
            <a:off x="852669" y="999354"/>
            <a:ext cx="11185533" cy="1196830"/>
          </a:xfrm>
          <a:prstGeom prst="rect">
            <a:avLst/>
          </a:prstGeom>
          <a:noFill/>
        </p:spPr>
        <p:txBody>
          <a:bodyPr wrap="square" rtlCol="0" anchor="ctr">
            <a:noAutofit/>
          </a:bodyPr>
          <a:lstStyle/>
          <a:p>
            <a:pPr algn="just"/>
            <a:r>
              <a:rPr lang="sl-SI" sz="1200" dirty="0">
                <a:solidFill>
                  <a:schemeClr val="bg1"/>
                </a:solidFill>
                <a:latin typeface="Tahoma" panose="020B0604030504040204" pitchFamily="34" charset="0"/>
                <a:ea typeface="Tahoma" panose="020B0604030504040204" pitchFamily="34" charset="0"/>
                <a:cs typeface="Tahoma" panose="020B0604030504040204" pitchFamily="34" charset="0"/>
              </a:rPr>
              <a:t>Ker se je izkazalo, da je slovensko poreklo močan nakupni dejavnik, nas je zanimalo tudi, ali lahko slovenska živila konvencionalne pridelave dosežejo višjo ceno kot uvožena ekološka živila.</a:t>
            </a:r>
          </a:p>
          <a:p>
            <a:pPr algn="just"/>
            <a:r>
              <a:rPr lang="sl-SI" sz="1200" dirty="0">
                <a:solidFill>
                  <a:schemeClr val="bg1"/>
                </a:solidFill>
                <a:latin typeface="Tahoma" panose="020B0604030504040204" pitchFamily="34" charset="0"/>
                <a:ea typeface="Tahoma" panose="020B0604030504040204" pitchFamily="34" charset="0"/>
                <a:cs typeface="Tahoma" panose="020B0604030504040204" pitchFamily="34" charset="0"/>
              </a:rPr>
              <a:t>Simulacije kažejo, da bi bili potrošniki pripravljeni plačati 60 % višjo ceno za slovenska živila konvencionalne pridelave kot za ekološka živila iz Italije in 50 % višjo ceno kot za ekološka živila iz Avstrije. Pri tem pa je potrebno poudariti, da to drži le v primeru, če imajo ekološka živila iz tujine nizko ceno (trenutno povprečno ceno)! Ob višjih cenah ne moremo sklepati, da bi bili potrošniki pripravljeni plačati toliko višje cene. Bistvo teh simulacij je v tem, da pokažemo, da imajo potrošniki višje zaupanje v slovensko hrano ne glede na certifikate v primerjavi z uvoženo hrano.</a:t>
            </a:r>
          </a:p>
        </p:txBody>
      </p:sp>
      <p:pic>
        <p:nvPicPr>
          <p:cNvPr id="21" name="Picture 239">
            <a:hlinkClick r:id="" action="ppaction://customshow?id=26&amp;return=true"/>
            <a:extLst>
              <a:ext uri="{FF2B5EF4-FFF2-40B4-BE49-F238E27FC236}">
                <a16:creationId xmlns:a16="http://schemas.microsoft.com/office/drawing/2014/main" id="{C3E23B7C-AE7F-49B8-BA94-599C907DC0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41319" y="2196184"/>
            <a:ext cx="476250"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3" name="PoljeZBesedilom 55">
            <a:extLst>
              <a:ext uri="{FF2B5EF4-FFF2-40B4-BE49-F238E27FC236}">
                <a16:creationId xmlns:a16="http://schemas.microsoft.com/office/drawing/2014/main" id="{66C96B8E-50DF-4721-B8FE-A48D1F971C28}"/>
              </a:ext>
            </a:extLst>
          </p:cNvPr>
          <p:cNvSpPr txBox="1"/>
          <p:nvPr/>
        </p:nvSpPr>
        <p:spPr>
          <a:xfrm>
            <a:off x="51321" y="181910"/>
            <a:ext cx="12125586" cy="954107"/>
          </a:xfrm>
          <a:prstGeom prst="rect">
            <a:avLst/>
          </a:prstGeom>
          <a:noFill/>
        </p:spPr>
        <p:txBody>
          <a:bodyPr wrap="square" rtlCol="0">
            <a:spAutoFit/>
          </a:bodyPr>
          <a:lstStyle/>
          <a:p>
            <a:r>
              <a:rPr lang="sl-SI" sz="2800" b="1" dirty="0">
                <a:solidFill>
                  <a:srgbClr val="FAA61C"/>
                </a:solidFill>
                <a:latin typeface="Tahoma" panose="020B0604030504040204" pitchFamily="34" charset="0"/>
                <a:ea typeface="Tahoma" panose="020B0604030504040204" pitchFamily="34" charset="0"/>
                <a:cs typeface="Tahoma" panose="020B0604030504040204" pitchFamily="34" charset="0"/>
              </a:rPr>
              <a:t>PRIMERNA CENA: </a:t>
            </a:r>
            <a:r>
              <a:rPr lang="sl-SI" sz="2800" b="1" dirty="0">
                <a:latin typeface="Tahoma" panose="020B0604030504040204" pitchFamily="34" charset="0"/>
                <a:ea typeface="Tahoma" panose="020B0604030504040204" pitchFamily="34" charset="0"/>
                <a:cs typeface="Tahoma" panose="020B0604030504040204" pitchFamily="34" charset="0"/>
              </a:rPr>
              <a:t>EKOLOŠKA ŽIVILA IZ TUJINE VS. SLOVENSKA KONVENCIONALNA ŽIVILA</a:t>
            </a:r>
          </a:p>
        </p:txBody>
      </p:sp>
      <p:grpSp>
        <p:nvGrpSpPr>
          <p:cNvPr id="54" name="Group 53">
            <a:extLst>
              <a:ext uri="{FF2B5EF4-FFF2-40B4-BE49-F238E27FC236}">
                <a16:creationId xmlns:a16="http://schemas.microsoft.com/office/drawing/2014/main" id="{FCAF043A-89D4-473A-8C88-F9DDD5BE799D}"/>
              </a:ext>
            </a:extLst>
          </p:cNvPr>
          <p:cNvGrpSpPr/>
          <p:nvPr/>
        </p:nvGrpSpPr>
        <p:grpSpPr>
          <a:xfrm>
            <a:off x="521430" y="2699147"/>
            <a:ext cx="5255599" cy="2460483"/>
            <a:chOff x="362039" y="2699147"/>
            <a:chExt cx="5255599" cy="2460483"/>
          </a:xfrm>
        </p:grpSpPr>
        <p:pic>
          <p:nvPicPr>
            <p:cNvPr id="55" name="Picture 5">
              <a:extLst>
                <a:ext uri="{FF2B5EF4-FFF2-40B4-BE49-F238E27FC236}">
                  <a16:creationId xmlns:a16="http://schemas.microsoft.com/office/drawing/2014/main" id="{D62E2B27-8301-4A97-878F-1FE3A34F3A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629" y="3740533"/>
              <a:ext cx="5040756" cy="1419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 name="Rectangle 56">
              <a:extLst>
                <a:ext uri="{FF2B5EF4-FFF2-40B4-BE49-F238E27FC236}">
                  <a16:creationId xmlns:a16="http://schemas.microsoft.com/office/drawing/2014/main" id="{1802EA2A-8937-4FAB-A31E-394DDF833A1C}"/>
                </a:ext>
              </a:extLst>
            </p:cNvPr>
            <p:cNvSpPr/>
            <p:nvPr/>
          </p:nvSpPr>
          <p:spPr>
            <a:xfrm>
              <a:off x="1542771" y="3668743"/>
              <a:ext cx="1180130" cy="461665"/>
            </a:xfrm>
            <a:prstGeom prst="rect">
              <a:avLst/>
            </a:prstGeom>
          </p:spPr>
          <p:txBody>
            <a:bodyPr wrap="none">
              <a:spAutoFit/>
            </a:bodyPr>
            <a:lstStyle/>
            <a:p>
              <a:pPr algn="ctr"/>
              <a:r>
                <a:rPr lang="sl-SI" sz="1400" b="1" dirty="0">
                  <a:latin typeface="Tahoma" panose="020B0604030504040204" pitchFamily="34" charset="0"/>
                  <a:ea typeface="Tahoma" panose="020B0604030504040204" pitchFamily="34" charset="0"/>
                  <a:cs typeface="Tahoma" panose="020B0604030504040204" pitchFamily="34" charset="0"/>
                </a:rPr>
                <a:t>povprečna </a:t>
              </a:r>
            </a:p>
            <a:p>
              <a:pPr algn="ctr"/>
              <a:r>
                <a:rPr lang="sl-SI" sz="1000" b="1" dirty="0">
                  <a:latin typeface="Tahoma" panose="020B0604030504040204" pitchFamily="34" charset="0"/>
                  <a:ea typeface="Tahoma" panose="020B0604030504040204" pitchFamily="34" charset="0"/>
                  <a:cs typeface="Tahoma" panose="020B0604030504040204" pitchFamily="34" charset="0"/>
                </a:rPr>
                <a:t>cena</a:t>
              </a:r>
              <a:endParaRPr lang="sl-SI" sz="1000" b="1" dirty="0"/>
            </a:p>
          </p:txBody>
        </p:sp>
        <p:sp>
          <p:nvSpPr>
            <p:cNvPr id="58" name="Rectangle 57">
              <a:extLst>
                <a:ext uri="{FF2B5EF4-FFF2-40B4-BE49-F238E27FC236}">
                  <a16:creationId xmlns:a16="http://schemas.microsoft.com/office/drawing/2014/main" id="{E9E0B475-7F3A-4331-958F-2A3DBA7AE82C}"/>
                </a:ext>
              </a:extLst>
            </p:cNvPr>
            <p:cNvSpPr/>
            <p:nvPr/>
          </p:nvSpPr>
          <p:spPr>
            <a:xfrm>
              <a:off x="3189438" y="3687605"/>
              <a:ext cx="1196161" cy="461665"/>
            </a:xfrm>
            <a:prstGeom prst="rect">
              <a:avLst/>
            </a:prstGeom>
          </p:spPr>
          <p:txBody>
            <a:bodyPr wrap="none">
              <a:spAutoFit/>
            </a:bodyPr>
            <a:lstStyle/>
            <a:p>
              <a:pPr algn="ctr"/>
              <a:r>
                <a:rPr lang="sl-SI" sz="1400" b="1" dirty="0">
                  <a:latin typeface="Tahoma" panose="020B0604030504040204" pitchFamily="34" charset="0"/>
                  <a:ea typeface="Tahoma" panose="020B0604030504040204" pitchFamily="34" charset="0"/>
                  <a:cs typeface="Tahoma" panose="020B0604030504040204" pitchFamily="34" charset="0"/>
                </a:rPr>
                <a:t>160 % </a:t>
              </a:r>
            </a:p>
            <a:p>
              <a:pPr algn="ctr"/>
              <a:r>
                <a:rPr lang="sl-SI" sz="1000" b="1" dirty="0">
                  <a:latin typeface="Tahoma" panose="020B0604030504040204" pitchFamily="34" charset="0"/>
                  <a:ea typeface="Tahoma" panose="020B0604030504040204" pitchFamily="34" charset="0"/>
                  <a:cs typeface="Tahoma" panose="020B0604030504040204" pitchFamily="34" charset="0"/>
                </a:rPr>
                <a:t>povprečne cene</a:t>
              </a:r>
              <a:endParaRPr lang="sl-SI" sz="1000" b="1" dirty="0"/>
            </a:p>
          </p:txBody>
        </p:sp>
        <p:grpSp>
          <p:nvGrpSpPr>
            <p:cNvPr id="59" name="Group 58">
              <a:extLst>
                <a:ext uri="{FF2B5EF4-FFF2-40B4-BE49-F238E27FC236}">
                  <a16:creationId xmlns:a16="http://schemas.microsoft.com/office/drawing/2014/main" id="{31C10EAA-E7F5-42FD-AA4C-A24C29A57927}"/>
                </a:ext>
              </a:extLst>
            </p:cNvPr>
            <p:cNvGrpSpPr/>
            <p:nvPr/>
          </p:nvGrpSpPr>
          <p:grpSpPr>
            <a:xfrm>
              <a:off x="362039" y="2736232"/>
              <a:ext cx="1122423" cy="1394405"/>
              <a:chOff x="487545" y="2736232"/>
              <a:chExt cx="1122423" cy="1394405"/>
            </a:xfrm>
          </p:grpSpPr>
          <p:grpSp>
            <p:nvGrpSpPr>
              <p:cNvPr id="106" name="Group 105">
                <a:extLst>
                  <a:ext uri="{FF2B5EF4-FFF2-40B4-BE49-F238E27FC236}">
                    <a16:creationId xmlns:a16="http://schemas.microsoft.com/office/drawing/2014/main" id="{5EB921BD-6328-46B9-8E45-0801F9E52EAD}"/>
                  </a:ext>
                </a:extLst>
              </p:cNvPr>
              <p:cNvGrpSpPr/>
              <p:nvPr/>
            </p:nvGrpSpPr>
            <p:grpSpPr>
              <a:xfrm>
                <a:off x="487545" y="3698005"/>
                <a:ext cx="1122423" cy="432632"/>
                <a:chOff x="1366090" y="3793138"/>
                <a:chExt cx="2293548" cy="884036"/>
              </a:xfrm>
            </p:grpSpPr>
            <p:pic>
              <p:nvPicPr>
                <p:cNvPr id="114" name="Picture 113">
                  <a:extLst>
                    <a:ext uri="{FF2B5EF4-FFF2-40B4-BE49-F238E27FC236}">
                      <a16:creationId xmlns:a16="http://schemas.microsoft.com/office/drawing/2014/main" id="{9BF37D86-991D-49FC-AB63-791FBA36A64F}"/>
                    </a:ext>
                  </a:extLst>
                </p:cNvPr>
                <p:cNvPicPr>
                  <a:picLocks noChangeAspect="1"/>
                </p:cNvPicPr>
                <p:nvPr/>
              </p:nvPicPr>
              <p:blipFill>
                <a:blip r:embed="rId5"/>
                <a:stretch>
                  <a:fillRect/>
                </a:stretch>
              </p:blipFill>
              <p:spPr>
                <a:xfrm>
                  <a:off x="1560038" y="3793138"/>
                  <a:ext cx="544286" cy="365068"/>
                </a:xfrm>
                <a:prstGeom prst="rect">
                  <a:avLst/>
                </a:prstGeom>
              </p:spPr>
            </p:pic>
            <p:sp>
              <p:nvSpPr>
                <p:cNvPr id="115" name="Rectangle 114">
                  <a:extLst>
                    <a:ext uri="{FF2B5EF4-FFF2-40B4-BE49-F238E27FC236}">
                      <a16:creationId xmlns:a16="http://schemas.microsoft.com/office/drawing/2014/main" id="{7D8DE59B-D824-49E7-9B1A-5AF3399FF419}"/>
                    </a:ext>
                  </a:extLst>
                </p:cNvPr>
                <p:cNvSpPr/>
                <p:nvPr/>
              </p:nvSpPr>
              <p:spPr>
                <a:xfrm>
                  <a:off x="1366090" y="4205494"/>
                  <a:ext cx="2293548" cy="471680"/>
                </a:xfrm>
                <a:prstGeom prst="rect">
                  <a:avLst/>
                </a:prstGeom>
              </p:spPr>
              <p:txBody>
                <a:bodyPr wrap="none">
                  <a:spAutoFit/>
                </a:bodyPr>
                <a:lstStyle/>
                <a:p>
                  <a:r>
                    <a:rPr lang="sl-SI" sz="900" dirty="0">
                      <a:latin typeface="Tahoma" panose="020B0604030504040204" pitchFamily="34" charset="0"/>
                      <a:ea typeface="Tahoma" panose="020B0604030504040204" pitchFamily="34" charset="0"/>
                      <a:cs typeface="Tahoma" panose="020B0604030504040204" pitchFamily="34" charset="0"/>
                    </a:rPr>
                    <a:t>ekološka pridelava</a:t>
                  </a:r>
                  <a:endParaRPr lang="sl-SI" sz="900" dirty="0"/>
                </a:p>
              </p:txBody>
            </p:sp>
          </p:grpSp>
          <p:grpSp>
            <p:nvGrpSpPr>
              <p:cNvPr id="107" name="Group 106">
                <a:extLst>
                  <a:ext uri="{FF2B5EF4-FFF2-40B4-BE49-F238E27FC236}">
                    <a16:creationId xmlns:a16="http://schemas.microsoft.com/office/drawing/2014/main" id="{8FCF234F-ECB5-4EA0-A38F-D7386035016E}"/>
                  </a:ext>
                </a:extLst>
              </p:cNvPr>
              <p:cNvGrpSpPr/>
              <p:nvPr/>
            </p:nvGrpSpPr>
            <p:grpSpPr>
              <a:xfrm>
                <a:off x="511269" y="2736232"/>
                <a:ext cx="1049890" cy="920883"/>
                <a:chOff x="994685" y="2369944"/>
                <a:chExt cx="2145337" cy="1881723"/>
              </a:xfrm>
            </p:grpSpPr>
            <p:pic>
              <p:nvPicPr>
                <p:cNvPr id="108" name="Picture 107">
                  <a:extLst>
                    <a:ext uri="{FF2B5EF4-FFF2-40B4-BE49-F238E27FC236}">
                      <a16:creationId xmlns:a16="http://schemas.microsoft.com/office/drawing/2014/main" id="{82B24E1D-F6AD-48F2-8058-B2104E8937D5}"/>
                    </a:ext>
                  </a:extLst>
                </p:cNvPr>
                <p:cNvPicPr>
                  <a:picLocks noChangeAspect="1"/>
                </p:cNvPicPr>
                <p:nvPr/>
              </p:nvPicPr>
              <p:blipFill>
                <a:blip r:embed="rId6"/>
                <a:stretch>
                  <a:fillRect/>
                </a:stretch>
              </p:blipFill>
              <p:spPr>
                <a:xfrm>
                  <a:off x="2136160" y="3344491"/>
                  <a:ext cx="898149" cy="508951"/>
                </a:xfrm>
                <a:prstGeom prst="rect">
                  <a:avLst/>
                </a:prstGeom>
              </p:spPr>
            </p:pic>
            <p:pic>
              <p:nvPicPr>
                <p:cNvPr id="109" name="Picture 108">
                  <a:extLst>
                    <a:ext uri="{FF2B5EF4-FFF2-40B4-BE49-F238E27FC236}">
                      <a16:creationId xmlns:a16="http://schemas.microsoft.com/office/drawing/2014/main" id="{561FFB51-8FBF-4061-AB7A-AF30E5BB9AF3}"/>
                    </a:ext>
                  </a:extLst>
                </p:cNvPr>
                <p:cNvPicPr>
                  <a:picLocks noChangeAspect="1"/>
                </p:cNvPicPr>
                <p:nvPr/>
              </p:nvPicPr>
              <p:blipFill>
                <a:blip r:embed="rId7"/>
                <a:stretch>
                  <a:fillRect/>
                </a:stretch>
              </p:blipFill>
              <p:spPr>
                <a:xfrm>
                  <a:off x="1107121" y="3344491"/>
                  <a:ext cx="848476" cy="508951"/>
                </a:xfrm>
                <a:prstGeom prst="rect">
                  <a:avLst/>
                </a:prstGeom>
              </p:spPr>
            </p:pic>
            <p:pic>
              <p:nvPicPr>
                <p:cNvPr id="110" name="Picture 109">
                  <a:extLst>
                    <a:ext uri="{FF2B5EF4-FFF2-40B4-BE49-F238E27FC236}">
                      <a16:creationId xmlns:a16="http://schemas.microsoft.com/office/drawing/2014/main" id="{88459305-4C04-4E55-BD98-1C7A4808C294}"/>
                    </a:ext>
                  </a:extLst>
                </p:cNvPr>
                <p:cNvPicPr>
                  <a:picLocks noChangeAspect="1"/>
                </p:cNvPicPr>
                <p:nvPr/>
              </p:nvPicPr>
              <p:blipFill>
                <a:blip r:embed="rId8"/>
                <a:stretch>
                  <a:fillRect/>
                </a:stretch>
              </p:blipFill>
              <p:spPr>
                <a:xfrm>
                  <a:off x="1582477" y="2369944"/>
                  <a:ext cx="803607" cy="508949"/>
                </a:xfrm>
                <a:prstGeom prst="rect">
                  <a:avLst/>
                </a:prstGeom>
                <a:solidFill>
                  <a:schemeClr val="bg1"/>
                </a:solidFill>
              </p:spPr>
            </p:pic>
            <p:sp>
              <p:nvSpPr>
                <p:cNvPr id="111" name="Rectangle 110">
                  <a:extLst>
                    <a:ext uri="{FF2B5EF4-FFF2-40B4-BE49-F238E27FC236}">
                      <a16:creationId xmlns:a16="http://schemas.microsoft.com/office/drawing/2014/main" id="{DCB1DD55-62E4-4AE9-8080-CCBDFFD5D885}"/>
                    </a:ext>
                  </a:extLst>
                </p:cNvPr>
                <p:cNvSpPr/>
                <p:nvPr/>
              </p:nvSpPr>
              <p:spPr>
                <a:xfrm>
                  <a:off x="994685" y="3811431"/>
                  <a:ext cx="1088143" cy="440236"/>
                </a:xfrm>
                <a:prstGeom prst="rect">
                  <a:avLst/>
                </a:prstGeom>
              </p:spPr>
              <p:txBody>
                <a:bodyPr wrap="none">
                  <a:spAutoFit/>
                </a:bodyPr>
                <a:lstStyle/>
                <a:p>
                  <a:r>
                    <a:rPr lang="sl-SI" sz="800" b="1" dirty="0">
                      <a:latin typeface="Tahoma" panose="020B0604030504040204" pitchFamily="34" charset="0"/>
                      <a:ea typeface="Tahoma" panose="020B0604030504040204" pitchFamily="34" charset="0"/>
                      <a:cs typeface="Tahoma" panose="020B0604030504040204" pitchFamily="34" charset="0"/>
                    </a:rPr>
                    <a:t>2 €/kg</a:t>
                  </a:r>
                  <a:endParaRPr lang="sl-SI" sz="800" dirty="0"/>
                </a:p>
              </p:txBody>
            </p:sp>
            <p:sp>
              <p:nvSpPr>
                <p:cNvPr id="112" name="Rectangle 111">
                  <a:extLst>
                    <a:ext uri="{FF2B5EF4-FFF2-40B4-BE49-F238E27FC236}">
                      <a16:creationId xmlns:a16="http://schemas.microsoft.com/office/drawing/2014/main" id="{620E826D-A214-4748-AF31-D9A6A9931D84}"/>
                    </a:ext>
                  </a:extLst>
                </p:cNvPr>
                <p:cNvSpPr/>
                <p:nvPr/>
              </p:nvSpPr>
              <p:spPr>
                <a:xfrm>
                  <a:off x="2051879" y="3798368"/>
                  <a:ext cx="1088143" cy="440236"/>
                </a:xfrm>
                <a:prstGeom prst="rect">
                  <a:avLst/>
                </a:prstGeom>
              </p:spPr>
              <p:txBody>
                <a:bodyPr wrap="none">
                  <a:spAutoFit/>
                </a:bodyPr>
                <a:lstStyle/>
                <a:p>
                  <a:r>
                    <a:rPr lang="sl-SI" sz="800" b="1" dirty="0">
                      <a:latin typeface="Tahoma" panose="020B0604030504040204" pitchFamily="34" charset="0"/>
                      <a:ea typeface="Tahoma" panose="020B0604030504040204" pitchFamily="34" charset="0"/>
                      <a:cs typeface="Tahoma" panose="020B0604030504040204" pitchFamily="34" charset="0"/>
                    </a:rPr>
                    <a:t>2 €/kg</a:t>
                  </a:r>
                  <a:endParaRPr lang="sl-SI" sz="800" dirty="0"/>
                </a:p>
              </p:txBody>
            </p:sp>
            <p:sp>
              <p:nvSpPr>
                <p:cNvPr id="113" name="Rectangle 112">
                  <a:extLst>
                    <a:ext uri="{FF2B5EF4-FFF2-40B4-BE49-F238E27FC236}">
                      <a16:creationId xmlns:a16="http://schemas.microsoft.com/office/drawing/2014/main" id="{C7BEDDA8-E9D2-425F-8B67-F01B9AFB5C73}"/>
                    </a:ext>
                  </a:extLst>
                </p:cNvPr>
                <p:cNvSpPr/>
                <p:nvPr/>
              </p:nvSpPr>
              <p:spPr>
                <a:xfrm>
                  <a:off x="1487625" y="2807080"/>
                  <a:ext cx="1088143" cy="440236"/>
                </a:xfrm>
                <a:prstGeom prst="rect">
                  <a:avLst/>
                </a:prstGeom>
              </p:spPr>
              <p:txBody>
                <a:bodyPr wrap="none">
                  <a:spAutoFit/>
                </a:bodyPr>
                <a:lstStyle/>
                <a:p>
                  <a:r>
                    <a:rPr lang="sl-SI" sz="800" b="1" dirty="0">
                      <a:latin typeface="Tahoma" panose="020B0604030504040204" pitchFamily="34" charset="0"/>
                      <a:ea typeface="Tahoma" panose="020B0604030504040204" pitchFamily="34" charset="0"/>
                      <a:cs typeface="Tahoma" panose="020B0604030504040204" pitchFamily="34" charset="0"/>
                    </a:rPr>
                    <a:t>5 €/kg</a:t>
                  </a:r>
                  <a:endParaRPr lang="sl-SI" sz="800" dirty="0"/>
                </a:p>
              </p:txBody>
            </p:sp>
          </p:grpSp>
        </p:grpSp>
        <p:grpSp>
          <p:nvGrpSpPr>
            <p:cNvPr id="60" name="Group 59">
              <a:extLst>
                <a:ext uri="{FF2B5EF4-FFF2-40B4-BE49-F238E27FC236}">
                  <a16:creationId xmlns:a16="http://schemas.microsoft.com/office/drawing/2014/main" id="{AD441C40-14C0-4089-A4A0-C26A666907B6}"/>
                </a:ext>
              </a:extLst>
            </p:cNvPr>
            <p:cNvGrpSpPr/>
            <p:nvPr/>
          </p:nvGrpSpPr>
          <p:grpSpPr>
            <a:xfrm>
              <a:off x="4434105" y="2699147"/>
              <a:ext cx="1183533" cy="1431706"/>
              <a:chOff x="4192058" y="2699147"/>
              <a:chExt cx="1183533" cy="1431706"/>
            </a:xfrm>
          </p:grpSpPr>
          <p:sp>
            <p:nvSpPr>
              <p:cNvPr id="61" name="Rectangle 60">
                <a:extLst>
                  <a:ext uri="{FF2B5EF4-FFF2-40B4-BE49-F238E27FC236}">
                    <a16:creationId xmlns:a16="http://schemas.microsoft.com/office/drawing/2014/main" id="{DE1654FB-53B8-48EF-B7DA-B93A45710E2C}"/>
                  </a:ext>
                </a:extLst>
              </p:cNvPr>
              <p:cNvSpPr/>
              <p:nvPr/>
            </p:nvSpPr>
            <p:spPr>
              <a:xfrm>
                <a:off x="4212699" y="3761521"/>
                <a:ext cx="1132041" cy="369332"/>
              </a:xfrm>
              <a:prstGeom prst="rect">
                <a:avLst/>
              </a:prstGeom>
            </p:spPr>
            <p:txBody>
              <a:bodyPr wrap="none">
                <a:spAutoFit/>
              </a:bodyPr>
              <a:lstStyle/>
              <a:p>
                <a:r>
                  <a:rPr lang="sl-SI" sz="900" b="1" dirty="0">
                    <a:latin typeface="Tahoma" panose="020B0604030504040204" pitchFamily="34" charset="0"/>
                    <a:ea typeface="Tahoma" panose="020B0604030504040204" pitchFamily="34" charset="0"/>
                    <a:cs typeface="Tahoma" panose="020B0604030504040204" pitchFamily="34" charset="0"/>
                  </a:rPr>
                  <a:t>konvencionalna</a:t>
                </a:r>
                <a:r>
                  <a:rPr lang="sl-SI" sz="900" dirty="0">
                    <a:latin typeface="Tahoma" panose="020B0604030504040204" pitchFamily="34" charset="0"/>
                    <a:ea typeface="Tahoma" panose="020B0604030504040204" pitchFamily="34" charset="0"/>
                    <a:cs typeface="Tahoma" panose="020B0604030504040204" pitchFamily="34" charset="0"/>
                  </a:rPr>
                  <a:t> </a:t>
                </a:r>
              </a:p>
              <a:p>
                <a:r>
                  <a:rPr lang="sl-SI" sz="900" dirty="0">
                    <a:latin typeface="Tahoma" panose="020B0604030504040204" pitchFamily="34" charset="0"/>
                    <a:ea typeface="Tahoma" panose="020B0604030504040204" pitchFamily="34" charset="0"/>
                    <a:cs typeface="Tahoma" panose="020B0604030504040204" pitchFamily="34" charset="0"/>
                  </a:rPr>
                  <a:t>pridelava</a:t>
                </a:r>
                <a:endParaRPr lang="sl-SI" sz="900" dirty="0"/>
              </a:p>
            </p:txBody>
          </p:sp>
          <p:grpSp>
            <p:nvGrpSpPr>
              <p:cNvPr id="62" name="Group 61">
                <a:extLst>
                  <a:ext uri="{FF2B5EF4-FFF2-40B4-BE49-F238E27FC236}">
                    <a16:creationId xmlns:a16="http://schemas.microsoft.com/office/drawing/2014/main" id="{DFB168C2-C2F8-4E28-BDE1-9BE92DEC0A22}"/>
                  </a:ext>
                </a:extLst>
              </p:cNvPr>
              <p:cNvGrpSpPr/>
              <p:nvPr/>
            </p:nvGrpSpPr>
            <p:grpSpPr>
              <a:xfrm>
                <a:off x="4192058" y="2699147"/>
                <a:ext cx="1183533" cy="920883"/>
                <a:chOff x="921409" y="2369944"/>
                <a:chExt cx="2418422" cy="1881723"/>
              </a:xfrm>
            </p:grpSpPr>
            <p:pic>
              <p:nvPicPr>
                <p:cNvPr id="63" name="Picture 62">
                  <a:extLst>
                    <a:ext uri="{FF2B5EF4-FFF2-40B4-BE49-F238E27FC236}">
                      <a16:creationId xmlns:a16="http://schemas.microsoft.com/office/drawing/2014/main" id="{1CFA1700-2B07-491F-AD9D-43CC74B5AD32}"/>
                    </a:ext>
                  </a:extLst>
                </p:cNvPr>
                <p:cNvPicPr>
                  <a:picLocks noChangeAspect="1"/>
                </p:cNvPicPr>
                <p:nvPr/>
              </p:nvPicPr>
              <p:blipFill>
                <a:blip r:embed="rId6"/>
                <a:stretch>
                  <a:fillRect/>
                </a:stretch>
              </p:blipFill>
              <p:spPr>
                <a:xfrm>
                  <a:off x="2136160" y="3344491"/>
                  <a:ext cx="898149" cy="508951"/>
                </a:xfrm>
                <a:prstGeom prst="rect">
                  <a:avLst/>
                </a:prstGeom>
              </p:spPr>
            </p:pic>
            <p:pic>
              <p:nvPicPr>
                <p:cNvPr id="101" name="Picture 100">
                  <a:extLst>
                    <a:ext uri="{FF2B5EF4-FFF2-40B4-BE49-F238E27FC236}">
                      <a16:creationId xmlns:a16="http://schemas.microsoft.com/office/drawing/2014/main" id="{FC9F96E3-241D-4F7D-8BA8-B79650144A45}"/>
                    </a:ext>
                  </a:extLst>
                </p:cNvPr>
                <p:cNvPicPr>
                  <a:picLocks noChangeAspect="1"/>
                </p:cNvPicPr>
                <p:nvPr/>
              </p:nvPicPr>
              <p:blipFill>
                <a:blip r:embed="rId7"/>
                <a:stretch>
                  <a:fillRect/>
                </a:stretch>
              </p:blipFill>
              <p:spPr>
                <a:xfrm>
                  <a:off x="1107121" y="3344491"/>
                  <a:ext cx="848476" cy="508951"/>
                </a:xfrm>
                <a:prstGeom prst="rect">
                  <a:avLst/>
                </a:prstGeom>
              </p:spPr>
            </p:pic>
            <p:pic>
              <p:nvPicPr>
                <p:cNvPr id="102" name="Picture 101">
                  <a:extLst>
                    <a:ext uri="{FF2B5EF4-FFF2-40B4-BE49-F238E27FC236}">
                      <a16:creationId xmlns:a16="http://schemas.microsoft.com/office/drawing/2014/main" id="{DDAB1DCB-2567-4858-BF54-733E272E72BD}"/>
                    </a:ext>
                  </a:extLst>
                </p:cNvPr>
                <p:cNvPicPr>
                  <a:picLocks noChangeAspect="1"/>
                </p:cNvPicPr>
                <p:nvPr/>
              </p:nvPicPr>
              <p:blipFill>
                <a:blip r:embed="rId8"/>
                <a:stretch>
                  <a:fillRect/>
                </a:stretch>
              </p:blipFill>
              <p:spPr>
                <a:xfrm>
                  <a:off x="1582477" y="2369944"/>
                  <a:ext cx="803607" cy="508949"/>
                </a:xfrm>
                <a:prstGeom prst="rect">
                  <a:avLst/>
                </a:prstGeom>
              </p:spPr>
            </p:pic>
            <p:sp>
              <p:nvSpPr>
                <p:cNvPr id="103" name="Rectangle 102">
                  <a:extLst>
                    <a:ext uri="{FF2B5EF4-FFF2-40B4-BE49-F238E27FC236}">
                      <a16:creationId xmlns:a16="http://schemas.microsoft.com/office/drawing/2014/main" id="{0AEC8626-7241-4510-8001-9EA090945E6C}"/>
                    </a:ext>
                  </a:extLst>
                </p:cNvPr>
                <p:cNvSpPr/>
                <p:nvPr/>
              </p:nvSpPr>
              <p:spPr>
                <a:xfrm>
                  <a:off x="921409" y="3811431"/>
                  <a:ext cx="1287952" cy="440236"/>
                </a:xfrm>
                <a:prstGeom prst="rect">
                  <a:avLst/>
                </a:prstGeom>
              </p:spPr>
              <p:txBody>
                <a:bodyPr wrap="none">
                  <a:spAutoFit/>
                </a:bodyPr>
                <a:lstStyle/>
                <a:p>
                  <a:r>
                    <a:rPr lang="sl-SI" sz="800" b="1" dirty="0">
                      <a:latin typeface="Tahoma" panose="020B0604030504040204" pitchFamily="34" charset="0"/>
                      <a:ea typeface="Tahoma" panose="020B0604030504040204" pitchFamily="34" charset="0"/>
                      <a:cs typeface="Tahoma" panose="020B0604030504040204" pitchFamily="34" charset="0"/>
                    </a:rPr>
                    <a:t>3,2 €/kg</a:t>
                  </a:r>
                  <a:endParaRPr lang="sl-SI" sz="800" dirty="0"/>
                </a:p>
              </p:txBody>
            </p:sp>
            <p:sp>
              <p:nvSpPr>
                <p:cNvPr id="104" name="Rectangle 103">
                  <a:extLst>
                    <a:ext uri="{FF2B5EF4-FFF2-40B4-BE49-F238E27FC236}">
                      <a16:creationId xmlns:a16="http://schemas.microsoft.com/office/drawing/2014/main" id="{E9A2EBA4-EA0B-47BE-94F5-F7CEE01385BC}"/>
                    </a:ext>
                  </a:extLst>
                </p:cNvPr>
                <p:cNvSpPr/>
                <p:nvPr/>
              </p:nvSpPr>
              <p:spPr>
                <a:xfrm>
                  <a:off x="2051879" y="3798368"/>
                  <a:ext cx="1287952" cy="440236"/>
                </a:xfrm>
                <a:prstGeom prst="rect">
                  <a:avLst/>
                </a:prstGeom>
              </p:spPr>
              <p:txBody>
                <a:bodyPr wrap="none">
                  <a:spAutoFit/>
                </a:bodyPr>
                <a:lstStyle/>
                <a:p>
                  <a:r>
                    <a:rPr lang="sl-SI" sz="800" b="1" dirty="0">
                      <a:latin typeface="Tahoma" panose="020B0604030504040204" pitchFamily="34" charset="0"/>
                      <a:ea typeface="Tahoma" panose="020B0604030504040204" pitchFamily="34" charset="0"/>
                      <a:cs typeface="Tahoma" panose="020B0604030504040204" pitchFamily="34" charset="0"/>
                    </a:rPr>
                    <a:t>3,2 €/kg</a:t>
                  </a:r>
                  <a:endParaRPr lang="sl-SI" sz="800" dirty="0"/>
                </a:p>
              </p:txBody>
            </p:sp>
            <p:sp>
              <p:nvSpPr>
                <p:cNvPr id="105" name="Rectangle 104">
                  <a:extLst>
                    <a:ext uri="{FF2B5EF4-FFF2-40B4-BE49-F238E27FC236}">
                      <a16:creationId xmlns:a16="http://schemas.microsoft.com/office/drawing/2014/main" id="{7950673B-9064-4A2F-9093-637473359C7F}"/>
                    </a:ext>
                  </a:extLst>
                </p:cNvPr>
                <p:cNvSpPr/>
                <p:nvPr/>
              </p:nvSpPr>
              <p:spPr>
                <a:xfrm>
                  <a:off x="1487625" y="2807080"/>
                  <a:ext cx="1088143" cy="440236"/>
                </a:xfrm>
                <a:prstGeom prst="rect">
                  <a:avLst/>
                </a:prstGeom>
              </p:spPr>
              <p:txBody>
                <a:bodyPr wrap="none">
                  <a:spAutoFit/>
                </a:bodyPr>
                <a:lstStyle/>
                <a:p>
                  <a:r>
                    <a:rPr lang="sl-SI" sz="800" b="1" dirty="0">
                      <a:latin typeface="Tahoma" panose="020B0604030504040204" pitchFamily="34" charset="0"/>
                      <a:ea typeface="Tahoma" panose="020B0604030504040204" pitchFamily="34" charset="0"/>
                      <a:cs typeface="Tahoma" panose="020B0604030504040204" pitchFamily="34" charset="0"/>
                    </a:rPr>
                    <a:t>8 €/kg</a:t>
                  </a:r>
                  <a:endParaRPr lang="sl-SI" sz="800" dirty="0"/>
                </a:p>
              </p:txBody>
            </p:sp>
          </p:grpSp>
        </p:grpSp>
      </p:grpSp>
      <p:pic>
        <p:nvPicPr>
          <p:cNvPr id="116" name="Picture 115">
            <a:extLst>
              <a:ext uri="{FF2B5EF4-FFF2-40B4-BE49-F238E27FC236}">
                <a16:creationId xmlns:a16="http://schemas.microsoft.com/office/drawing/2014/main" id="{AB883D83-BC99-4666-A70C-503A4FEAB11E}"/>
              </a:ext>
            </a:extLst>
          </p:cNvPr>
          <p:cNvPicPr>
            <a:picLocks noChangeAspect="1"/>
          </p:cNvPicPr>
          <p:nvPr/>
        </p:nvPicPr>
        <p:blipFill>
          <a:blip r:embed="rId9"/>
          <a:stretch>
            <a:fillRect/>
          </a:stretch>
        </p:blipFill>
        <p:spPr>
          <a:xfrm>
            <a:off x="4344323" y="5266552"/>
            <a:ext cx="952500" cy="571500"/>
          </a:xfrm>
          <a:prstGeom prst="rect">
            <a:avLst/>
          </a:prstGeom>
        </p:spPr>
      </p:pic>
      <p:sp>
        <p:nvSpPr>
          <p:cNvPr id="117" name="Rectangle 116">
            <a:extLst>
              <a:ext uri="{FF2B5EF4-FFF2-40B4-BE49-F238E27FC236}">
                <a16:creationId xmlns:a16="http://schemas.microsoft.com/office/drawing/2014/main" id="{761D90B5-FF56-4376-A345-A1443AC99DE0}"/>
              </a:ext>
            </a:extLst>
          </p:cNvPr>
          <p:cNvSpPr/>
          <p:nvPr/>
        </p:nvSpPr>
        <p:spPr>
          <a:xfrm>
            <a:off x="1115791" y="5960289"/>
            <a:ext cx="825867" cy="276999"/>
          </a:xfrm>
          <a:prstGeom prst="rect">
            <a:avLst/>
          </a:prstGeom>
        </p:spPr>
        <p:txBody>
          <a:bodyPr wrap="none">
            <a:spAutoFit/>
          </a:bodyPr>
          <a:lstStyle/>
          <a:p>
            <a:r>
              <a:rPr lang="sl-SI" sz="1200" b="1" dirty="0">
                <a:latin typeface="Tahoma" panose="020B0604030504040204" pitchFamily="34" charset="0"/>
                <a:ea typeface="Tahoma" panose="020B0604030504040204" pitchFamily="34" charset="0"/>
                <a:cs typeface="Tahoma" panose="020B0604030504040204" pitchFamily="34" charset="0"/>
              </a:rPr>
              <a:t>iz Italije</a:t>
            </a:r>
            <a:endParaRPr lang="sl-SI" sz="1200" b="1" dirty="0"/>
          </a:p>
        </p:txBody>
      </p:sp>
      <p:sp>
        <p:nvSpPr>
          <p:cNvPr id="118" name="Rectangle 117">
            <a:extLst>
              <a:ext uri="{FF2B5EF4-FFF2-40B4-BE49-F238E27FC236}">
                <a16:creationId xmlns:a16="http://schemas.microsoft.com/office/drawing/2014/main" id="{C5F61D73-2130-4760-B211-DA5D8E736408}"/>
              </a:ext>
            </a:extLst>
          </p:cNvPr>
          <p:cNvSpPr/>
          <p:nvPr/>
        </p:nvSpPr>
        <p:spPr>
          <a:xfrm>
            <a:off x="4260428" y="5849655"/>
            <a:ext cx="1067921" cy="276999"/>
          </a:xfrm>
          <a:prstGeom prst="rect">
            <a:avLst/>
          </a:prstGeom>
        </p:spPr>
        <p:txBody>
          <a:bodyPr wrap="none">
            <a:spAutoFit/>
          </a:bodyPr>
          <a:lstStyle/>
          <a:p>
            <a:r>
              <a:rPr lang="sl-SI" sz="1200" b="1" dirty="0">
                <a:latin typeface="Tahoma" panose="020B0604030504040204" pitchFamily="34" charset="0"/>
                <a:ea typeface="Tahoma" panose="020B0604030504040204" pitchFamily="34" charset="0"/>
                <a:cs typeface="Tahoma" panose="020B0604030504040204" pitchFamily="34" charset="0"/>
              </a:rPr>
              <a:t>iz Slovenije</a:t>
            </a:r>
            <a:endParaRPr lang="sl-SI" sz="1200" b="1" dirty="0"/>
          </a:p>
        </p:txBody>
      </p:sp>
      <p:grpSp>
        <p:nvGrpSpPr>
          <p:cNvPr id="119" name="Group 118">
            <a:extLst>
              <a:ext uri="{FF2B5EF4-FFF2-40B4-BE49-F238E27FC236}">
                <a16:creationId xmlns:a16="http://schemas.microsoft.com/office/drawing/2014/main" id="{C1DCF59A-2446-4A23-BCEA-41F7F352529F}"/>
              </a:ext>
            </a:extLst>
          </p:cNvPr>
          <p:cNvGrpSpPr/>
          <p:nvPr/>
        </p:nvGrpSpPr>
        <p:grpSpPr>
          <a:xfrm>
            <a:off x="6230234" y="2699147"/>
            <a:ext cx="5263776" cy="2460483"/>
            <a:chOff x="6507071" y="2699147"/>
            <a:chExt cx="5263776" cy="2460483"/>
          </a:xfrm>
        </p:grpSpPr>
        <p:pic>
          <p:nvPicPr>
            <p:cNvPr id="120" name="Picture 5">
              <a:extLst>
                <a:ext uri="{FF2B5EF4-FFF2-40B4-BE49-F238E27FC236}">
                  <a16:creationId xmlns:a16="http://schemas.microsoft.com/office/drawing/2014/main" id="{FC890F47-6BF6-4C3F-9BFA-950BD2E00D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3407" y="3740533"/>
              <a:ext cx="5040756" cy="1419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1" name="Group 120">
              <a:extLst>
                <a:ext uri="{FF2B5EF4-FFF2-40B4-BE49-F238E27FC236}">
                  <a16:creationId xmlns:a16="http://schemas.microsoft.com/office/drawing/2014/main" id="{99C16F29-D55B-4CED-8BAE-223802D1DBD0}"/>
                </a:ext>
              </a:extLst>
            </p:cNvPr>
            <p:cNvGrpSpPr/>
            <p:nvPr/>
          </p:nvGrpSpPr>
          <p:grpSpPr>
            <a:xfrm>
              <a:off x="6590923" y="3698005"/>
              <a:ext cx="1122423" cy="432632"/>
              <a:chOff x="1585910" y="3793138"/>
              <a:chExt cx="2293548" cy="884036"/>
            </a:xfrm>
          </p:grpSpPr>
          <p:pic>
            <p:nvPicPr>
              <p:cNvPr id="139" name="Picture 138">
                <a:extLst>
                  <a:ext uri="{FF2B5EF4-FFF2-40B4-BE49-F238E27FC236}">
                    <a16:creationId xmlns:a16="http://schemas.microsoft.com/office/drawing/2014/main" id="{920F75E4-E4A0-4C86-B39B-96DA24703F0D}"/>
                  </a:ext>
                </a:extLst>
              </p:cNvPr>
              <p:cNvPicPr>
                <a:picLocks noChangeAspect="1"/>
              </p:cNvPicPr>
              <p:nvPr/>
            </p:nvPicPr>
            <p:blipFill>
              <a:blip r:embed="rId5"/>
              <a:stretch>
                <a:fillRect/>
              </a:stretch>
            </p:blipFill>
            <p:spPr>
              <a:xfrm>
                <a:off x="1779859" y="3793138"/>
                <a:ext cx="544286" cy="365068"/>
              </a:xfrm>
              <a:prstGeom prst="rect">
                <a:avLst/>
              </a:prstGeom>
            </p:spPr>
          </p:pic>
          <p:sp>
            <p:nvSpPr>
              <p:cNvPr id="140" name="Rectangle 139">
                <a:extLst>
                  <a:ext uri="{FF2B5EF4-FFF2-40B4-BE49-F238E27FC236}">
                    <a16:creationId xmlns:a16="http://schemas.microsoft.com/office/drawing/2014/main" id="{326E73A2-DDD0-4805-97CA-C9E633A0013D}"/>
                  </a:ext>
                </a:extLst>
              </p:cNvPr>
              <p:cNvSpPr/>
              <p:nvPr/>
            </p:nvSpPr>
            <p:spPr>
              <a:xfrm>
                <a:off x="1585910" y="4205494"/>
                <a:ext cx="2293548" cy="471680"/>
              </a:xfrm>
              <a:prstGeom prst="rect">
                <a:avLst/>
              </a:prstGeom>
            </p:spPr>
            <p:txBody>
              <a:bodyPr wrap="none">
                <a:spAutoFit/>
              </a:bodyPr>
              <a:lstStyle/>
              <a:p>
                <a:r>
                  <a:rPr lang="sl-SI" sz="900" dirty="0">
                    <a:latin typeface="Tahoma" panose="020B0604030504040204" pitchFamily="34" charset="0"/>
                    <a:ea typeface="Tahoma" panose="020B0604030504040204" pitchFamily="34" charset="0"/>
                    <a:cs typeface="Tahoma" panose="020B0604030504040204" pitchFamily="34" charset="0"/>
                  </a:rPr>
                  <a:t>ekološka pridelava</a:t>
                </a:r>
                <a:endParaRPr lang="sl-SI" sz="900" dirty="0"/>
              </a:p>
            </p:txBody>
          </p:sp>
        </p:grpSp>
        <p:sp>
          <p:nvSpPr>
            <p:cNvPr id="122" name="Rectangle 121">
              <a:extLst>
                <a:ext uri="{FF2B5EF4-FFF2-40B4-BE49-F238E27FC236}">
                  <a16:creationId xmlns:a16="http://schemas.microsoft.com/office/drawing/2014/main" id="{3DA27AA3-7C31-44F9-A726-7EA6E6A6D59F}"/>
                </a:ext>
              </a:extLst>
            </p:cNvPr>
            <p:cNvSpPr/>
            <p:nvPr/>
          </p:nvSpPr>
          <p:spPr>
            <a:xfrm>
              <a:off x="10638806" y="3761521"/>
              <a:ext cx="1132041" cy="369332"/>
            </a:xfrm>
            <a:prstGeom prst="rect">
              <a:avLst/>
            </a:prstGeom>
          </p:spPr>
          <p:txBody>
            <a:bodyPr wrap="none">
              <a:spAutoFit/>
            </a:bodyPr>
            <a:lstStyle/>
            <a:p>
              <a:r>
                <a:rPr lang="sl-SI" sz="900" b="1" dirty="0">
                  <a:latin typeface="Tahoma" panose="020B0604030504040204" pitchFamily="34" charset="0"/>
                  <a:ea typeface="Tahoma" panose="020B0604030504040204" pitchFamily="34" charset="0"/>
                  <a:cs typeface="Tahoma" panose="020B0604030504040204" pitchFamily="34" charset="0"/>
                </a:rPr>
                <a:t>konvencionalna</a:t>
              </a:r>
              <a:r>
                <a:rPr lang="sl-SI" sz="900" dirty="0">
                  <a:latin typeface="Tahoma" panose="020B0604030504040204" pitchFamily="34" charset="0"/>
                  <a:ea typeface="Tahoma" panose="020B0604030504040204" pitchFamily="34" charset="0"/>
                  <a:cs typeface="Tahoma" panose="020B0604030504040204" pitchFamily="34" charset="0"/>
                </a:rPr>
                <a:t> </a:t>
              </a:r>
            </a:p>
            <a:p>
              <a:r>
                <a:rPr lang="sl-SI" sz="900" dirty="0">
                  <a:latin typeface="Tahoma" panose="020B0604030504040204" pitchFamily="34" charset="0"/>
                  <a:ea typeface="Tahoma" panose="020B0604030504040204" pitchFamily="34" charset="0"/>
                  <a:cs typeface="Tahoma" panose="020B0604030504040204" pitchFamily="34" charset="0"/>
                </a:rPr>
                <a:t>pridelava</a:t>
              </a:r>
              <a:endParaRPr lang="sl-SI" sz="900" dirty="0"/>
            </a:p>
          </p:txBody>
        </p:sp>
        <p:sp>
          <p:nvSpPr>
            <p:cNvPr id="123" name="Rectangle 122">
              <a:extLst>
                <a:ext uri="{FF2B5EF4-FFF2-40B4-BE49-F238E27FC236}">
                  <a16:creationId xmlns:a16="http://schemas.microsoft.com/office/drawing/2014/main" id="{B307C6AB-66D3-4FD1-87BC-937D09521594}"/>
                </a:ext>
              </a:extLst>
            </p:cNvPr>
            <p:cNvSpPr/>
            <p:nvPr/>
          </p:nvSpPr>
          <p:spPr>
            <a:xfrm>
              <a:off x="7771654" y="3650813"/>
              <a:ext cx="1180130" cy="461665"/>
            </a:xfrm>
            <a:prstGeom prst="rect">
              <a:avLst/>
            </a:prstGeom>
          </p:spPr>
          <p:txBody>
            <a:bodyPr wrap="none">
              <a:spAutoFit/>
            </a:bodyPr>
            <a:lstStyle/>
            <a:p>
              <a:pPr algn="ctr"/>
              <a:r>
                <a:rPr lang="sl-SI" sz="1400" b="1" dirty="0">
                  <a:latin typeface="Tahoma" panose="020B0604030504040204" pitchFamily="34" charset="0"/>
                  <a:ea typeface="Tahoma" panose="020B0604030504040204" pitchFamily="34" charset="0"/>
                  <a:cs typeface="Tahoma" panose="020B0604030504040204" pitchFamily="34" charset="0"/>
                </a:rPr>
                <a:t>povprečna </a:t>
              </a:r>
            </a:p>
            <a:p>
              <a:pPr algn="ctr"/>
              <a:r>
                <a:rPr lang="sl-SI" sz="1000" b="1" dirty="0">
                  <a:latin typeface="Tahoma" panose="020B0604030504040204" pitchFamily="34" charset="0"/>
                  <a:ea typeface="Tahoma" panose="020B0604030504040204" pitchFamily="34" charset="0"/>
                  <a:cs typeface="Tahoma" panose="020B0604030504040204" pitchFamily="34" charset="0"/>
                </a:rPr>
                <a:t>cena</a:t>
              </a:r>
              <a:endParaRPr lang="sl-SI" sz="1000" b="1" dirty="0"/>
            </a:p>
          </p:txBody>
        </p:sp>
        <p:sp>
          <p:nvSpPr>
            <p:cNvPr id="124" name="Rectangle 123">
              <a:extLst>
                <a:ext uri="{FF2B5EF4-FFF2-40B4-BE49-F238E27FC236}">
                  <a16:creationId xmlns:a16="http://schemas.microsoft.com/office/drawing/2014/main" id="{DC8B7309-5F35-4781-8367-605093B14C40}"/>
                </a:ext>
              </a:extLst>
            </p:cNvPr>
            <p:cNvSpPr/>
            <p:nvPr/>
          </p:nvSpPr>
          <p:spPr>
            <a:xfrm>
              <a:off x="9427285" y="3660711"/>
              <a:ext cx="1196161" cy="461665"/>
            </a:xfrm>
            <a:prstGeom prst="rect">
              <a:avLst/>
            </a:prstGeom>
          </p:spPr>
          <p:txBody>
            <a:bodyPr wrap="none">
              <a:spAutoFit/>
            </a:bodyPr>
            <a:lstStyle/>
            <a:p>
              <a:pPr algn="ctr"/>
              <a:r>
                <a:rPr lang="sl-SI" sz="1400" b="1" dirty="0">
                  <a:latin typeface="Tahoma" panose="020B0604030504040204" pitchFamily="34" charset="0"/>
                  <a:ea typeface="Tahoma" panose="020B0604030504040204" pitchFamily="34" charset="0"/>
                  <a:cs typeface="Tahoma" panose="020B0604030504040204" pitchFamily="34" charset="0"/>
                </a:rPr>
                <a:t>150 % </a:t>
              </a:r>
            </a:p>
            <a:p>
              <a:pPr algn="ctr"/>
              <a:r>
                <a:rPr lang="sl-SI" sz="1000" b="1" dirty="0">
                  <a:latin typeface="Tahoma" panose="020B0604030504040204" pitchFamily="34" charset="0"/>
                  <a:ea typeface="Tahoma" panose="020B0604030504040204" pitchFamily="34" charset="0"/>
                  <a:cs typeface="Tahoma" panose="020B0604030504040204" pitchFamily="34" charset="0"/>
                </a:rPr>
                <a:t>povprečne cene</a:t>
              </a:r>
              <a:endParaRPr lang="sl-SI" sz="1000" b="1" dirty="0"/>
            </a:p>
          </p:txBody>
        </p:sp>
        <p:grpSp>
          <p:nvGrpSpPr>
            <p:cNvPr id="125" name="Group 124">
              <a:extLst>
                <a:ext uri="{FF2B5EF4-FFF2-40B4-BE49-F238E27FC236}">
                  <a16:creationId xmlns:a16="http://schemas.microsoft.com/office/drawing/2014/main" id="{2A21EBD8-D8DC-41EC-A002-00C134D4DB91}"/>
                </a:ext>
              </a:extLst>
            </p:cNvPr>
            <p:cNvGrpSpPr/>
            <p:nvPr/>
          </p:nvGrpSpPr>
          <p:grpSpPr>
            <a:xfrm>
              <a:off x="6507071" y="2736232"/>
              <a:ext cx="1049890" cy="920883"/>
              <a:chOff x="994685" y="2369944"/>
              <a:chExt cx="2145337" cy="1881723"/>
            </a:xfrm>
          </p:grpSpPr>
          <p:pic>
            <p:nvPicPr>
              <p:cNvPr id="133" name="Picture 132">
                <a:extLst>
                  <a:ext uri="{FF2B5EF4-FFF2-40B4-BE49-F238E27FC236}">
                    <a16:creationId xmlns:a16="http://schemas.microsoft.com/office/drawing/2014/main" id="{7208FABF-F78D-4CE4-8734-B25B9EB7BCB7}"/>
                  </a:ext>
                </a:extLst>
              </p:cNvPr>
              <p:cNvPicPr>
                <a:picLocks noChangeAspect="1"/>
              </p:cNvPicPr>
              <p:nvPr/>
            </p:nvPicPr>
            <p:blipFill>
              <a:blip r:embed="rId6"/>
              <a:stretch>
                <a:fillRect/>
              </a:stretch>
            </p:blipFill>
            <p:spPr>
              <a:xfrm>
                <a:off x="2136160" y="3344491"/>
                <a:ext cx="898149" cy="508951"/>
              </a:xfrm>
              <a:prstGeom prst="rect">
                <a:avLst/>
              </a:prstGeom>
            </p:spPr>
          </p:pic>
          <p:pic>
            <p:nvPicPr>
              <p:cNvPr id="134" name="Picture 133">
                <a:extLst>
                  <a:ext uri="{FF2B5EF4-FFF2-40B4-BE49-F238E27FC236}">
                    <a16:creationId xmlns:a16="http://schemas.microsoft.com/office/drawing/2014/main" id="{AD7DB9D6-7060-403D-8E20-D6CB0679DF76}"/>
                  </a:ext>
                </a:extLst>
              </p:cNvPr>
              <p:cNvPicPr>
                <a:picLocks noChangeAspect="1"/>
              </p:cNvPicPr>
              <p:nvPr/>
            </p:nvPicPr>
            <p:blipFill>
              <a:blip r:embed="rId7"/>
              <a:stretch>
                <a:fillRect/>
              </a:stretch>
            </p:blipFill>
            <p:spPr>
              <a:xfrm>
                <a:off x="1107121" y="3344491"/>
                <a:ext cx="848476" cy="508951"/>
              </a:xfrm>
              <a:prstGeom prst="rect">
                <a:avLst/>
              </a:prstGeom>
            </p:spPr>
          </p:pic>
          <p:pic>
            <p:nvPicPr>
              <p:cNvPr id="135" name="Picture 134">
                <a:extLst>
                  <a:ext uri="{FF2B5EF4-FFF2-40B4-BE49-F238E27FC236}">
                    <a16:creationId xmlns:a16="http://schemas.microsoft.com/office/drawing/2014/main" id="{958470B8-9B13-441B-BEDC-A5D1120E1445}"/>
                  </a:ext>
                </a:extLst>
              </p:cNvPr>
              <p:cNvPicPr>
                <a:picLocks noChangeAspect="1"/>
              </p:cNvPicPr>
              <p:nvPr/>
            </p:nvPicPr>
            <p:blipFill>
              <a:blip r:embed="rId8"/>
              <a:stretch>
                <a:fillRect/>
              </a:stretch>
            </p:blipFill>
            <p:spPr>
              <a:xfrm>
                <a:off x="1582477" y="2369944"/>
                <a:ext cx="803607" cy="508949"/>
              </a:xfrm>
              <a:prstGeom prst="rect">
                <a:avLst/>
              </a:prstGeom>
            </p:spPr>
          </p:pic>
          <p:sp>
            <p:nvSpPr>
              <p:cNvPr id="136" name="Rectangle 135">
                <a:extLst>
                  <a:ext uri="{FF2B5EF4-FFF2-40B4-BE49-F238E27FC236}">
                    <a16:creationId xmlns:a16="http://schemas.microsoft.com/office/drawing/2014/main" id="{507078D6-3D05-4F64-A8BC-A9A137FCC29E}"/>
                  </a:ext>
                </a:extLst>
              </p:cNvPr>
              <p:cNvSpPr/>
              <p:nvPr/>
            </p:nvSpPr>
            <p:spPr>
              <a:xfrm>
                <a:off x="994685" y="3811431"/>
                <a:ext cx="1088143" cy="440236"/>
              </a:xfrm>
              <a:prstGeom prst="rect">
                <a:avLst/>
              </a:prstGeom>
            </p:spPr>
            <p:txBody>
              <a:bodyPr wrap="none">
                <a:spAutoFit/>
              </a:bodyPr>
              <a:lstStyle/>
              <a:p>
                <a:r>
                  <a:rPr lang="sl-SI" sz="800" b="1" dirty="0">
                    <a:latin typeface="Tahoma" panose="020B0604030504040204" pitchFamily="34" charset="0"/>
                    <a:ea typeface="Tahoma" panose="020B0604030504040204" pitchFamily="34" charset="0"/>
                    <a:cs typeface="Tahoma" panose="020B0604030504040204" pitchFamily="34" charset="0"/>
                  </a:rPr>
                  <a:t>2 €/kg</a:t>
                </a:r>
                <a:endParaRPr lang="sl-SI" sz="800" dirty="0"/>
              </a:p>
            </p:txBody>
          </p:sp>
          <p:sp>
            <p:nvSpPr>
              <p:cNvPr id="137" name="Rectangle 136">
                <a:extLst>
                  <a:ext uri="{FF2B5EF4-FFF2-40B4-BE49-F238E27FC236}">
                    <a16:creationId xmlns:a16="http://schemas.microsoft.com/office/drawing/2014/main" id="{249BFCE8-0BB5-4531-BCEE-360253F20D3D}"/>
                  </a:ext>
                </a:extLst>
              </p:cNvPr>
              <p:cNvSpPr/>
              <p:nvPr/>
            </p:nvSpPr>
            <p:spPr>
              <a:xfrm>
                <a:off x="2051879" y="3798368"/>
                <a:ext cx="1088143" cy="440236"/>
              </a:xfrm>
              <a:prstGeom prst="rect">
                <a:avLst/>
              </a:prstGeom>
            </p:spPr>
            <p:txBody>
              <a:bodyPr wrap="none">
                <a:spAutoFit/>
              </a:bodyPr>
              <a:lstStyle/>
              <a:p>
                <a:r>
                  <a:rPr lang="sl-SI" sz="800" b="1" dirty="0">
                    <a:latin typeface="Tahoma" panose="020B0604030504040204" pitchFamily="34" charset="0"/>
                    <a:ea typeface="Tahoma" panose="020B0604030504040204" pitchFamily="34" charset="0"/>
                    <a:cs typeface="Tahoma" panose="020B0604030504040204" pitchFamily="34" charset="0"/>
                  </a:rPr>
                  <a:t>2 €/kg</a:t>
                </a:r>
                <a:endParaRPr lang="sl-SI" sz="800" dirty="0"/>
              </a:p>
            </p:txBody>
          </p:sp>
          <p:sp>
            <p:nvSpPr>
              <p:cNvPr id="138" name="Rectangle 137">
                <a:extLst>
                  <a:ext uri="{FF2B5EF4-FFF2-40B4-BE49-F238E27FC236}">
                    <a16:creationId xmlns:a16="http://schemas.microsoft.com/office/drawing/2014/main" id="{AF9F6E08-FB8C-4F76-8D31-5D80C4AD22C0}"/>
                  </a:ext>
                </a:extLst>
              </p:cNvPr>
              <p:cNvSpPr/>
              <p:nvPr/>
            </p:nvSpPr>
            <p:spPr>
              <a:xfrm>
                <a:off x="1487625" y="2807080"/>
                <a:ext cx="1088143" cy="440236"/>
              </a:xfrm>
              <a:prstGeom prst="rect">
                <a:avLst/>
              </a:prstGeom>
            </p:spPr>
            <p:txBody>
              <a:bodyPr wrap="none">
                <a:spAutoFit/>
              </a:bodyPr>
              <a:lstStyle/>
              <a:p>
                <a:r>
                  <a:rPr lang="sl-SI" sz="800" b="1" dirty="0">
                    <a:latin typeface="Tahoma" panose="020B0604030504040204" pitchFamily="34" charset="0"/>
                    <a:ea typeface="Tahoma" panose="020B0604030504040204" pitchFamily="34" charset="0"/>
                    <a:cs typeface="Tahoma" panose="020B0604030504040204" pitchFamily="34" charset="0"/>
                  </a:rPr>
                  <a:t>5 €/kg</a:t>
                </a:r>
                <a:endParaRPr lang="sl-SI" sz="800" dirty="0"/>
              </a:p>
            </p:txBody>
          </p:sp>
        </p:grpSp>
        <p:grpSp>
          <p:nvGrpSpPr>
            <p:cNvPr id="126" name="Group 125">
              <a:extLst>
                <a:ext uri="{FF2B5EF4-FFF2-40B4-BE49-F238E27FC236}">
                  <a16:creationId xmlns:a16="http://schemas.microsoft.com/office/drawing/2014/main" id="{090B19C4-1889-482B-BA30-2DCE57E6754D}"/>
                </a:ext>
              </a:extLst>
            </p:cNvPr>
            <p:cNvGrpSpPr/>
            <p:nvPr/>
          </p:nvGrpSpPr>
          <p:grpSpPr>
            <a:xfrm>
              <a:off x="10654025" y="2699147"/>
              <a:ext cx="1049890" cy="920883"/>
              <a:chOff x="994685" y="2369944"/>
              <a:chExt cx="2145337" cy="1881723"/>
            </a:xfrm>
          </p:grpSpPr>
          <p:pic>
            <p:nvPicPr>
              <p:cNvPr id="127" name="Picture 126">
                <a:extLst>
                  <a:ext uri="{FF2B5EF4-FFF2-40B4-BE49-F238E27FC236}">
                    <a16:creationId xmlns:a16="http://schemas.microsoft.com/office/drawing/2014/main" id="{FC15C664-E249-4087-B9C4-18CD0BA70DB4}"/>
                  </a:ext>
                </a:extLst>
              </p:cNvPr>
              <p:cNvPicPr>
                <a:picLocks noChangeAspect="1"/>
              </p:cNvPicPr>
              <p:nvPr/>
            </p:nvPicPr>
            <p:blipFill>
              <a:blip r:embed="rId6"/>
              <a:stretch>
                <a:fillRect/>
              </a:stretch>
            </p:blipFill>
            <p:spPr>
              <a:xfrm>
                <a:off x="2136160" y="3344491"/>
                <a:ext cx="898149" cy="508951"/>
              </a:xfrm>
              <a:prstGeom prst="rect">
                <a:avLst/>
              </a:prstGeom>
            </p:spPr>
          </p:pic>
          <p:pic>
            <p:nvPicPr>
              <p:cNvPr id="128" name="Picture 127">
                <a:extLst>
                  <a:ext uri="{FF2B5EF4-FFF2-40B4-BE49-F238E27FC236}">
                    <a16:creationId xmlns:a16="http://schemas.microsoft.com/office/drawing/2014/main" id="{AD616849-0828-45CD-A850-9C13D64553F1}"/>
                  </a:ext>
                </a:extLst>
              </p:cNvPr>
              <p:cNvPicPr>
                <a:picLocks noChangeAspect="1"/>
              </p:cNvPicPr>
              <p:nvPr/>
            </p:nvPicPr>
            <p:blipFill>
              <a:blip r:embed="rId7"/>
              <a:stretch>
                <a:fillRect/>
              </a:stretch>
            </p:blipFill>
            <p:spPr>
              <a:xfrm>
                <a:off x="1107121" y="3344491"/>
                <a:ext cx="848476" cy="508951"/>
              </a:xfrm>
              <a:prstGeom prst="rect">
                <a:avLst/>
              </a:prstGeom>
            </p:spPr>
          </p:pic>
          <p:pic>
            <p:nvPicPr>
              <p:cNvPr id="129" name="Picture 128">
                <a:extLst>
                  <a:ext uri="{FF2B5EF4-FFF2-40B4-BE49-F238E27FC236}">
                    <a16:creationId xmlns:a16="http://schemas.microsoft.com/office/drawing/2014/main" id="{12C21E4A-F78C-41A3-AA25-58FD2F6C404F}"/>
                  </a:ext>
                </a:extLst>
              </p:cNvPr>
              <p:cNvPicPr>
                <a:picLocks noChangeAspect="1"/>
              </p:cNvPicPr>
              <p:nvPr/>
            </p:nvPicPr>
            <p:blipFill>
              <a:blip r:embed="rId8"/>
              <a:stretch>
                <a:fillRect/>
              </a:stretch>
            </p:blipFill>
            <p:spPr>
              <a:xfrm>
                <a:off x="1582477" y="2369944"/>
                <a:ext cx="803607" cy="508949"/>
              </a:xfrm>
              <a:prstGeom prst="rect">
                <a:avLst/>
              </a:prstGeom>
            </p:spPr>
          </p:pic>
          <p:sp>
            <p:nvSpPr>
              <p:cNvPr id="130" name="Rectangle 129">
                <a:extLst>
                  <a:ext uri="{FF2B5EF4-FFF2-40B4-BE49-F238E27FC236}">
                    <a16:creationId xmlns:a16="http://schemas.microsoft.com/office/drawing/2014/main" id="{FB531097-1C76-4233-A4CB-74154DD57DCF}"/>
                  </a:ext>
                </a:extLst>
              </p:cNvPr>
              <p:cNvSpPr/>
              <p:nvPr/>
            </p:nvSpPr>
            <p:spPr>
              <a:xfrm>
                <a:off x="994685" y="3811431"/>
                <a:ext cx="1088143" cy="440236"/>
              </a:xfrm>
              <a:prstGeom prst="rect">
                <a:avLst/>
              </a:prstGeom>
            </p:spPr>
            <p:txBody>
              <a:bodyPr wrap="none">
                <a:spAutoFit/>
              </a:bodyPr>
              <a:lstStyle/>
              <a:p>
                <a:r>
                  <a:rPr lang="sl-SI" sz="800" b="1" dirty="0">
                    <a:latin typeface="Tahoma" panose="020B0604030504040204" pitchFamily="34" charset="0"/>
                    <a:ea typeface="Tahoma" panose="020B0604030504040204" pitchFamily="34" charset="0"/>
                    <a:cs typeface="Tahoma" panose="020B0604030504040204" pitchFamily="34" charset="0"/>
                  </a:rPr>
                  <a:t>3 €/kg</a:t>
                </a:r>
                <a:endParaRPr lang="sl-SI" sz="800" dirty="0"/>
              </a:p>
            </p:txBody>
          </p:sp>
          <p:sp>
            <p:nvSpPr>
              <p:cNvPr id="131" name="Rectangle 130">
                <a:extLst>
                  <a:ext uri="{FF2B5EF4-FFF2-40B4-BE49-F238E27FC236}">
                    <a16:creationId xmlns:a16="http://schemas.microsoft.com/office/drawing/2014/main" id="{6C607CEE-4DD4-4369-9FE9-7C62D24125FE}"/>
                  </a:ext>
                </a:extLst>
              </p:cNvPr>
              <p:cNvSpPr/>
              <p:nvPr/>
            </p:nvSpPr>
            <p:spPr>
              <a:xfrm>
                <a:off x="2051879" y="3798368"/>
                <a:ext cx="1088143" cy="440236"/>
              </a:xfrm>
              <a:prstGeom prst="rect">
                <a:avLst/>
              </a:prstGeom>
            </p:spPr>
            <p:txBody>
              <a:bodyPr wrap="none">
                <a:spAutoFit/>
              </a:bodyPr>
              <a:lstStyle/>
              <a:p>
                <a:r>
                  <a:rPr lang="sl-SI" sz="800" b="1" dirty="0">
                    <a:latin typeface="Tahoma" panose="020B0604030504040204" pitchFamily="34" charset="0"/>
                    <a:ea typeface="Tahoma" panose="020B0604030504040204" pitchFamily="34" charset="0"/>
                    <a:cs typeface="Tahoma" panose="020B0604030504040204" pitchFamily="34" charset="0"/>
                  </a:rPr>
                  <a:t>3 €/kg</a:t>
                </a:r>
                <a:endParaRPr lang="sl-SI" sz="800" dirty="0"/>
              </a:p>
            </p:txBody>
          </p:sp>
          <p:sp>
            <p:nvSpPr>
              <p:cNvPr id="132" name="Rectangle 131">
                <a:extLst>
                  <a:ext uri="{FF2B5EF4-FFF2-40B4-BE49-F238E27FC236}">
                    <a16:creationId xmlns:a16="http://schemas.microsoft.com/office/drawing/2014/main" id="{2D4B727D-4E54-4B28-9C56-2CB881D1BC39}"/>
                  </a:ext>
                </a:extLst>
              </p:cNvPr>
              <p:cNvSpPr/>
              <p:nvPr/>
            </p:nvSpPr>
            <p:spPr>
              <a:xfrm>
                <a:off x="1414349" y="2807080"/>
                <a:ext cx="1287952" cy="440236"/>
              </a:xfrm>
              <a:prstGeom prst="rect">
                <a:avLst/>
              </a:prstGeom>
            </p:spPr>
            <p:txBody>
              <a:bodyPr wrap="none">
                <a:spAutoFit/>
              </a:bodyPr>
              <a:lstStyle/>
              <a:p>
                <a:r>
                  <a:rPr lang="sl-SI" sz="800" b="1" dirty="0">
                    <a:latin typeface="Tahoma" panose="020B0604030504040204" pitchFamily="34" charset="0"/>
                    <a:ea typeface="Tahoma" panose="020B0604030504040204" pitchFamily="34" charset="0"/>
                    <a:cs typeface="Tahoma" panose="020B0604030504040204" pitchFamily="34" charset="0"/>
                  </a:rPr>
                  <a:t>7,5 €/kg</a:t>
                </a:r>
                <a:endParaRPr lang="sl-SI" sz="800" dirty="0"/>
              </a:p>
            </p:txBody>
          </p:sp>
        </p:grpSp>
      </p:grpSp>
      <p:pic>
        <p:nvPicPr>
          <p:cNvPr id="141" name="Picture 140">
            <a:extLst>
              <a:ext uri="{FF2B5EF4-FFF2-40B4-BE49-F238E27FC236}">
                <a16:creationId xmlns:a16="http://schemas.microsoft.com/office/drawing/2014/main" id="{201E27EA-2058-41D5-A5E3-FFBEC59CB0A0}"/>
              </a:ext>
            </a:extLst>
          </p:cNvPr>
          <p:cNvPicPr>
            <a:picLocks noChangeAspect="1"/>
          </p:cNvPicPr>
          <p:nvPr/>
        </p:nvPicPr>
        <p:blipFill>
          <a:blip r:embed="rId9"/>
          <a:stretch>
            <a:fillRect/>
          </a:stretch>
        </p:blipFill>
        <p:spPr>
          <a:xfrm>
            <a:off x="10163873" y="5266552"/>
            <a:ext cx="952500" cy="571500"/>
          </a:xfrm>
          <a:prstGeom prst="rect">
            <a:avLst/>
          </a:prstGeom>
        </p:spPr>
      </p:pic>
      <p:pic>
        <p:nvPicPr>
          <p:cNvPr id="142" name="Picture 141">
            <a:extLst>
              <a:ext uri="{FF2B5EF4-FFF2-40B4-BE49-F238E27FC236}">
                <a16:creationId xmlns:a16="http://schemas.microsoft.com/office/drawing/2014/main" id="{51E5901A-2D0C-4A76-BEBB-C27270E57FFC}"/>
              </a:ext>
            </a:extLst>
          </p:cNvPr>
          <p:cNvPicPr>
            <a:picLocks noChangeAspect="1"/>
          </p:cNvPicPr>
          <p:nvPr/>
        </p:nvPicPr>
        <p:blipFill>
          <a:blip r:embed="rId10"/>
          <a:stretch>
            <a:fillRect/>
          </a:stretch>
        </p:blipFill>
        <p:spPr>
          <a:xfrm>
            <a:off x="6752848" y="5338272"/>
            <a:ext cx="952500" cy="523875"/>
          </a:xfrm>
          <a:prstGeom prst="rect">
            <a:avLst/>
          </a:prstGeom>
        </p:spPr>
      </p:pic>
      <p:sp>
        <p:nvSpPr>
          <p:cNvPr id="143" name="Rectangle 142">
            <a:extLst>
              <a:ext uri="{FF2B5EF4-FFF2-40B4-BE49-F238E27FC236}">
                <a16:creationId xmlns:a16="http://schemas.microsoft.com/office/drawing/2014/main" id="{FE081698-399B-401E-A426-F995277AEDFA}"/>
              </a:ext>
            </a:extLst>
          </p:cNvPr>
          <p:cNvSpPr/>
          <p:nvPr/>
        </p:nvSpPr>
        <p:spPr>
          <a:xfrm>
            <a:off x="6777865" y="5864602"/>
            <a:ext cx="955711" cy="276999"/>
          </a:xfrm>
          <a:prstGeom prst="rect">
            <a:avLst/>
          </a:prstGeom>
        </p:spPr>
        <p:txBody>
          <a:bodyPr wrap="none">
            <a:spAutoFit/>
          </a:bodyPr>
          <a:lstStyle/>
          <a:p>
            <a:r>
              <a:rPr lang="sl-SI" sz="1200" b="1" dirty="0">
                <a:latin typeface="Tahoma" panose="020B0604030504040204" pitchFamily="34" charset="0"/>
                <a:ea typeface="Tahoma" panose="020B0604030504040204" pitchFamily="34" charset="0"/>
                <a:cs typeface="Tahoma" panose="020B0604030504040204" pitchFamily="34" charset="0"/>
              </a:rPr>
              <a:t>iz Avstrije</a:t>
            </a:r>
            <a:endParaRPr lang="sl-SI" sz="1200" b="1" dirty="0"/>
          </a:p>
        </p:txBody>
      </p:sp>
      <p:sp>
        <p:nvSpPr>
          <p:cNvPr id="144" name="Rectangle 143">
            <a:extLst>
              <a:ext uri="{FF2B5EF4-FFF2-40B4-BE49-F238E27FC236}">
                <a16:creationId xmlns:a16="http://schemas.microsoft.com/office/drawing/2014/main" id="{DA621872-5B58-4B3D-9F6B-CD30EE30EF07}"/>
              </a:ext>
            </a:extLst>
          </p:cNvPr>
          <p:cNvSpPr/>
          <p:nvPr/>
        </p:nvSpPr>
        <p:spPr>
          <a:xfrm>
            <a:off x="10079978" y="5849655"/>
            <a:ext cx="1067921" cy="276999"/>
          </a:xfrm>
          <a:prstGeom prst="rect">
            <a:avLst/>
          </a:prstGeom>
        </p:spPr>
        <p:txBody>
          <a:bodyPr wrap="none">
            <a:spAutoFit/>
          </a:bodyPr>
          <a:lstStyle/>
          <a:p>
            <a:r>
              <a:rPr lang="sl-SI" sz="1200" b="1" dirty="0">
                <a:latin typeface="Tahoma" panose="020B0604030504040204" pitchFamily="34" charset="0"/>
                <a:ea typeface="Tahoma" panose="020B0604030504040204" pitchFamily="34" charset="0"/>
                <a:cs typeface="Tahoma" panose="020B0604030504040204" pitchFamily="34" charset="0"/>
              </a:rPr>
              <a:t>iz Slovenije</a:t>
            </a:r>
            <a:endParaRPr lang="sl-SI" sz="1200" b="1" dirty="0"/>
          </a:p>
        </p:txBody>
      </p:sp>
      <p:sp>
        <p:nvSpPr>
          <p:cNvPr id="145" name="Rectangle 144">
            <a:extLst>
              <a:ext uri="{FF2B5EF4-FFF2-40B4-BE49-F238E27FC236}">
                <a16:creationId xmlns:a16="http://schemas.microsoft.com/office/drawing/2014/main" id="{998BE502-4175-438D-A11E-2E752489EE61}"/>
              </a:ext>
            </a:extLst>
          </p:cNvPr>
          <p:cNvSpPr/>
          <p:nvPr/>
        </p:nvSpPr>
        <p:spPr>
          <a:xfrm>
            <a:off x="502080" y="2398778"/>
            <a:ext cx="5346557" cy="3919194"/>
          </a:xfrm>
          <a:prstGeom prst="rect">
            <a:avLst/>
          </a:prstGeom>
          <a:noFill/>
          <a:ln w="31750">
            <a:solidFill>
              <a:srgbClr val="FAA61C">
                <a:alpha val="41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46" name="Rectangle 145">
            <a:extLst>
              <a:ext uri="{FF2B5EF4-FFF2-40B4-BE49-F238E27FC236}">
                <a16:creationId xmlns:a16="http://schemas.microsoft.com/office/drawing/2014/main" id="{EF730C74-906B-4EE1-9AF4-276B662E3755}"/>
              </a:ext>
            </a:extLst>
          </p:cNvPr>
          <p:cNvSpPr/>
          <p:nvPr/>
        </p:nvSpPr>
        <p:spPr>
          <a:xfrm>
            <a:off x="6197991" y="2374785"/>
            <a:ext cx="5346557" cy="3919194"/>
          </a:xfrm>
          <a:prstGeom prst="rect">
            <a:avLst/>
          </a:prstGeom>
          <a:noFill/>
          <a:ln w="31750">
            <a:solidFill>
              <a:srgbClr val="FAA61C">
                <a:alpha val="41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147" name="Picture 146">
            <a:extLst>
              <a:ext uri="{FF2B5EF4-FFF2-40B4-BE49-F238E27FC236}">
                <a16:creationId xmlns:a16="http://schemas.microsoft.com/office/drawing/2014/main" id="{E13AAB19-8030-4C6F-85AB-DFAE7CFF640D}"/>
              </a:ext>
            </a:extLst>
          </p:cNvPr>
          <p:cNvPicPr>
            <a:picLocks noChangeAspect="1"/>
          </p:cNvPicPr>
          <p:nvPr/>
        </p:nvPicPr>
        <p:blipFill>
          <a:blip r:embed="rId11"/>
          <a:stretch>
            <a:fillRect/>
          </a:stretch>
        </p:blipFill>
        <p:spPr>
          <a:xfrm>
            <a:off x="1091826" y="5195114"/>
            <a:ext cx="952500" cy="714375"/>
          </a:xfrm>
          <a:prstGeom prst="rect">
            <a:avLst/>
          </a:prstGeom>
        </p:spPr>
      </p:pic>
      <p:sp>
        <p:nvSpPr>
          <p:cNvPr id="148" name="Rectangle 147">
            <a:extLst>
              <a:ext uri="{FF2B5EF4-FFF2-40B4-BE49-F238E27FC236}">
                <a16:creationId xmlns:a16="http://schemas.microsoft.com/office/drawing/2014/main" id="{5C2960C5-8F84-49F7-9461-30CE4F575750}"/>
              </a:ext>
            </a:extLst>
          </p:cNvPr>
          <p:cNvSpPr/>
          <p:nvPr/>
        </p:nvSpPr>
        <p:spPr>
          <a:xfrm>
            <a:off x="6230234" y="2590800"/>
            <a:ext cx="1238483" cy="153983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49" name="Rectangle 148">
            <a:extLst>
              <a:ext uri="{FF2B5EF4-FFF2-40B4-BE49-F238E27FC236}">
                <a16:creationId xmlns:a16="http://schemas.microsoft.com/office/drawing/2014/main" id="{8B1BFF49-6B8A-4447-B57C-2746543C33D4}"/>
              </a:ext>
            </a:extLst>
          </p:cNvPr>
          <p:cNvSpPr/>
          <p:nvPr/>
        </p:nvSpPr>
        <p:spPr>
          <a:xfrm>
            <a:off x="10247933" y="2563710"/>
            <a:ext cx="1238483" cy="153983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50" name="Rectangle 149">
            <a:extLst>
              <a:ext uri="{FF2B5EF4-FFF2-40B4-BE49-F238E27FC236}">
                <a16:creationId xmlns:a16="http://schemas.microsoft.com/office/drawing/2014/main" id="{6B0E602C-8ECA-4559-A84A-01425F8CDAEE}"/>
              </a:ext>
            </a:extLst>
          </p:cNvPr>
          <p:cNvSpPr/>
          <p:nvPr/>
        </p:nvSpPr>
        <p:spPr>
          <a:xfrm>
            <a:off x="4514437" y="2559895"/>
            <a:ext cx="1238483" cy="153983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51" name="Rectangle 150">
            <a:extLst>
              <a:ext uri="{FF2B5EF4-FFF2-40B4-BE49-F238E27FC236}">
                <a16:creationId xmlns:a16="http://schemas.microsoft.com/office/drawing/2014/main" id="{40371B72-6153-48F5-BF49-0BD48E99F72F}"/>
              </a:ext>
            </a:extLst>
          </p:cNvPr>
          <p:cNvSpPr/>
          <p:nvPr/>
        </p:nvSpPr>
        <p:spPr>
          <a:xfrm>
            <a:off x="569426" y="2502012"/>
            <a:ext cx="1238483" cy="159772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Tree>
    <p:extLst>
      <p:ext uri="{BB962C8B-B14F-4D97-AF65-F5344CB8AC3E}">
        <p14:creationId xmlns:p14="http://schemas.microsoft.com/office/powerpoint/2010/main" val="23521822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Slika 14" descr="Slika, ki vsebuje besede trava, zunanje, nebo, drevo&#10;&#10;Opis je samodejno ustvarjen">
            <a:extLst>
              <a:ext uri="{FF2B5EF4-FFF2-40B4-BE49-F238E27FC236}">
                <a16:creationId xmlns:a16="http://schemas.microsoft.com/office/drawing/2014/main" id="{DE9FF799-5183-433B-B310-168509825ADB}"/>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1" y="0"/>
            <a:ext cx="12192001" cy="6857999"/>
          </a:xfrm>
          <a:prstGeom prst="rect">
            <a:avLst/>
          </a:prstGeom>
        </p:spPr>
      </p:pic>
      <p:sp>
        <p:nvSpPr>
          <p:cNvPr id="17" name="Pravokotnik 16">
            <a:extLst>
              <a:ext uri="{FF2B5EF4-FFF2-40B4-BE49-F238E27FC236}">
                <a16:creationId xmlns:a16="http://schemas.microsoft.com/office/drawing/2014/main" id="{E637E36B-52B3-4F3D-BA12-1FCC6B0804C2}"/>
              </a:ext>
            </a:extLst>
          </p:cNvPr>
          <p:cNvSpPr/>
          <p:nvPr/>
        </p:nvSpPr>
        <p:spPr>
          <a:xfrm>
            <a:off x="-1" y="0"/>
            <a:ext cx="12192001" cy="6858000"/>
          </a:xfrm>
          <a:prstGeom prst="rect">
            <a:avLst/>
          </a:prstGeom>
          <a:solidFill>
            <a:schemeClr val="tx1">
              <a:lumMod val="85000"/>
              <a:lumOff val="15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0" name="Označba mesta številke diapozitiva 1">
            <a:extLst>
              <a:ext uri="{FF2B5EF4-FFF2-40B4-BE49-F238E27FC236}">
                <a16:creationId xmlns:a16="http://schemas.microsoft.com/office/drawing/2014/main" id="{7ABB1935-2F04-4AE5-91DC-3880516ABEC1}"/>
              </a:ext>
            </a:extLst>
          </p:cNvPr>
          <p:cNvSpPr>
            <a:spLocks noGrp="1"/>
          </p:cNvSpPr>
          <p:nvPr>
            <p:ph type="sldNum" sz="quarter" idx="12"/>
          </p:nvPr>
        </p:nvSpPr>
        <p:spPr>
          <a:xfrm>
            <a:off x="9343846" y="6425003"/>
            <a:ext cx="2743200" cy="365125"/>
          </a:xfrm>
        </p:spPr>
        <p:txBody>
          <a:bodyPr/>
          <a:lstStyle/>
          <a:p>
            <a:fld id="{C64449EC-3553-4FFE-B6F3-FE4CC98C343D}" type="slidenum">
              <a:rPr lang="sl-SI" smtClean="0"/>
              <a:t>49</a:t>
            </a:fld>
            <a:endParaRPr lang="sl-SI" dirty="0"/>
          </a:p>
        </p:txBody>
      </p:sp>
      <p:sp>
        <p:nvSpPr>
          <p:cNvPr id="11" name="AutoShape 14" descr="Rezultat iskanja slik za hands open and tree icon transparen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13" name="AutoShape 16" descr="Rezultat iskanja slik za hands open and tree icon transparen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2" name="AutoShape 2" descr="Rezultat iskanja slik za forest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6" descr="Rezultat iskanja slik za forest care transparent"/>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PoljeZBesedilom 11">
            <a:extLst>
              <a:ext uri="{FF2B5EF4-FFF2-40B4-BE49-F238E27FC236}">
                <a16:creationId xmlns:a16="http://schemas.microsoft.com/office/drawing/2014/main" id="{4A80B7DF-9BB2-4F13-A540-8BCA7789A335}"/>
              </a:ext>
            </a:extLst>
          </p:cNvPr>
          <p:cNvSpPr txBox="1"/>
          <p:nvPr/>
        </p:nvSpPr>
        <p:spPr>
          <a:xfrm>
            <a:off x="4898675" y="3037034"/>
            <a:ext cx="6233516" cy="830997"/>
          </a:xfrm>
          <a:prstGeom prst="rect">
            <a:avLst/>
          </a:prstGeom>
          <a:noFill/>
        </p:spPr>
        <p:txBody>
          <a:bodyPr wrap="square" rtlCol="0">
            <a:spAutoFit/>
          </a:bodyPr>
          <a:lstStyle/>
          <a:p>
            <a:r>
              <a:rPr lang="sl-SI" sz="4800" b="1" dirty="0">
                <a:solidFill>
                  <a:schemeClr val="bg1"/>
                </a:solidFill>
                <a:latin typeface="Tahoma" panose="020B0604030504040204" pitchFamily="34" charset="0"/>
                <a:ea typeface="Tahoma" panose="020B0604030504040204" pitchFamily="34" charset="0"/>
                <a:cs typeface="Tahoma" panose="020B0604030504040204" pitchFamily="34" charset="0"/>
              </a:rPr>
              <a:t>PRILOGE</a:t>
            </a:r>
            <a:endParaRPr lang="it-IT" sz="48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9" name="Pravokotnik 13">
            <a:extLst>
              <a:ext uri="{FF2B5EF4-FFF2-40B4-BE49-F238E27FC236}">
                <a16:creationId xmlns:a16="http://schemas.microsoft.com/office/drawing/2014/main" id="{A524231A-9916-4C8E-ACC6-31CA46385CD7}"/>
              </a:ext>
            </a:extLst>
          </p:cNvPr>
          <p:cNvSpPr/>
          <p:nvPr/>
        </p:nvSpPr>
        <p:spPr>
          <a:xfrm>
            <a:off x="4464093" y="2169985"/>
            <a:ext cx="115887" cy="2524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20" name="PoljeZBesedilom 15">
            <a:extLst>
              <a:ext uri="{FF2B5EF4-FFF2-40B4-BE49-F238E27FC236}">
                <a16:creationId xmlns:a16="http://schemas.microsoft.com/office/drawing/2014/main" id="{60A6D622-0469-4F10-9032-8CF2A844CF6C}"/>
              </a:ext>
            </a:extLst>
          </p:cNvPr>
          <p:cNvSpPr txBox="1"/>
          <p:nvPr/>
        </p:nvSpPr>
        <p:spPr>
          <a:xfrm>
            <a:off x="625121" y="2108608"/>
            <a:ext cx="3570990" cy="2646878"/>
          </a:xfrm>
          <a:prstGeom prst="rect">
            <a:avLst/>
          </a:prstGeom>
          <a:noFill/>
        </p:spPr>
        <p:txBody>
          <a:bodyPr wrap="square" rtlCol="0">
            <a:spAutoFit/>
          </a:bodyPr>
          <a:lstStyle/>
          <a:p>
            <a:pPr algn="r"/>
            <a:r>
              <a:rPr lang="sl-SI" sz="16600" b="1" dirty="0">
                <a:solidFill>
                  <a:srgbClr val="F9A229"/>
                </a:solidFill>
                <a:latin typeface="Tahoma" panose="020B0604030504040204" pitchFamily="34" charset="0"/>
                <a:ea typeface="Tahoma" panose="020B0604030504040204" pitchFamily="34" charset="0"/>
                <a:cs typeface="Tahoma" panose="020B0604030504040204" pitchFamily="34" charset="0"/>
              </a:rPr>
              <a:t>10</a:t>
            </a:r>
          </a:p>
        </p:txBody>
      </p:sp>
    </p:spTree>
    <p:extLst>
      <p:ext uri="{BB962C8B-B14F-4D97-AF65-F5344CB8AC3E}">
        <p14:creationId xmlns:p14="http://schemas.microsoft.com/office/powerpoint/2010/main" val="10939647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EA3BA87-7B87-49C1-B1E0-E58CFD1BCAC3}"/>
              </a:ext>
            </a:extLst>
          </p:cNvPr>
          <p:cNvSpPr>
            <a:spLocks noGrp="1"/>
          </p:cNvSpPr>
          <p:nvPr>
            <p:ph type="title"/>
          </p:nvPr>
        </p:nvSpPr>
        <p:spPr/>
        <p:txBody>
          <a:bodyPr/>
          <a:lstStyle/>
          <a:p>
            <a:endParaRPr lang="sl-SI"/>
          </a:p>
        </p:txBody>
      </p:sp>
      <p:sp>
        <p:nvSpPr>
          <p:cNvPr id="3" name="Označba mesta vsebine 2">
            <a:extLst>
              <a:ext uri="{FF2B5EF4-FFF2-40B4-BE49-F238E27FC236}">
                <a16:creationId xmlns:a16="http://schemas.microsoft.com/office/drawing/2014/main" id="{1A324379-2C48-4A44-81DF-FC8235984A53}"/>
              </a:ext>
            </a:extLst>
          </p:cNvPr>
          <p:cNvSpPr>
            <a:spLocks noGrp="1"/>
          </p:cNvSpPr>
          <p:nvPr>
            <p:ph idx="1"/>
          </p:nvPr>
        </p:nvSpPr>
        <p:spPr/>
        <p:txBody>
          <a:bodyPr/>
          <a:lstStyle/>
          <a:p>
            <a:endParaRPr lang="sl-SI"/>
          </a:p>
        </p:txBody>
      </p:sp>
      <p:sp>
        <p:nvSpPr>
          <p:cNvPr id="4" name="Označba mesta številke diapozitiva 3">
            <a:extLst>
              <a:ext uri="{FF2B5EF4-FFF2-40B4-BE49-F238E27FC236}">
                <a16:creationId xmlns:a16="http://schemas.microsoft.com/office/drawing/2014/main" id="{1E1AE6A8-F57C-4E15-822F-6B6BA9936914}"/>
              </a:ext>
            </a:extLst>
          </p:cNvPr>
          <p:cNvSpPr>
            <a:spLocks noGrp="1"/>
          </p:cNvSpPr>
          <p:nvPr>
            <p:ph type="sldNum" sz="quarter" idx="12"/>
          </p:nvPr>
        </p:nvSpPr>
        <p:spPr/>
        <p:txBody>
          <a:bodyPr/>
          <a:lstStyle/>
          <a:p>
            <a:fld id="{C64449EC-3553-4FFE-B6F3-FE4CC98C343D}" type="slidenum">
              <a:rPr lang="sl-SI" smtClean="0"/>
              <a:t>5</a:t>
            </a:fld>
            <a:endParaRPr lang="sl-SI"/>
          </a:p>
        </p:txBody>
      </p:sp>
      <p:pic>
        <p:nvPicPr>
          <p:cNvPr id="5" name="Slika 4" descr="Slika, ki vsebuje besede trava, zunanje, nebo, drevo&#10;&#10;Opis je samodejno ustvarjen">
            <a:extLst>
              <a:ext uri="{FF2B5EF4-FFF2-40B4-BE49-F238E27FC236}">
                <a16:creationId xmlns:a16="http://schemas.microsoft.com/office/drawing/2014/main" id="{D64DDF2B-FFF5-4BD7-A9A2-A07230E45275}"/>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1" y="0"/>
            <a:ext cx="12192001" cy="6857999"/>
          </a:xfrm>
          <a:prstGeom prst="rect">
            <a:avLst/>
          </a:prstGeom>
        </p:spPr>
      </p:pic>
      <p:sp>
        <p:nvSpPr>
          <p:cNvPr id="6" name="Pravokotnik 5">
            <a:extLst>
              <a:ext uri="{FF2B5EF4-FFF2-40B4-BE49-F238E27FC236}">
                <a16:creationId xmlns:a16="http://schemas.microsoft.com/office/drawing/2014/main" id="{2B99C1D1-61E8-4422-91E9-6CC719A1F8FE}"/>
              </a:ext>
            </a:extLst>
          </p:cNvPr>
          <p:cNvSpPr/>
          <p:nvPr/>
        </p:nvSpPr>
        <p:spPr>
          <a:xfrm>
            <a:off x="586846" y="0"/>
            <a:ext cx="4940494" cy="6858000"/>
          </a:xfrm>
          <a:prstGeom prst="rect">
            <a:avLst/>
          </a:prstGeom>
          <a:solidFill>
            <a:schemeClr val="tx1">
              <a:lumMod val="85000"/>
              <a:lumOff val="15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7" name="PoljeZBesedilom 5">
            <a:extLst>
              <a:ext uri="{FF2B5EF4-FFF2-40B4-BE49-F238E27FC236}">
                <a16:creationId xmlns:a16="http://schemas.microsoft.com/office/drawing/2014/main" id="{F06BE572-63C7-4EFE-8AD9-E807AC90F8B4}"/>
              </a:ext>
            </a:extLst>
          </p:cNvPr>
          <p:cNvSpPr txBox="1"/>
          <p:nvPr/>
        </p:nvSpPr>
        <p:spPr>
          <a:xfrm>
            <a:off x="857712" y="959168"/>
            <a:ext cx="3350597" cy="523220"/>
          </a:xfrm>
          <a:prstGeom prst="rect">
            <a:avLst/>
          </a:prstGeom>
          <a:noFill/>
        </p:spPr>
        <p:txBody>
          <a:bodyPr wrap="none" rtlCol="0">
            <a:spAutoFit/>
          </a:bodyPr>
          <a:lstStyle/>
          <a:p>
            <a:r>
              <a:rPr lang="sl-SI" sz="2800" b="1" dirty="0">
                <a:solidFill>
                  <a:schemeClr val="bg1"/>
                </a:solidFill>
                <a:latin typeface="Tahoma" panose="020B0604030504040204" pitchFamily="34" charset="0"/>
                <a:ea typeface="Tahoma" panose="020B0604030504040204" pitchFamily="34" charset="0"/>
                <a:cs typeface="Tahoma" panose="020B0604030504040204" pitchFamily="34" charset="0"/>
              </a:rPr>
              <a:t>CILJI </a:t>
            </a:r>
            <a:r>
              <a:rPr lang="sl-SI" sz="2800" b="1" dirty="0">
                <a:solidFill>
                  <a:srgbClr val="FEA225"/>
                </a:solidFill>
                <a:latin typeface="Tahoma" panose="020B0604030504040204" pitchFamily="34" charset="0"/>
                <a:ea typeface="Tahoma" panose="020B0604030504040204" pitchFamily="34" charset="0"/>
                <a:cs typeface="Tahoma" panose="020B0604030504040204" pitchFamily="34" charset="0"/>
              </a:rPr>
              <a:t>RAZISKAVE</a:t>
            </a:r>
            <a:endParaRPr lang="en-GB" sz="2800" b="1" dirty="0">
              <a:latin typeface="Tahoma" panose="020B0604030504040204" pitchFamily="34" charset="0"/>
              <a:ea typeface="Tahoma" panose="020B0604030504040204" pitchFamily="34" charset="0"/>
              <a:cs typeface="Tahoma" panose="020B0604030504040204" pitchFamily="34" charset="0"/>
            </a:endParaRPr>
          </a:p>
        </p:txBody>
      </p:sp>
      <p:sp>
        <p:nvSpPr>
          <p:cNvPr id="8" name="PoljeZBesedilom 33">
            <a:extLst>
              <a:ext uri="{FF2B5EF4-FFF2-40B4-BE49-F238E27FC236}">
                <a16:creationId xmlns:a16="http://schemas.microsoft.com/office/drawing/2014/main" id="{5151ED50-5432-4FD7-BF98-CE2AF02CAD50}"/>
              </a:ext>
            </a:extLst>
          </p:cNvPr>
          <p:cNvSpPr txBox="1"/>
          <p:nvPr/>
        </p:nvSpPr>
        <p:spPr>
          <a:xfrm>
            <a:off x="857712" y="1598831"/>
            <a:ext cx="1138986" cy="225910"/>
          </a:xfrm>
          <a:prstGeom prst="rect">
            <a:avLst/>
          </a:prstGeom>
          <a:noFill/>
        </p:spPr>
        <p:txBody>
          <a:bodyPr wrap="square" rtlCol="0" anchor="ctr">
            <a:noAutofit/>
          </a:bodyPr>
          <a:lstStyle/>
          <a:p>
            <a:r>
              <a:rPr lang="sl-SI" sz="1200" i="1" dirty="0">
                <a:solidFill>
                  <a:schemeClr val="bg1"/>
                </a:solidFill>
                <a:latin typeface="Tahoma" panose="020B0604030504040204" pitchFamily="34" charset="0"/>
                <a:ea typeface="Tahoma" panose="020B0604030504040204" pitchFamily="34" charset="0"/>
                <a:cs typeface="Tahoma" panose="020B0604030504040204" pitchFamily="34" charset="0"/>
              </a:rPr>
              <a:t>Opredeliti</a:t>
            </a:r>
            <a:r>
              <a:rPr lang="en-GB" sz="1200" i="1" dirty="0">
                <a:solidFill>
                  <a:schemeClr val="bg1"/>
                </a:solidFill>
                <a:latin typeface="Tahoma" panose="020B0604030504040204" pitchFamily="34" charset="0"/>
                <a:ea typeface="Tahoma" panose="020B0604030504040204" pitchFamily="34" charset="0"/>
                <a:cs typeface="Tahoma" panose="020B0604030504040204" pitchFamily="34" charset="0"/>
              </a:rPr>
              <a:t>:</a:t>
            </a:r>
          </a:p>
        </p:txBody>
      </p:sp>
      <p:sp>
        <p:nvSpPr>
          <p:cNvPr id="9" name="PoljeZBesedilom 33">
            <a:extLst>
              <a:ext uri="{FF2B5EF4-FFF2-40B4-BE49-F238E27FC236}">
                <a16:creationId xmlns:a16="http://schemas.microsoft.com/office/drawing/2014/main" id="{D3620C47-BCF0-4AF1-A1B8-DE970B68FFF7}"/>
              </a:ext>
            </a:extLst>
          </p:cNvPr>
          <p:cNvSpPr txBox="1"/>
          <p:nvPr/>
        </p:nvSpPr>
        <p:spPr>
          <a:xfrm>
            <a:off x="1337123" y="1896043"/>
            <a:ext cx="4449847" cy="3525705"/>
          </a:xfrm>
          <a:prstGeom prst="rect">
            <a:avLst/>
          </a:prstGeom>
          <a:noFill/>
        </p:spPr>
        <p:txBody>
          <a:bodyPr wrap="square" rtlCol="0" anchor="ctr">
            <a:noAutofit/>
          </a:bodyPr>
          <a:lstStyle/>
          <a:p>
            <a:pPr lvl="0"/>
            <a:endParaRPr lang="sl-SI"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lvl="0"/>
            <a:r>
              <a:rPr lang="sl-SI" sz="1200" dirty="0">
                <a:solidFill>
                  <a:schemeClr val="bg1"/>
                </a:solidFill>
                <a:latin typeface="Tahoma" panose="020B0604030504040204" pitchFamily="34" charset="0"/>
                <a:ea typeface="Tahoma" panose="020B0604030504040204" pitchFamily="34" charset="0"/>
                <a:cs typeface="Tahoma" panose="020B0604030504040204" pitchFamily="34" charset="0"/>
              </a:rPr>
              <a:t>splošne navade pri nakupu hrane</a:t>
            </a:r>
          </a:p>
          <a:p>
            <a:pPr lvl="0"/>
            <a:endParaRPr lang="sl-SI"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lvl="0"/>
            <a:r>
              <a:rPr lang="sl-SI" sz="1200" dirty="0">
                <a:solidFill>
                  <a:schemeClr val="bg1"/>
                </a:solidFill>
                <a:latin typeface="Tahoma" panose="020B0604030504040204" pitchFamily="34" charset="0"/>
                <a:ea typeface="Tahoma" panose="020B0604030504040204" pitchFamily="34" charset="0"/>
                <a:cs typeface="Tahoma" panose="020B0604030504040204" pitchFamily="34" charset="0"/>
              </a:rPr>
              <a:t>nakupne navade ekoloških živil (kanal, frekvenca…) </a:t>
            </a:r>
          </a:p>
          <a:p>
            <a:pPr lvl="0"/>
            <a:endParaRPr lang="sl-SI"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lvl="0"/>
            <a:r>
              <a:rPr lang="sl-SI" sz="1200" dirty="0">
                <a:solidFill>
                  <a:schemeClr val="bg1"/>
                </a:solidFill>
                <a:latin typeface="Tahoma" panose="020B0604030504040204" pitchFamily="34" charset="0"/>
                <a:ea typeface="Tahoma" panose="020B0604030504040204" pitchFamily="34" charset="0"/>
                <a:cs typeface="Tahoma" panose="020B0604030504040204" pitchFamily="34" charset="0"/>
              </a:rPr>
              <a:t>odnos do ekoloških živil </a:t>
            </a:r>
          </a:p>
          <a:p>
            <a:pPr lvl="0"/>
            <a:endParaRPr lang="sl-SI"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lvl="0"/>
            <a:r>
              <a:rPr lang="sl-SI" sz="1200" dirty="0">
                <a:solidFill>
                  <a:schemeClr val="bg1"/>
                </a:solidFill>
                <a:latin typeface="Tahoma" panose="020B0604030504040204" pitchFamily="34" charset="0"/>
                <a:ea typeface="Tahoma" panose="020B0604030504040204" pitchFamily="34" charset="0"/>
                <a:cs typeface="Tahoma" panose="020B0604030504040204" pitchFamily="34" charset="0"/>
              </a:rPr>
              <a:t>vpliv »</a:t>
            </a:r>
            <a:r>
              <a:rPr lang="sl-SI" sz="1200" dirty="0" err="1">
                <a:solidFill>
                  <a:schemeClr val="bg1"/>
                </a:solidFill>
                <a:latin typeface="Tahoma" panose="020B0604030504040204" pitchFamily="34" charset="0"/>
                <a:ea typeface="Tahoma" panose="020B0604030504040204" pitchFamily="34" charset="0"/>
                <a:cs typeface="Tahoma" panose="020B0604030504040204" pitchFamily="34" charset="0"/>
              </a:rPr>
              <a:t>ekološkosti</a:t>
            </a:r>
            <a:r>
              <a:rPr lang="sl-SI" sz="1200" dirty="0">
                <a:solidFill>
                  <a:schemeClr val="bg1"/>
                </a:solidFill>
                <a:latin typeface="Tahoma" panose="020B0604030504040204" pitchFamily="34" charset="0"/>
                <a:ea typeface="Tahoma" panose="020B0604030504040204" pitchFamily="34" charset="0"/>
                <a:cs typeface="Tahoma" panose="020B0604030504040204" pitchFamily="34" charset="0"/>
              </a:rPr>
              <a:t>« na nakup živil v kontekstu </a:t>
            </a:r>
          </a:p>
          <a:p>
            <a:pPr lvl="0"/>
            <a:r>
              <a:rPr lang="sl-SI" sz="1200" dirty="0">
                <a:solidFill>
                  <a:schemeClr val="bg1"/>
                </a:solidFill>
                <a:latin typeface="Tahoma" panose="020B0604030504040204" pitchFamily="34" charset="0"/>
                <a:ea typeface="Tahoma" panose="020B0604030504040204" pitchFamily="34" charset="0"/>
                <a:cs typeface="Tahoma" panose="020B0604030504040204" pitchFamily="34" charset="0"/>
              </a:rPr>
              <a:t>ostalih potencialno pomembnih nakupnih dejavnikov </a:t>
            </a:r>
          </a:p>
          <a:p>
            <a:pPr lvl="0"/>
            <a:r>
              <a:rPr lang="sl-SI" sz="1200" dirty="0">
                <a:solidFill>
                  <a:schemeClr val="bg1"/>
                </a:solidFill>
                <a:latin typeface="Tahoma" panose="020B0604030504040204" pitchFamily="34" charset="0"/>
                <a:ea typeface="Tahoma" panose="020B0604030504040204" pitchFamily="34" charset="0"/>
                <a:cs typeface="Tahoma" panose="020B0604030504040204" pitchFamily="34" charset="0"/>
              </a:rPr>
              <a:t>(poreklo, cena…) </a:t>
            </a:r>
          </a:p>
          <a:p>
            <a:pPr lvl="0"/>
            <a:endParaRPr lang="sl-SI"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lvl="0"/>
            <a:r>
              <a:rPr lang="sl-SI" sz="1200" dirty="0">
                <a:solidFill>
                  <a:schemeClr val="bg1"/>
                </a:solidFill>
                <a:latin typeface="Tahoma" panose="020B0604030504040204" pitchFamily="34" charset="0"/>
                <a:ea typeface="Tahoma" panose="020B0604030504040204" pitchFamily="34" charset="0"/>
                <a:cs typeface="Tahoma" panose="020B0604030504040204" pitchFamily="34" charset="0"/>
              </a:rPr>
              <a:t>cenovno premijo ekoloških živil v primerjavi s klasično pridelavo </a:t>
            </a:r>
          </a:p>
          <a:p>
            <a:pPr lvl="0"/>
            <a:endParaRPr lang="sl-SI"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lvl="0"/>
            <a:r>
              <a:rPr lang="sl-SI" sz="1200" dirty="0">
                <a:solidFill>
                  <a:schemeClr val="bg1"/>
                </a:solidFill>
                <a:latin typeface="Tahoma" panose="020B0604030504040204" pitchFamily="34" charset="0"/>
                <a:ea typeface="Tahoma" panose="020B0604030504040204" pitchFamily="34" charset="0"/>
                <a:cs typeface="Tahoma" panose="020B0604030504040204" pitchFamily="34" charset="0"/>
              </a:rPr>
              <a:t>stopnjo poznavanja posameznih znakov (EKO, </a:t>
            </a:r>
            <a:r>
              <a:rPr lang="sl-SI" sz="1200" dirty="0" err="1">
                <a:solidFill>
                  <a:schemeClr val="bg1"/>
                </a:solidFill>
                <a:latin typeface="Tahoma" panose="020B0604030504040204" pitchFamily="34" charset="0"/>
                <a:ea typeface="Tahoma" panose="020B0604030504040204" pitchFamily="34" charset="0"/>
                <a:cs typeface="Tahoma" panose="020B0604030504040204" pitchFamily="34" charset="0"/>
              </a:rPr>
              <a:t>Bio</a:t>
            </a:r>
            <a:r>
              <a:rPr lang="sl-SI" sz="1200" dirty="0">
                <a:solidFill>
                  <a:schemeClr val="bg1"/>
                </a:solidFill>
                <a:latin typeface="Tahoma" panose="020B0604030504040204" pitchFamily="34" charset="0"/>
                <a:ea typeface="Tahoma" panose="020B0604030504040204" pitchFamily="34" charset="0"/>
                <a:cs typeface="Tahoma" panose="020B0604030504040204" pitchFamily="34" charset="0"/>
              </a:rPr>
              <a:t>…) in </a:t>
            </a:r>
          </a:p>
          <a:p>
            <a:pPr lvl="0"/>
            <a:r>
              <a:rPr lang="sl-SI" sz="1200" dirty="0">
                <a:solidFill>
                  <a:schemeClr val="bg1"/>
                </a:solidFill>
                <a:latin typeface="Tahoma" panose="020B0604030504040204" pitchFamily="34" charset="0"/>
                <a:ea typeface="Tahoma" panose="020B0604030504040204" pitchFamily="34" charset="0"/>
                <a:cs typeface="Tahoma" panose="020B0604030504040204" pitchFamily="34" charset="0"/>
              </a:rPr>
              <a:t>njihov vpliv na nakup </a:t>
            </a:r>
          </a:p>
          <a:p>
            <a:pPr lvl="0"/>
            <a:endParaRPr lang="sl-SI"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lvl="0"/>
            <a:r>
              <a:rPr lang="sl-SI" sz="1200" dirty="0">
                <a:solidFill>
                  <a:schemeClr val="bg1"/>
                </a:solidFill>
                <a:latin typeface="Tahoma" panose="020B0604030504040204" pitchFamily="34" charset="0"/>
                <a:ea typeface="Tahoma" panose="020B0604030504040204" pitchFamily="34" charset="0"/>
                <a:cs typeface="Tahoma" panose="020B0604030504040204" pitchFamily="34" charset="0"/>
              </a:rPr>
              <a:t>medijsko potrošnjo </a:t>
            </a:r>
          </a:p>
          <a:p>
            <a:pPr lvl="0"/>
            <a:endParaRPr lang="sl-SI"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lvl="0"/>
            <a:r>
              <a:rPr lang="sl-SI" sz="1200" dirty="0">
                <a:solidFill>
                  <a:schemeClr val="bg1"/>
                </a:solidFill>
                <a:latin typeface="Tahoma" panose="020B0604030504040204" pitchFamily="34" charset="0"/>
                <a:ea typeface="Tahoma" panose="020B0604030504040204" pitchFamily="34" charset="0"/>
                <a:cs typeface="Tahoma" panose="020B0604030504040204" pitchFamily="34" charset="0"/>
              </a:rPr>
              <a:t>stopnjo pozornosti na informacije o živilih</a:t>
            </a:r>
          </a:p>
          <a:p>
            <a:pPr lvl="0"/>
            <a:r>
              <a:rPr lang="sl-SI" sz="1200" dirty="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GB"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2" name="Slika 11">
            <a:extLst>
              <a:ext uri="{FF2B5EF4-FFF2-40B4-BE49-F238E27FC236}">
                <a16:creationId xmlns:a16="http://schemas.microsoft.com/office/drawing/2014/main" id="{368B530A-7159-4848-BB79-A919505F51E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70000" y="1949602"/>
            <a:ext cx="167123" cy="168112"/>
          </a:xfrm>
          <a:prstGeom prst="rect">
            <a:avLst/>
          </a:prstGeom>
        </p:spPr>
      </p:pic>
      <p:pic>
        <p:nvPicPr>
          <p:cNvPr id="16" name="Slika 15">
            <a:extLst>
              <a:ext uri="{FF2B5EF4-FFF2-40B4-BE49-F238E27FC236}">
                <a16:creationId xmlns:a16="http://schemas.microsoft.com/office/drawing/2014/main" id="{CC7DC0E1-BA7B-49B2-A408-B9F1025DDF2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70000" y="2326134"/>
            <a:ext cx="167123" cy="168112"/>
          </a:xfrm>
          <a:prstGeom prst="rect">
            <a:avLst/>
          </a:prstGeom>
        </p:spPr>
      </p:pic>
      <p:pic>
        <p:nvPicPr>
          <p:cNvPr id="17" name="Slika 16">
            <a:extLst>
              <a:ext uri="{FF2B5EF4-FFF2-40B4-BE49-F238E27FC236}">
                <a16:creationId xmlns:a16="http://schemas.microsoft.com/office/drawing/2014/main" id="{74C7C2C3-FCAF-45AC-A2D4-CE224A28167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70000" y="3059898"/>
            <a:ext cx="167123" cy="168112"/>
          </a:xfrm>
          <a:prstGeom prst="rect">
            <a:avLst/>
          </a:prstGeom>
        </p:spPr>
      </p:pic>
      <p:pic>
        <p:nvPicPr>
          <p:cNvPr id="18" name="Slika 17">
            <a:extLst>
              <a:ext uri="{FF2B5EF4-FFF2-40B4-BE49-F238E27FC236}">
                <a16:creationId xmlns:a16="http://schemas.microsoft.com/office/drawing/2014/main" id="{3362DEFF-E973-414E-A212-4ECF0C00B9F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70000" y="2687431"/>
            <a:ext cx="167123" cy="168112"/>
          </a:xfrm>
          <a:prstGeom prst="rect">
            <a:avLst/>
          </a:prstGeom>
        </p:spPr>
      </p:pic>
      <p:pic>
        <p:nvPicPr>
          <p:cNvPr id="20" name="Slika 19">
            <a:extLst>
              <a:ext uri="{FF2B5EF4-FFF2-40B4-BE49-F238E27FC236}">
                <a16:creationId xmlns:a16="http://schemas.microsoft.com/office/drawing/2014/main" id="{31D7DA49-FB77-4574-AE37-FD9082FCE3E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70000" y="3774511"/>
            <a:ext cx="167123" cy="168112"/>
          </a:xfrm>
          <a:prstGeom prst="rect">
            <a:avLst/>
          </a:prstGeom>
        </p:spPr>
      </p:pic>
      <p:pic>
        <p:nvPicPr>
          <p:cNvPr id="31" name="Slika 20">
            <a:extLst>
              <a:ext uri="{FF2B5EF4-FFF2-40B4-BE49-F238E27FC236}">
                <a16:creationId xmlns:a16="http://schemas.microsoft.com/office/drawing/2014/main" id="{262A5B6C-FD56-4BF3-BD27-BA09696028E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70000" y="4330411"/>
            <a:ext cx="167123" cy="168112"/>
          </a:xfrm>
          <a:prstGeom prst="rect">
            <a:avLst/>
          </a:prstGeom>
        </p:spPr>
      </p:pic>
      <p:pic>
        <p:nvPicPr>
          <p:cNvPr id="32" name="Slika 21">
            <a:extLst>
              <a:ext uri="{FF2B5EF4-FFF2-40B4-BE49-F238E27FC236}">
                <a16:creationId xmlns:a16="http://schemas.microsoft.com/office/drawing/2014/main" id="{DA2250BE-1AE5-4C5B-957D-50E4F4A86D4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70000" y="4875570"/>
            <a:ext cx="167123" cy="168112"/>
          </a:xfrm>
          <a:prstGeom prst="rect">
            <a:avLst/>
          </a:prstGeom>
        </p:spPr>
      </p:pic>
      <p:pic>
        <p:nvPicPr>
          <p:cNvPr id="33" name="Slika 22">
            <a:extLst>
              <a:ext uri="{FF2B5EF4-FFF2-40B4-BE49-F238E27FC236}">
                <a16:creationId xmlns:a16="http://schemas.microsoft.com/office/drawing/2014/main" id="{B56AFF50-FAE4-4A70-87CE-D744CC11227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70000" y="5250611"/>
            <a:ext cx="167123" cy="168112"/>
          </a:xfrm>
          <a:prstGeom prst="rect">
            <a:avLst/>
          </a:prstGeom>
        </p:spPr>
      </p:pic>
    </p:spTree>
    <p:extLst>
      <p:ext uri="{BB962C8B-B14F-4D97-AF65-F5344CB8AC3E}">
        <p14:creationId xmlns:p14="http://schemas.microsoft.com/office/powerpoint/2010/main" val="9441150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Slika 11">
            <a:extLst>
              <a:ext uri="{FF2B5EF4-FFF2-40B4-BE49-F238E27FC236}">
                <a16:creationId xmlns:a16="http://schemas.microsoft.com/office/drawing/2014/main" id="{7AC418C5-184C-455B-8EF7-65AEC6AA33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21233" y="6572301"/>
            <a:ext cx="1058211" cy="225910"/>
          </a:xfrm>
          <a:prstGeom prst="rect">
            <a:avLst/>
          </a:prstGeom>
        </p:spPr>
      </p:pic>
      <p:sp>
        <p:nvSpPr>
          <p:cNvPr id="44" name="Označba mesta številke diapozitiva 1">
            <a:extLst>
              <a:ext uri="{FF2B5EF4-FFF2-40B4-BE49-F238E27FC236}">
                <a16:creationId xmlns:a16="http://schemas.microsoft.com/office/drawing/2014/main" id="{4CF4B4D2-0B71-4851-ABB2-41B8E951CB04}"/>
              </a:ext>
            </a:extLst>
          </p:cNvPr>
          <p:cNvSpPr>
            <a:spLocks noGrp="1"/>
          </p:cNvSpPr>
          <p:nvPr>
            <p:ph type="sldNum" sz="quarter" idx="12"/>
          </p:nvPr>
        </p:nvSpPr>
        <p:spPr>
          <a:xfrm>
            <a:off x="11818229" y="6492875"/>
            <a:ext cx="358677" cy="365125"/>
          </a:xfrm>
        </p:spPr>
        <p:txBody>
          <a:bodyPr/>
          <a:lstStyle/>
          <a:p>
            <a:fld id="{C64449EC-3553-4FFE-B6F3-FE4CC98C343D}" type="slidenum">
              <a:rPr lang="sl-SI" smtClean="0">
                <a:solidFill>
                  <a:schemeClr val="tx1">
                    <a:lumMod val="65000"/>
                    <a:lumOff val="35000"/>
                  </a:schemeClr>
                </a:solidFill>
              </a:rPr>
              <a:t>50</a:t>
            </a:fld>
            <a:endParaRPr lang="sl-SI" dirty="0">
              <a:solidFill>
                <a:schemeClr val="tx1">
                  <a:lumMod val="65000"/>
                  <a:lumOff val="35000"/>
                </a:schemeClr>
              </a:solidFill>
            </a:endParaRPr>
          </a:p>
        </p:txBody>
      </p:sp>
      <p:sp>
        <p:nvSpPr>
          <p:cNvPr id="14" name="Pravokotnik 6">
            <a:extLst>
              <a:ext uri="{FF2B5EF4-FFF2-40B4-BE49-F238E27FC236}">
                <a16:creationId xmlns:a16="http://schemas.microsoft.com/office/drawing/2014/main" id="{CE3624A9-AFEC-41EE-9377-6D45812DEBBA}"/>
              </a:ext>
            </a:extLst>
          </p:cNvPr>
          <p:cNvSpPr/>
          <p:nvPr/>
        </p:nvSpPr>
        <p:spPr>
          <a:xfrm>
            <a:off x="0" y="775506"/>
            <a:ext cx="12192000" cy="11539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Skupina 52">
            <a:extLst>
              <a:ext uri="{FF2B5EF4-FFF2-40B4-BE49-F238E27FC236}">
                <a16:creationId xmlns:a16="http://schemas.microsoft.com/office/drawing/2014/main" id="{B88CF0A2-A531-478E-B337-3C73E3FA1846}"/>
              </a:ext>
            </a:extLst>
          </p:cNvPr>
          <p:cNvGrpSpPr/>
          <p:nvPr/>
        </p:nvGrpSpPr>
        <p:grpSpPr>
          <a:xfrm>
            <a:off x="-1" y="784520"/>
            <a:ext cx="852671" cy="1143216"/>
            <a:chOff x="-1" y="784520"/>
            <a:chExt cx="852671" cy="881202"/>
          </a:xfrm>
        </p:grpSpPr>
        <p:sp>
          <p:nvSpPr>
            <p:cNvPr id="18" name="Pravokotnik 3">
              <a:extLst>
                <a:ext uri="{FF2B5EF4-FFF2-40B4-BE49-F238E27FC236}">
                  <a16:creationId xmlns:a16="http://schemas.microsoft.com/office/drawing/2014/main" id="{F326FBFD-050B-4539-B274-E19964BD0701}"/>
                </a:ext>
              </a:extLst>
            </p:cNvPr>
            <p:cNvSpPr/>
            <p:nvPr/>
          </p:nvSpPr>
          <p:spPr>
            <a:xfrm>
              <a:off x="0" y="1203874"/>
              <a:ext cx="852670" cy="461848"/>
            </a:xfrm>
            <a:custGeom>
              <a:avLst/>
              <a:gdLst>
                <a:gd name="connsiteX0" fmla="*/ 0 w 1111171"/>
                <a:gd name="connsiteY0" fmla="*/ 0 h 569707"/>
                <a:gd name="connsiteX1" fmla="*/ 1111171 w 1111171"/>
                <a:gd name="connsiteY1" fmla="*/ 0 h 569707"/>
                <a:gd name="connsiteX2" fmla="*/ 1111171 w 1111171"/>
                <a:gd name="connsiteY2" fmla="*/ 569707 h 569707"/>
                <a:gd name="connsiteX3" fmla="*/ 0 w 1111171"/>
                <a:gd name="connsiteY3" fmla="*/ 569707 h 569707"/>
                <a:gd name="connsiteX4" fmla="*/ 0 w 1111171"/>
                <a:gd name="connsiteY4" fmla="*/ 0 h 569707"/>
                <a:gd name="connsiteX0" fmla="*/ 0 w 1111171"/>
                <a:gd name="connsiteY0" fmla="*/ 0 h 569707"/>
                <a:gd name="connsiteX1" fmla="*/ 1111171 w 1111171"/>
                <a:gd name="connsiteY1" fmla="*/ 0 h 569707"/>
                <a:gd name="connsiteX2" fmla="*/ 682908 w 1111171"/>
                <a:gd name="connsiteY2" fmla="*/ 569707 h 569707"/>
                <a:gd name="connsiteX3" fmla="*/ 0 w 1111171"/>
                <a:gd name="connsiteY3" fmla="*/ 569707 h 569707"/>
                <a:gd name="connsiteX4" fmla="*/ 0 w 1111171"/>
                <a:gd name="connsiteY4" fmla="*/ 0 h 569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71" h="569707">
                  <a:moveTo>
                    <a:pt x="0" y="0"/>
                  </a:moveTo>
                  <a:lnTo>
                    <a:pt x="1111171" y="0"/>
                  </a:lnTo>
                  <a:lnTo>
                    <a:pt x="682908" y="569707"/>
                  </a:lnTo>
                  <a:lnTo>
                    <a:pt x="0" y="569707"/>
                  </a:lnTo>
                  <a:lnTo>
                    <a:pt x="0"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Enakokraki trikotnik 2">
              <a:extLst>
                <a:ext uri="{FF2B5EF4-FFF2-40B4-BE49-F238E27FC236}">
                  <a16:creationId xmlns:a16="http://schemas.microsoft.com/office/drawing/2014/main" id="{3AD178FC-4B65-48A3-8F44-C159A5C25D45}"/>
                </a:ext>
              </a:extLst>
            </p:cNvPr>
            <p:cNvSpPr/>
            <p:nvPr/>
          </p:nvSpPr>
          <p:spPr>
            <a:xfrm rot="5400000">
              <a:off x="-14267" y="798786"/>
              <a:ext cx="881202" cy="852670"/>
            </a:xfrm>
            <a:prstGeom prst="triangle">
              <a:avLst/>
            </a:prstGeom>
            <a:solidFill>
              <a:srgbClr val="FCA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PoljeZBesedilom 33">
            <a:extLst>
              <a:ext uri="{FF2B5EF4-FFF2-40B4-BE49-F238E27FC236}">
                <a16:creationId xmlns:a16="http://schemas.microsoft.com/office/drawing/2014/main" id="{8AF3158A-E0BA-4887-A034-297D993FAC4C}"/>
              </a:ext>
            </a:extLst>
          </p:cNvPr>
          <p:cNvSpPr txBox="1"/>
          <p:nvPr/>
        </p:nvSpPr>
        <p:spPr>
          <a:xfrm>
            <a:off x="852669" y="784520"/>
            <a:ext cx="11185533" cy="1143216"/>
          </a:xfrm>
          <a:prstGeom prst="rect">
            <a:avLst/>
          </a:prstGeom>
          <a:noFill/>
        </p:spPr>
        <p:txBody>
          <a:bodyPr wrap="square" rtlCol="0" anchor="ctr">
            <a:noAutofit/>
          </a:bodyPr>
          <a:lstStyle/>
          <a:p>
            <a:pPr algn="just"/>
            <a:r>
              <a:rPr lang="sl-SI" sz="1200" dirty="0">
                <a:solidFill>
                  <a:schemeClr val="bg1"/>
                </a:solidFill>
                <a:latin typeface="Tahoma" panose="020B0604030504040204" pitchFamily="34" charset="0"/>
                <a:ea typeface="Tahoma" panose="020B0604030504040204" pitchFamily="34" charset="0"/>
                <a:cs typeface="Tahoma" panose="020B0604030504040204" pitchFamily="34" charset="0"/>
              </a:rPr>
              <a:t>Glede na vrednote lahko anketirane razdelimo v pet skupin; v največji skupini prevladujejo tradicionalne vrednote – družina, zdravje, aktivno in raznoliko življenje, skrb za okolje. Drugo skupino najbolj opredeljuje iskanje dogodivščin, predvsem skozi potovanja, v manjši meri pa tudi skozi šport, zabavo in poslovno področje. Pri tretji skupini izstopa iskanje bogatega družabnega življenja, četrto pa iskanje uspeha na poslovnem področju. Vse te skupine imajo še vedno precej močno izražene „tradicionalne“ vrednote (družina, zdravje...), medtem ko je zadnja, peta skupina popolno nasprotje; pri slednji je v ospredju izstopanje, drugačnost, slediti trendom, skrbeti za privlačen videz in si privoščiti tudi nekaj prestiža.</a:t>
            </a:r>
          </a:p>
        </p:txBody>
      </p:sp>
      <p:sp>
        <p:nvSpPr>
          <p:cNvPr id="35" name="PoljeZBesedilom 55">
            <a:extLst>
              <a:ext uri="{FF2B5EF4-FFF2-40B4-BE49-F238E27FC236}">
                <a16:creationId xmlns:a16="http://schemas.microsoft.com/office/drawing/2014/main" id="{7A0BF9F3-81AE-4250-BD6B-382494D845F1}"/>
              </a:ext>
            </a:extLst>
          </p:cNvPr>
          <p:cNvSpPr txBox="1"/>
          <p:nvPr/>
        </p:nvSpPr>
        <p:spPr>
          <a:xfrm>
            <a:off x="227490" y="181910"/>
            <a:ext cx="11651953" cy="523220"/>
          </a:xfrm>
          <a:prstGeom prst="rect">
            <a:avLst/>
          </a:prstGeom>
          <a:noFill/>
        </p:spPr>
        <p:txBody>
          <a:bodyPr wrap="square" rtlCol="0">
            <a:spAutoFit/>
          </a:bodyPr>
          <a:lstStyle/>
          <a:p>
            <a:r>
              <a:rPr lang="sl-SI" sz="2800" b="1" dirty="0">
                <a:solidFill>
                  <a:srgbClr val="FAA61C"/>
                </a:solidFill>
                <a:latin typeface="Tahoma" panose="020B0604030504040204" pitchFamily="34" charset="0"/>
                <a:ea typeface="Tahoma" panose="020B0604030504040204" pitchFamily="34" charset="0"/>
                <a:cs typeface="Tahoma" panose="020B0604030504040204" pitchFamily="34" charset="0"/>
              </a:rPr>
              <a:t>VREDNOTE</a:t>
            </a:r>
            <a:endParaRPr lang="sl-SI" sz="28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a:extLst>
              <a:ext uri="{FF2B5EF4-FFF2-40B4-BE49-F238E27FC236}">
                <a16:creationId xmlns:a16="http://schemas.microsoft.com/office/drawing/2014/main" id="{3F025F62-50D0-47B5-AFA9-5FB4776CD388}"/>
              </a:ext>
            </a:extLst>
          </p:cNvPr>
          <p:cNvPicPr/>
          <p:nvPr>
            <p:extLst/>
          </p:nvPr>
        </p:nvPicPr>
        <p:blipFill>
          <a:blip r:embed="rId3"/>
          <a:stretch>
            <a:fillRect/>
          </a:stretch>
        </p:blipFill>
        <p:spPr>
          <a:xfrm>
            <a:off x="0" y="3196675"/>
            <a:ext cx="5705475" cy="2457450"/>
          </a:xfrm>
          <a:prstGeom prst="rect">
            <a:avLst/>
          </a:prstGeom>
        </p:spPr>
      </p:pic>
      <p:pic>
        <p:nvPicPr>
          <p:cNvPr id="5" name="Picture 4">
            <a:extLst>
              <a:ext uri="{FF2B5EF4-FFF2-40B4-BE49-F238E27FC236}">
                <a16:creationId xmlns:a16="http://schemas.microsoft.com/office/drawing/2014/main" id="{B791D4CE-E136-4806-AFFA-23358F4FBB06}"/>
              </a:ext>
            </a:extLst>
          </p:cNvPr>
          <p:cNvPicPr/>
          <p:nvPr>
            <p:extLst/>
          </p:nvPr>
        </p:nvPicPr>
        <p:blipFill>
          <a:blip r:embed="rId4"/>
          <a:stretch>
            <a:fillRect/>
          </a:stretch>
        </p:blipFill>
        <p:spPr>
          <a:xfrm>
            <a:off x="3764854" y="2413947"/>
            <a:ext cx="8273348" cy="3868188"/>
          </a:xfrm>
          <a:prstGeom prst="rect">
            <a:avLst/>
          </a:prstGeom>
        </p:spPr>
      </p:pic>
      <p:sp>
        <p:nvSpPr>
          <p:cNvPr id="64" name="Rectangle 63">
            <a:extLst>
              <a:ext uri="{FF2B5EF4-FFF2-40B4-BE49-F238E27FC236}">
                <a16:creationId xmlns:a16="http://schemas.microsoft.com/office/drawing/2014/main" id="{A6911484-BBBA-46F6-B866-F83AD5CCBCBF}"/>
              </a:ext>
            </a:extLst>
          </p:cNvPr>
          <p:cNvSpPr/>
          <p:nvPr/>
        </p:nvSpPr>
        <p:spPr>
          <a:xfrm>
            <a:off x="426334" y="2501456"/>
            <a:ext cx="2242922" cy="276999"/>
          </a:xfrm>
          <a:prstGeom prst="rect">
            <a:avLst/>
          </a:prstGeom>
        </p:spPr>
        <p:txBody>
          <a:bodyPr wrap="none">
            <a:spAutoFit/>
          </a:bodyPr>
          <a:lstStyle/>
          <a:p>
            <a:r>
              <a:rPr lang="sl-SI" sz="1200" b="1" dirty="0">
                <a:latin typeface="Tahoma" panose="020B0604030504040204" pitchFamily="34" charset="0"/>
                <a:ea typeface="Tahoma" panose="020B0604030504040204" pitchFamily="34" charset="0"/>
                <a:cs typeface="Tahoma" panose="020B0604030504040204" pitchFamily="34" charset="0"/>
              </a:rPr>
              <a:t>Skupine glede na vrednote</a:t>
            </a:r>
          </a:p>
        </p:txBody>
      </p:sp>
      <p:sp>
        <p:nvSpPr>
          <p:cNvPr id="13" name="Rectangle 12">
            <a:extLst>
              <a:ext uri="{FF2B5EF4-FFF2-40B4-BE49-F238E27FC236}">
                <a16:creationId xmlns:a16="http://schemas.microsoft.com/office/drawing/2014/main" id="{E9FA2F07-D289-4F01-82A9-8DCC8CCC3DB9}"/>
              </a:ext>
            </a:extLst>
          </p:cNvPr>
          <p:cNvSpPr/>
          <p:nvPr/>
        </p:nvSpPr>
        <p:spPr>
          <a:xfrm>
            <a:off x="8617868" y="2173972"/>
            <a:ext cx="1237839" cy="215444"/>
          </a:xfrm>
          <a:prstGeom prst="rect">
            <a:avLst/>
          </a:prstGeom>
        </p:spPr>
        <p:txBody>
          <a:bodyPr wrap="none">
            <a:spAutoFit/>
          </a:bodyPr>
          <a:lstStyle/>
          <a:p>
            <a:r>
              <a:rPr lang="sl-SI" altLang="sl-SI" sz="800" b="1" dirty="0">
                <a:latin typeface="Tahoma" panose="020B0604030504040204" pitchFamily="34" charset="0"/>
                <a:ea typeface="Tahoma" panose="020B0604030504040204" pitchFamily="34" charset="0"/>
                <a:cs typeface="Tahoma" panose="020B0604030504040204" pitchFamily="34" charset="0"/>
              </a:rPr>
              <a:t>Indeks na povprečje</a:t>
            </a:r>
            <a:endParaRPr lang="sl-SI" sz="800" dirty="0"/>
          </a:p>
        </p:txBody>
      </p:sp>
      <p:sp>
        <p:nvSpPr>
          <p:cNvPr id="16" name="Rectangle 15">
            <a:extLst>
              <a:ext uri="{FF2B5EF4-FFF2-40B4-BE49-F238E27FC236}">
                <a16:creationId xmlns:a16="http://schemas.microsoft.com/office/drawing/2014/main" id="{8D6B515D-F5FA-4266-9630-DFA8BCB3F3C8}"/>
              </a:ext>
            </a:extLst>
          </p:cNvPr>
          <p:cNvSpPr/>
          <p:nvPr/>
        </p:nvSpPr>
        <p:spPr>
          <a:xfrm>
            <a:off x="4571326" y="6223591"/>
            <a:ext cx="5854488" cy="584775"/>
          </a:xfrm>
          <a:prstGeom prst="rect">
            <a:avLst/>
          </a:prstGeom>
        </p:spPr>
        <p:txBody>
          <a:bodyPr wrap="none">
            <a:spAutoFit/>
          </a:bodyPr>
          <a:lstStyle/>
          <a:p>
            <a:r>
              <a:rPr lang="sl-SI" sz="800" i="1" dirty="0">
                <a:latin typeface="Tahoma" panose="020B0604030504040204" pitchFamily="34" charset="0"/>
                <a:ea typeface="Tahoma" panose="020B0604030504040204" pitchFamily="34" charset="0"/>
                <a:cs typeface="Tahoma" panose="020B0604030504040204" pitchFamily="34" charset="0"/>
              </a:rPr>
              <a:t>Indeks na povprečje izraža pomembnost lastnosti v primerjavi s povprečno pomembnostjo vseh lastnosti.</a:t>
            </a:r>
          </a:p>
          <a:p>
            <a:r>
              <a:rPr lang="sl-SI" sz="800" i="1" dirty="0">
                <a:latin typeface="Tahoma" panose="020B0604030504040204" pitchFamily="34" charset="0"/>
                <a:ea typeface="Tahoma" panose="020B0604030504040204" pitchFamily="34" charset="0"/>
                <a:cs typeface="Tahoma" panose="020B0604030504040204" pitchFamily="34" charset="0"/>
              </a:rPr>
              <a:t>Indeks &gt; 100… lastnost nadpovprečno pritegne k nakupu</a:t>
            </a:r>
          </a:p>
          <a:p>
            <a:r>
              <a:rPr lang="sl-SI" sz="800" i="1" dirty="0">
                <a:latin typeface="Tahoma" panose="020B0604030504040204" pitchFamily="34" charset="0"/>
                <a:ea typeface="Tahoma" panose="020B0604030504040204" pitchFamily="34" charset="0"/>
                <a:cs typeface="Tahoma" panose="020B0604030504040204" pitchFamily="34" charset="0"/>
              </a:rPr>
              <a:t>Indeks &lt; 100 … lastnost podpovprečno pritegne k nakupu</a:t>
            </a:r>
          </a:p>
          <a:p>
            <a:r>
              <a:rPr lang="sl-SI" sz="800" i="1" dirty="0">
                <a:latin typeface="Tahoma" panose="020B0604030504040204" pitchFamily="34" charset="0"/>
                <a:ea typeface="Tahoma" panose="020B0604030504040204" pitchFamily="34" charset="0"/>
                <a:cs typeface="Tahoma" panose="020B0604030504040204" pitchFamily="34" charset="0"/>
              </a:rPr>
              <a:t>Zeleno obarvane številke... Nadpovprečna vrednost v primerjavi s celotnim vzorcem – vrednota je bolj značilna za to skupino</a:t>
            </a:r>
          </a:p>
        </p:txBody>
      </p:sp>
    </p:spTree>
    <p:extLst>
      <p:ext uri="{BB962C8B-B14F-4D97-AF65-F5344CB8AC3E}">
        <p14:creationId xmlns:p14="http://schemas.microsoft.com/office/powerpoint/2010/main" val="20442808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Slika 11">
            <a:extLst>
              <a:ext uri="{FF2B5EF4-FFF2-40B4-BE49-F238E27FC236}">
                <a16:creationId xmlns:a16="http://schemas.microsoft.com/office/drawing/2014/main" id="{7AC418C5-184C-455B-8EF7-65AEC6AA33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21233" y="6572301"/>
            <a:ext cx="1058211" cy="225910"/>
          </a:xfrm>
          <a:prstGeom prst="rect">
            <a:avLst/>
          </a:prstGeom>
        </p:spPr>
      </p:pic>
      <p:sp>
        <p:nvSpPr>
          <p:cNvPr id="44" name="Označba mesta številke diapozitiva 1">
            <a:extLst>
              <a:ext uri="{FF2B5EF4-FFF2-40B4-BE49-F238E27FC236}">
                <a16:creationId xmlns:a16="http://schemas.microsoft.com/office/drawing/2014/main" id="{4CF4B4D2-0B71-4851-ABB2-41B8E951CB04}"/>
              </a:ext>
            </a:extLst>
          </p:cNvPr>
          <p:cNvSpPr>
            <a:spLocks noGrp="1"/>
          </p:cNvSpPr>
          <p:nvPr>
            <p:ph type="sldNum" sz="quarter" idx="12"/>
          </p:nvPr>
        </p:nvSpPr>
        <p:spPr>
          <a:xfrm>
            <a:off x="11818229" y="6492875"/>
            <a:ext cx="358677" cy="365125"/>
          </a:xfrm>
        </p:spPr>
        <p:txBody>
          <a:bodyPr/>
          <a:lstStyle/>
          <a:p>
            <a:fld id="{C64449EC-3553-4FFE-B6F3-FE4CC98C343D}" type="slidenum">
              <a:rPr lang="sl-SI" smtClean="0">
                <a:solidFill>
                  <a:schemeClr val="tx1">
                    <a:lumMod val="65000"/>
                    <a:lumOff val="35000"/>
                  </a:schemeClr>
                </a:solidFill>
              </a:rPr>
              <a:t>51</a:t>
            </a:fld>
            <a:endParaRPr lang="sl-SI" dirty="0">
              <a:solidFill>
                <a:schemeClr val="tx1">
                  <a:lumMod val="65000"/>
                  <a:lumOff val="35000"/>
                </a:schemeClr>
              </a:solidFill>
            </a:endParaRPr>
          </a:p>
        </p:txBody>
      </p:sp>
      <p:sp>
        <p:nvSpPr>
          <p:cNvPr id="14" name="Pravokotnik 6">
            <a:extLst>
              <a:ext uri="{FF2B5EF4-FFF2-40B4-BE49-F238E27FC236}">
                <a16:creationId xmlns:a16="http://schemas.microsoft.com/office/drawing/2014/main" id="{CE3624A9-AFEC-41EE-9377-6D45812DEBBA}"/>
              </a:ext>
            </a:extLst>
          </p:cNvPr>
          <p:cNvSpPr/>
          <p:nvPr/>
        </p:nvSpPr>
        <p:spPr>
          <a:xfrm>
            <a:off x="0" y="775506"/>
            <a:ext cx="12192000" cy="11539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Skupina 52">
            <a:extLst>
              <a:ext uri="{FF2B5EF4-FFF2-40B4-BE49-F238E27FC236}">
                <a16:creationId xmlns:a16="http://schemas.microsoft.com/office/drawing/2014/main" id="{B88CF0A2-A531-478E-B337-3C73E3FA1846}"/>
              </a:ext>
            </a:extLst>
          </p:cNvPr>
          <p:cNvGrpSpPr/>
          <p:nvPr/>
        </p:nvGrpSpPr>
        <p:grpSpPr>
          <a:xfrm>
            <a:off x="-1" y="784520"/>
            <a:ext cx="852671" cy="1122082"/>
            <a:chOff x="-1" y="784520"/>
            <a:chExt cx="852671" cy="881202"/>
          </a:xfrm>
        </p:grpSpPr>
        <p:sp>
          <p:nvSpPr>
            <p:cNvPr id="18" name="Pravokotnik 3">
              <a:extLst>
                <a:ext uri="{FF2B5EF4-FFF2-40B4-BE49-F238E27FC236}">
                  <a16:creationId xmlns:a16="http://schemas.microsoft.com/office/drawing/2014/main" id="{F326FBFD-050B-4539-B274-E19964BD0701}"/>
                </a:ext>
              </a:extLst>
            </p:cNvPr>
            <p:cNvSpPr/>
            <p:nvPr/>
          </p:nvSpPr>
          <p:spPr>
            <a:xfrm>
              <a:off x="0" y="1203874"/>
              <a:ext cx="852670" cy="461848"/>
            </a:xfrm>
            <a:custGeom>
              <a:avLst/>
              <a:gdLst>
                <a:gd name="connsiteX0" fmla="*/ 0 w 1111171"/>
                <a:gd name="connsiteY0" fmla="*/ 0 h 569707"/>
                <a:gd name="connsiteX1" fmla="*/ 1111171 w 1111171"/>
                <a:gd name="connsiteY1" fmla="*/ 0 h 569707"/>
                <a:gd name="connsiteX2" fmla="*/ 1111171 w 1111171"/>
                <a:gd name="connsiteY2" fmla="*/ 569707 h 569707"/>
                <a:gd name="connsiteX3" fmla="*/ 0 w 1111171"/>
                <a:gd name="connsiteY3" fmla="*/ 569707 h 569707"/>
                <a:gd name="connsiteX4" fmla="*/ 0 w 1111171"/>
                <a:gd name="connsiteY4" fmla="*/ 0 h 569707"/>
                <a:gd name="connsiteX0" fmla="*/ 0 w 1111171"/>
                <a:gd name="connsiteY0" fmla="*/ 0 h 569707"/>
                <a:gd name="connsiteX1" fmla="*/ 1111171 w 1111171"/>
                <a:gd name="connsiteY1" fmla="*/ 0 h 569707"/>
                <a:gd name="connsiteX2" fmla="*/ 682908 w 1111171"/>
                <a:gd name="connsiteY2" fmla="*/ 569707 h 569707"/>
                <a:gd name="connsiteX3" fmla="*/ 0 w 1111171"/>
                <a:gd name="connsiteY3" fmla="*/ 569707 h 569707"/>
                <a:gd name="connsiteX4" fmla="*/ 0 w 1111171"/>
                <a:gd name="connsiteY4" fmla="*/ 0 h 569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71" h="569707">
                  <a:moveTo>
                    <a:pt x="0" y="0"/>
                  </a:moveTo>
                  <a:lnTo>
                    <a:pt x="1111171" y="0"/>
                  </a:lnTo>
                  <a:lnTo>
                    <a:pt x="682908" y="569707"/>
                  </a:lnTo>
                  <a:lnTo>
                    <a:pt x="0" y="569707"/>
                  </a:lnTo>
                  <a:lnTo>
                    <a:pt x="0"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Enakokraki trikotnik 2">
              <a:extLst>
                <a:ext uri="{FF2B5EF4-FFF2-40B4-BE49-F238E27FC236}">
                  <a16:creationId xmlns:a16="http://schemas.microsoft.com/office/drawing/2014/main" id="{3AD178FC-4B65-48A3-8F44-C159A5C25D45}"/>
                </a:ext>
              </a:extLst>
            </p:cNvPr>
            <p:cNvSpPr/>
            <p:nvPr/>
          </p:nvSpPr>
          <p:spPr>
            <a:xfrm rot="5400000">
              <a:off x="-14267" y="798786"/>
              <a:ext cx="881202" cy="852670"/>
            </a:xfrm>
            <a:prstGeom prst="triangle">
              <a:avLst/>
            </a:prstGeom>
            <a:solidFill>
              <a:srgbClr val="FCA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PoljeZBesedilom 33">
            <a:extLst>
              <a:ext uri="{FF2B5EF4-FFF2-40B4-BE49-F238E27FC236}">
                <a16:creationId xmlns:a16="http://schemas.microsoft.com/office/drawing/2014/main" id="{8AF3158A-E0BA-4887-A034-297D993FAC4C}"/>
              </a:ext>
            </a:extLst>
          </p:cNvPr>
          <p:cNvSpPr txBox="1"/>
          <p:nvPr/>
        </p:nvSpPr>
        <p:spPr>
          <a:xfrm>
            <a:off x="852669" y="784520"/>
            <a:ext cx="11185533" cy="1143216"/>
          </a:xfrm>
          <a:prstGeom prst="rect">
            <a:avLst/>
          </a:prstGeom>
          <a:noFill/>
        </p:spPr>
        <p:txBody>
          <a:bodyPr wrap="square" rtlCol="0" anchor="ctr">
            <a:noAutofit/>
          </a:bodyPr>
          <a:lstStyle/>
          <a:p>
            <a:pPr algn="just"/>
            <a:r>
              <a:rPr lang="sl-SI" sz="1200" dirty="0">
                <a:solidFill>
                  <a:schemeClr val="bg1"/>
                </a:solidFill>
                <a:latin typeface="Tahoma" panose="020B0604030504040204" pitchFamily="34" charset="0"/>
                <a:ea typeface="Tahoma" panose="020B0604030504040204" pitchFamily="34" charset="0"/>
                <a:cs typeface="Tahoma" panose="020B0604030504040204" pitchFamily="34" charset="0"/>
              </a:rPr>
              <a:t>Med rednimi kupci ekoloških živil je nekoliko več takih, ki so jim bolj pomembne tradicionalne vrednote, na drugi strani pa je tudi višji delež takih, ki želijo izstopati. Manj je takšnih, ki jim je najpomembnejši cilj iskanje dogodivščin in družabno življenje.</a:t>
            </a:r>
          </a:p>
          <a:p>
            <a:pPr algn="just"/>
            <a:r>
              <a:rPr lang="sl-SI" sz="1200" dirty="0">
                <a:solidFill>
                  <a:schemeClr val="bg1"/>
                </a:solidFill>
                <a:latin typeface="Tahoma" panose="020B0604030504040204" pitchFamily="34" charset="0"/>
                <a:ea typeface="Tahoma" panose="020B0604030504040204" pitchFamily="34" charset="0"/>
                <a:cs typeface="Tahoma" panose="020B0604030504040204" pitchFamily="34" charset="0"/>
              </a:rPr>
              <a:t>Pri posameznih vrednotah se razlike porazgubijo, pogosti kupci imajo bolj izraženo le skrb za okolje.</a:t>
            </a:r>
          </a:p>
        </p:txBody>
      </p:sp>
      <p:sp>
        <p:nvSpPr>
          <p:cNvPr id="35" name="PoljeZBesedilom 55">
            <a:extLst>
              <a:ext uri="{FF2B5EF4-FFF2-40B4-BE49-F238E27FC236}">
                <a16:creationId xmlns:a16="http://schemas.microsoft.com/office/drawing/2014/main" id="{7A0BF9F3-81AE-4250-BD6B-382494D845F1}"/>
              </a:ext>
            </a:extLst>
          </p:cNvPr>
          <p:cNvSpPr txBox="1"/>
          <p:nvPr/>
        </p:nvSpPr>
        <p:spPr>
          <a:xfrm>
            <a:off x="76200" y="181910"/>
            <a:ext cx="12115800" cy="523220"/>
          </a:xfrm>
          <a:prstGeom prst="rect">
            <a:avLst/>
          </a:prstGeom>
          <a:noFill/>
        </p:spPr>
        <p:txBody>
          <a:bodyPr wrap="square" rtlCol="0">
            <a:spAutoFit/>
          </a:bodyPr>
          <a:lstStyle/>
          <a:p>
            <a:r>
              <a:rPr lang="sl-SI" sz="2800" b="1" dirty="0">
                <a:solidFill>
                  <a:srgbClr val="FAA61C"/>
                </a:solidFill>
                <a:latin typeface="Tahoma" panose="020B0604030504040204" pitchFamily="34" charset="0"/>
                <a:ea typeface="Tahoma" panose="020B0604030504040204" pitchFamily="34" charset="0"/>
                <a:cs typeface="Tahoma" panose="020B0604030504040204" pitchFamily="34" charset="0"/>
              </a:rPr>
              <a:t>VREDNOTE: </a:t>
            </a:r>
            <a:r>
              <a:rPr lang="sl-SI" sz="2800" b="1" dirty="0">
                <a:latin typeface="Tahoma" panose="020B0604030504040204" pitchFamily="34" charset="0"/>
                <a:ea typeface="Tahoma" panose="020B0604030504040204" pitchFamily="34" charset="0"/>
                <a:cs typeface="Tahoma" panose="020B0604030504040204" pitchFamily="34" charset="0"/>
              </a:rPr>
              <a:t>PROFIL KUPCEV EKO ŽIVIL</a:t>
            </a:r>
          </a:p>
        </p:txBody>
      </p:sp>
      <p:sp>
        <p:nvSpPr>
          <p:cNvPr id="64" name="Rectangle 63">
            <a:extLst>
              <a:ext uri="{FF2B5EF4-FFF2-40B4-BE49-F238E27FC236}">
                <a16:creationId xmlns:a16="http://schemas.microsoft.com/office/drawing/2014/main" id="{A6911484-BBBA-46F6-B866-F83AD5CCBCBF}"/>
              </a:ext>
            </a:extLst>
          </p:cNvPr>
          <p:cNvSpPr/>
          <p:nvPr/>
        </p:nvSpPr>
        <p:spPr>
          <a:xfrm>
            <a:off x="426334" y="2501456"/>
            <a:ext cx="2340705" cy="276999"/>
          </a:xfrm>
          <a:prstGeom prst="rect">
            <a:avLst/>
          </a:prstGeom>
        </p:spPr>
        <p:txBody>
          <a:bodyPr wrap="none">
            <a:spAutoFit/>
          </a:bodyPr>
          <a:lstStyle/>
          <a:p>
            <a:r>
              <a:rPr lang="sl-SI" sz="1200" b="1" dirty="0">
                <a:latin typeface="Tahoma" panose="020B0604030504040204" pitchFamily="34" charset="0"/>
                <a:ea typeface="Tahoma" panose="020B0604030504040204" pitchFamily="34" charset="0"/>
                <a:cs typeface="Tahoma" panose="020B0604030504040204" pitchFamily="34" charset="0"/>
              </a:rPr>
              <a:t>Skupine glede na vrednote*</a:t>
            </a:r>
            <a:endParaRPr lang="sl-SI" sz="1200" b="1" dirty="0"/>
          </a:p>
        </p:txBody>
      </p:sp>
      <p:pic>
        <p:nvPicPr>
          <p:cNvPr id="6" name="Picture 5">
            <a:extLst>
              <a:ext uri="{FF2B5EF4-FFF2-40B4-BE49-F238E27FC236}">
                <a16:creationId xmlns:a16="http://schemas.microsoft.com/office/drawing/2014/main" id="{F02220EB-786D-4039-892D-58504FC9C142}"/>
              </a:ext>
            </a:extLst>
          </p:cNvPr>
          <p:cNvPicPr/>
          <p:nvPr/>
        </p:nvPicPr>
        <p:blipFill>
          <a:blip r:embed="rId3"/>
          <a:stretch>
            <a:fillRect/>
          </a:stretch>
        </p:blipFill>
        <p:spPr>
          <a:xfrm>
            <a:off x="76200" y="3130940"/>
            <a:ext cx="4191000" cy="2484356"/>
          </a:xfrm>
          <a:prstGeom prst="rect">
            <a:avLst/>
          </a:prstGeom>
        </p:spPr>
      </p:pic>
      <p:sp>
        <p:nvSpPr>
          <p:cNvPr id="21" name="Rectangle 20">
            <a:extLst>
              <a:ext uri="{FF2B5EF4-FFF2-40B4-BE49-F238E27FC236}">
                <a16:creationId xmlns:a16="http://schemas.microsoft.com/office/drawing/2014/main" id="{1B709C18-6111-4185-AB30-2D4FFC73205F}"/>
              </a:ext>
            </a:extLst>
          </p:cNvPr>
          <p:cNvSpPr/>
          <p:nvPr/>
        </p:nvSpPr>
        <p:spPr>
          <a:xfrm>
            <a:off x="76200" y="6352829"/>
            <a:ext cx="4628190" cy="338554"/>
          </a:xfrm>
          <a:prstGeom prst="rect">
            <a:avLst/>
          </a:prstGeom>
        </p:spPr>
        <p:txBody>
          <a:bodyPr wrap="none">
            <a:spAutoFit/>
          </a:bodyPr>
          <a:lstStyle/>
          <a:p>
            <a:r>
              <a:rPr lang="sl-SI" sz="800" i="1" dirty="0">
                <a:latin typeface="Calibri Light" panose="020F0302020204030204" pitchFamily="34" charset="0"/>
                <a:ea typeface="Tahoma" panose="020B0604030504040204" pitchFamily="34" charset="0"/>
                <a:cs typeface="Tahoma" panose="020B0604030504040204" pitchFamily="34" charset="0"/>
              </a:rPr>
              <a:t>* </a:t>
            </a:r>
            <a:r>
              <a:rPr lang="sl-SI" sz="800" i="1" dirty="0">
                <a:latin typeface="Tahoma" panose="020B0604030504040204" pitchFamily="34" charset="0"/>
                <a:ea typeface="Tahoma" panose="020B0604030504040204" pitchFamily="34" charset="0"/>
                <a:cs typeface="Tahoma" panose="020B0604030504040204" pitchFamily="34" charset="0"/>
              </a:rPr>
              <a:t>Statistično pomembne razlike</a:t>
            </a:r>
          </a:p>
          <a:p>
            <a:r>
              <a:rPr lang="sl-SI" sz="800" i="1" dirty="0">
                <a:latin typeface="Tahoma" panose="020B0604030504040204" pitchFamily="34" charset="0"/>
                <a:ea typeface="Tahoma" panose="020B0604030504040204" pitchFamily="34" charset="0"/>
                <a:cs typeface="Tahoma" panose="020B0604030504040204" pitchFamily="34" charset="0"/>
              </a:rPr>
              <a:t>Vrednosti različnih skupin so prikazane samo pri kategorijah, kjer so statistično pomembne razlike</a:t>
            </a:r>
          </a:p>
        </p:txBody>
      </p:sp>
      <p:grpSp>
        <p:nvGrpSpPr>
          <p:cNvPr id="22" name="Group 21">
            <a:extLst>
              <a:ext uri="{FF2B5EF4-FFF2-40B4-BE49-F238E27FC236}">
                <a16:creationId xmlns:a16="http://schemas.microsoft.com/office/drawing/2014/main" id="{58C36E0D-A4C4-460C-B03F-55406D946562}"/>
              </a:ext>
            </a:extLst>
          </p:cNvPr>
          <p:cNvGrpSpPr/>
          <p:nvPr/>
        </p:nvGrpSpPr>
        <p:grpSpPr>
          <a:xfrm>
            <a:off x="5234857" y="6554647"/>
            <a:ext cx="4176000" cy="111125"/>
            <a:chOff x="3284538" y="5815013"/>
            <a:chExt cx="5442557" cy="111125"/>
          </a:xfrm>
        </p:grpSpPr>
        <p:sp>
          <p:nvSpPr>
            <p:cNvPr id="23" name="Rectangle 212">
              <a:extLst>
                <a:ext uri="{FF2B5EF4-FFF2-40B4-BE49-F238E27FC236}">
                  <a16:creationId xmlns:a16="http://schemas.microsoft.com/office/drawing/2014/main" id="{70971770-20E6-4BCA-8271-231304BB0E1D}"/>
                </a:ext>
              </a:extLst>
            </p:cNvPr>
            <p:cNvSpPr>
              <a:spLocks noChangeArrowheads="1"/>
            </p:cNvSpPr>
            <p:nvPr/>
          </p:nvSpPr>
          <p:spPr bwMode="auto">
            <a:xfrm>
              <a:off x="3284538" y="5846763"/>
              <a:ext cx="249238" cy="79375"/>
            </a:xfrm>
            <a:prstGeom prst="rect">
              <a:avLst/>
            </a:prstGeom>
            <a:solidFill>
              <a:srgbClr val="9DC3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l-SI" sz="700">
                <a:latin typeface="Tahoma" panose="020B0604030504040204" pitchFamily="34" charset="0"/>
                <a:ea typeface="Tahoma" panose="020B0604030504040204" pitchFamily="34" charset="0"/>
                <a:cs typeface="Tahoma" panose="020B0604030504040204" pitchFamily="34" charset="0"/>
              </a:endParaRPr>
            </a:p>
          </p:txBody>
        </p:sp>
        <p:sp>
          <p:nvSpPr>
            <p:cNvPr id="24" name="Rectangle 213">
              <a:extLst>
                <a:ext uri="{FF2B5EF4-FFF2-40B4-BE49-F238E27FC236}">
                  <a16:creationId xmlns:a16="http://schemas.microsoft.com/office/drawing/2014/main" id="{F1ABE138-7F70-4143-8A33-10DD2151AB71}"/>
                </a:ext>
              </a:extLst>
            </p:cNvPr>
            <p:cNvSpPr>
              <a:spLocks noChangeArrowheads="1"/>
            </p:cNvSpPr>
            <p:nvPr/>
          </p:nvSpPr>
          <p:spPr bwMode="auto">
            <a:xfrm>
              <a:off x="3563938" y="5815013"/>
              <a:ext cx="19877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sz="700" b="0" i="0" u="none" strike="noStrike" cap="none" normalizeH="0" baseline="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Total</a:t>
              </a:r>
              <a:endParaRPr kumimoji="0" lang="sl-SI" altLang="sl-SI" sz="700" b="0"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25" name="Line 214">
              <a:extLst>
                <a:ext uri="{FF2B5EF4-FFF2-40B4-BE49-F238E27FC236}">
                  <a16:creationId xmlns:a16="http://schemas.microsoft.com/office/drawing/2014/main" id="{7DD2759B-F135-4594-999E-57572159AE4F}"/>
                </a:ext>
              </a:extLst>
            </p:cNvPr>
            <p:cNvSpPr>
              <a:spLocks noChangeShapeType="1"/>
            </p:cNvSpPr>
            <p:nvPr/>
          </p:nvSpPr>
          <p:spPr bwMode="auto">
            <a:xfrm>
              <a:off x="4002088" y="5886450"/>
              <a:ext cx="249238" cy="0"/>
            </a:xfrm>
            <a:prstGeom prst="line">
              <a:avLst/>
            </a:prstGeom>
            <a:noFill/>
            <a:ln w="19050" cap="rnd">
              <a:solidFill>
                <a:srgbClr val="FEA22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sl-SI" sz="700">
                <a:latin typeface="Tahoma" panose="020B0604030504040204" pitchFamily="34" charset="0"/>
                <a:ea typeface="Tahoma" panose="020B0604030504040204" pitchFamily="34" charset="0"/>
                <a:cs typeface="Tahoma" panose="020B0604030504040204" pitchFamily="34" charset="0"/>
              </a:endParaRPr>
            </a:p>
          </p:txBody>
        </p:sp>
        <p:sp>
          <p:nvSpPr>
            <p:cNvPr id="26" name="Rectangle 215">
              <a:extLst>
                <a:ext uri="{FF2B5EF4-FFF2-40B4-BE49-F238E27FC236}">
                  <a16:creationId xmlns:a16="http://schemas.microsoft.com/office/drawing/2014/main" id="{C73FC019-B599-4AFF-852E-92C303BC5118}"/>
                </a:ext>
              </a:extLst>
            </p:cNvPr>
            <p:cNvSpPr>
              <a:spLocks noChangeArrowheads="1"/>
            </p:cNvSpPr>
            <p:nvPr/>
          </p:nvSpPr>
          <p:spPr bwMode="auto">
            <a:xfrm>
              <a:off x="4281488" y="5815013"/>
              <a:ext cx="89447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sz="700" b="0"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pogosti kupci </a:t>
              </a:r>
              <a:r>
                <a:rPr kumimoji="0" lang="sl-SI" altLang="sl-SI" sz="700" b="0" i="0" u="none" strike="noStrike" cap="none" normalizeH="0" baseline="0" dirty="0" err="1">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EKO</a:t>
              </a:r>
              <a:r>
                <a:rPr kumimoji="0" lang="sl-SI" altLang="sl-SI" sz="700" b="0"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 živil</a:t>
              </a:r>
              <a:endParaRPr kumimoji="0" lang="sl-SI" altLang="sl-SI" sz="7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27" name="Line 216">
              <a:extLst>
                <a:ext uri="{FF2B5EF4-FFF2-40B4-BE49-F238E27FC236}">
                  <a16:creationId xmlns:a16="http://schemas.microsoft.com/office/drawing/2014/main" id="{718BDE96-9ADE-4A99-BA2C-34C4157A269D}"/>
                </a:ext>
              </a:extLst>
            </p:cNvPr>
            <p:cNvSpPr>
              <a:spLocks noChangeShapeType="1"/>
            </p:cNvSpPr>
            <p:nvPr/>
          </p:nvSpPr>
          <p:spPr bwMode="auto">
            <a:xfrm>
              <a:off x="5621338" y="5886450"/>
              <a:ext cx="238125" cy="0"/>
            </a:xfrm>
            <a:prstGeom prst="line">
              <a:avLst/>
            </a:prstGeom>
            <a:noFill/>
            <a:ln w="19050" cap="rnd">
              <a:solidFill>
                <a:srgbClr val="76717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sl-SI" sz="700">
                <a:latin typeface="Tahoma" panose="020B0604030504040204" pitchFamily="34" charset="0"/>
                <a:ea typeface="Tahoma" panose="020B0604030504040204" pitchFamily="34" charset="0"/>
                <a:cs typeface="Tahoma" panose="020B0604030504040204" pitchFamily="34" charset="0"/>
              </a:endParaRPr>
            </a:p>
          </p:txBody>
        </p:sp>
        <p:sp>
          <p:nvSpPr>
            <p:cNvPr id="28" name="Rectangle 217">
              <a:extLst>
                <a:ext uri="{FF2B5EF4-FFF2-40B4-BE49-F238E27FC236}">
                  <a16:creationId xmlns:a16="http://schemas.microsoft.com/office/drawing/2014/main" id="{DA928F3B-93FA-4E09-91BA-29054345B211}"/>
                </a:ext>
              </a:extLst>
            </p:cNvPr>
            <p:cNvSpPr>
              <a:spLocks noChangeArrowheads="1"/>
            </p:cNvSpPr>
            <p:nvPr/>
          </p:nvSpPr>
          <p:spPr bwMode="auto">
            <a:xfrm>
              <a:off x="5892800" y="5815013"/>
              <a:ext cx="90409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sz="700" b="0" i="0" u="none" strike="noStrike" cap="none" normalizeH="0" baseline="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občasni kupci EKO živil</a:t>
              </a:r>
              <a:endParaRPr kumimoji="0" lang="sl-SI" altLang="sl-SI" sz="700" b="0"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29" name="Line 218">
              <a:extLst>
                <a:ext uri="{FF2B5EF4-FFF2-40B4-BE49-F238E27FC236}">
                  <a16:creationId xmlns:a16="http://schemas.microsoft.com/office/drawing/2014/main" id="{CFD243D9-1CB6-4284-B4B9-0CBBF7A78F40}"/>
                </a:ext>
              </a:extLst>
            </p:cNvPr>
            <p:cNvSpPr>
              <a:spLocks noChangeShapeType="1"/>
            </p:cNvSpPr>
            <p:nvPr/>
          </p:nvSpPr>
          <p:spPr bwMode="auto">
            <a:xfrm>
              <a:off x="7239000" y="5886450"/>
              <a:ext cx="249238" cy="0"/>
            </a:xfrm>
            <a:prstGeom prst="line">
              <a:avLst/>
            </a:prstGeom>
            <a:noFill/>
            <a:ln w="19050" cap="rnd">
              <a:solidFill>
                <a:srgbClr val="D3D3D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sl-SI" sz="700">
                <a:latin typeface="Tahoma" panose="020B0604030504040204" pitchFamily="34" charset="0"/>
                <a:ea typeface="Tahoma" panose="020B0604030504040204" pitchFamily="34" charset="0"/>
                <a:cs typeface="Tahoma" panose="020B0604030504040204" pitchFamily="34" charset="0"/>
              </a:endParaRPr>
            </a:p>
          </p:txBody>
        </p:sp>
        <p:sp>
          <p:nvSpPr>
            <p:cNvPr id="30" name="Rectangle 219">
              <a:extLst>
                <a:ext uri="{FF2B5EF4-FFF2-40B4-BE49-F238E27FC236}">
                  <a16:creationId xmlns:a16="http://schemas.microsoft.com/office/drawing/2014/main" id="{D8EB3E25-2240-496A-92E6-E078B75EDFC6}"/>
                </a:ext>
              </a:extLst>
            </p:cNvPr>
            <p:cNvSpPr>
              <a:spLocks noChangeArrowheads="1"/>
            </p:cNvSpPr>
            <p:nvPr/>
          </p:nvSpPr>
          <p:spPr bwMode="auto">
            <a:xfrm>
              <a:off x="7515225" y="5815013"/>
              <a:ext cx="121187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sz="700" b="0" i="0" u="none" strike="noStrike" cap="none" normalizeH="0" baseline="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ne kupuje EKO živil/kupi redko</a:t>
              </a:r>
              <a:endParaRPr kumimoji="0" lang="sl-SI" altLang="sl-SI" sz="700" b="0"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grpSp>
      <p:pic>
        <p:nvPicPr>
          <p:cNvPr id="7" name="Picture 6">
            <a:extLst>
              <a:ext uri="{FF2B5EF4-FFF2-40B4-BE49-F238E27FC236}">
                <a16:creationId xmlns:a16="http://schemas.microsoft.com/office/drawing/2014/main" id="{B6B54BE7-B7AC-40C5-BACA-288D03B98A17}"/>
              </a:ext>
            </a:extLst>
          </p:cNvPr>
          <p:cNvPicPr/>
          <p:nvPr/>
        </p:nvPicPr>
        <p:blipFill>
          <a:blip r:embed="rId4"/>
          <a:stretch>
            <a:fillRect/>
          </a:stretch>
        </p:blipFill>
        <p:spPr>
          <a:xfrm>
            <a:off x="4914495" y="2471452"/>
            <a:ext cx="5362575" cy="4152900"/>
          </a:xfrm>
          <a:prstGeom prst="rect">
            <a:avLst/>
          </a:prstGeom>
        </p:spPr>
      </p:pic>
      <p:sp>
        <p:nvSpPr>
          <p:cNvPr id="31" name="Rectangle 30">
            <a:extLst>
              <a:ext uri="{FF2B5EF4-FFF2-40B4-BE49-F238E27FC236}">
                <a16:creationId xmlns:a16="http://schemas.microsoft.com/office/drawing/2014/main" id="{436A59C2-8D07-4205-8C2A-9666E28CCEA5}"/>
              </a:ext>
            </a:extLst>
          </p:cNvPr>
          <p:cNvSpPr/>
          <p:nvPr/>
        </p:nvSpPr>
        <p:spPr>
          <a:xfrm>
            <a:off x="7027852" y="2130094"/>
            <a:ext cx="2811988" cy="400110"/>
          </a:xfrm>
          <a:prstGeom prst="rect">
            <a:avLst/>
          </a:prstGeom>
        </p:spPr>
        <p:txBody>
          <a:bodyPr wrap="none">
            <a:spAutoFit/>
          </a:bodyPr>
          <a:lstStyle/>
          <a:p>
            <a:pPr algn="ctr"/>
            <a:r>
              <a:rPr lang="sl-SI" sz="1200" b="1" dirty="0">
                <a:latin typeface="Tahoma" panose="020B0604030504040204" pitchFamily="34" charset="0"/>
                <a:ea typeface="Tahoma" panose="020B0604030504040204" pitchFamily="34" charset="0"/>
                <a:cs typeface="Tahoma" panose="020B0604030504040204" pitchFamily="34" charset="0"/>
              </a:rPr>
              <a:t>Pomembnost posameznih vrednot</a:t>
            </a:r>
          </a:p>
          <a:p>
            <a:pPr algn="ctr"/>
            <a:r>
              <a:rPr lang="sl-SI" sz="800" i="1" dirty="0">
                <a:latin typeface="Tahoma" panose="020B0604030504040204" pitchFamily="34" charset="0"/>
                <a:ea typeface="Tahoma" panose="020B0604030504040204" pitchFamily="34" charset="0"/>
                <a:cs typeface="Tahoma" panose="020B0604030504040204" pitchFamily="34" charset="0"/>
              </a:rPr>
              <a:t>(indeks na povprečno pomembnost)</a:t>
            </a:r>
            <a:endParaRPr lang="sl-SI" sz="800" i="1" dirty="0"/>
          </a:p>
        </p:txBody>
      </p:sp>
    </p:spTree>
    <p:extLst>
      <p:ext uri="{BB962C8B-B14F-4D97-AF65-F5344CB8AC3E}">
        <p14:creationId xmlns:p14="http://schemas.microsoft.com/office/powerpoint/2010/main" val="11261886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Slika 11">
            <a:extLst>
              <a:ext uri="{FF2B5EF4-FFF2-40B4-BE49-F238E27FC236}">
                <a16:creationId xmlns:a16="http://schemas.microsoft.com/office/drawing/2014/main" id="{7AC418C5-184C-455B-8EF7-65AEC6AA33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21233" y="6572301"/>
            <a:ext cx="1058211" cy="225910"/>
          </a:xfrm>
          <a:prstGeom prst="rect">
            <a:avLst/>
          </a:prstGeom>
        </p:spPr>
      </p:pic>
      <p:sp>
        <p:nvSpPr>
          <p:cNvPr id="44" name="Označba mesta številke diapozitiva 1">
            <a:extLst>
              <a:ext uri="{FF2B5EF4-FFF2-40B4-BE49-F238E27FC236}">
                <a16:creationId xmlns:a16="http://schemas.microsoft.com/office/drawing/2014/main" id="{4CF4B4D2-0B71-4851-ABB2-41B8E951CB04}"/>
              </a:ext>
            </a:extLst>
          </p:cNvPr>
          <p:cNvSpPr>
            <a:spLocks noGrp="1"/>
          </p:cNvSpPr>
          <p:nvPr>
            <p:ph type="sldNum" sz="quarter" idx="12"/>
          </p:nvPr>
        </p:nvSpPr>
        <p:spPr>
          <a:xfrm>
            <a:off x="11818229" y="6492875"/>
            <a:ext cx="358677" cy="365125"/>
          </a:xfrm>
        </p:spPr>
        <p:txBody>
          <a:bodyPr/>
          <a:lstStyle/>
          <a:p>
            <a:fld id="{C64449EC-3553-4FFE-B6F3-FE4CC98C343D}" type="slidenum">
              <a:rPr lang="sl-SI" smtClean="0">
                <a:solidFill>
                  <a:schemeClr val="tx1">
                    <a:lumMod val="65000"/>
                    <a:lumOff val="35000"/>
                  </a:schemeClr>
                </a:solidFill>
              </a:rPr>
              <a:t>52</a:t>
            </a:fld>
            <a:endParaRPr lang="sl-SI" dirty="0">
              <a:solidFill>
                <a:schemeClr val="tx1">
                  <a:lumMod val="65000"/>
                  <a:lumOff val="35000"/>
                </a:schemeClr>
              </a:solidFill>
            </a:endParaRPr>
          </a:p>
        </p:txBody>
      </p:sp>
      <p:sp>
        <p:nvSpPr>
          <p:cNvPr id="14" name="Pravokotnik 6">
            <a:extLst>
              <a:ext uri="{FF2B5EF4-FFF2-40B4-BE49-F238E27FC236}">
                <a16:creationId xmlns:a16="http://schemas.microsoft.com/office/drawing/2014/main" id="{CE3624A9-AFEC-41EE-9377-6D45812DEBBA}"/>
              </a:ext>
            </a:extLst>
          </p:cNvPr>
          <p:cNvSpPr/>
          <p:nvPr/>
        </p:nvSpPr>
        <p:spPr>
          <a:xfrm>
            <a:off x="0" y="775506"/>
            <a:ext cx="12192000" cy="11539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Skupina 52">
            <a:extLst>
              <a:ext uri="{FF2B5EF4-FFF2-40B4-BE49-F238E27FC236}">
                <a16:creationId xmlns:a16="http://schemas.microsoft.com/office/drawing/2014/main" id="{B88CF0A2-A531-478E-B337-3C73E3FA1846}"/>
              </a:ext>
            </a:extLst>
          </p:cNvPr>
          <p:cNvGrpSpPr/>
          <p:nvPr/>
        </p:nvGrpSpPr>
        <p:grpSpPr>
          <a:xfrm>
            <a:off x="-1" y="784520"/>
            <a:ext cx="852671" cy="1143216"/>
            <a:chOff x="-1" y="784520"/>
            <a:chExt cx="852671" cy="881202"/>
          </a:xfrm>
        </p:grpSpPr>
        <p:sp>
          <p:nvSpPr>
            <p:cNvPr id="18" name="Pravokotnik 3">
              <a:extLst>
                <a:ext uri="{FF2B5EF4-FFF2-40B4-BE49-F238E27FC236}">
                  <a16:creationId xmlns:a16="http://schemas.microsoft.com/office/drawing/2014/main" id="{F326FBFD-050B-4539-B274-E19964BD0701}"/>
                </a:ext>
              </a:extLst>
            </p:cNvPr>
            <p:cNvSpPr/>
            <p:nvPr/>
          </p:nvSpPr>
          <p:spPr>
            <a:xfrm>
              <a:off x="0" y="1203874"/>
              <a:ext cx="852670" cy="461848"/>
            </a:xfrm>
            <a:custGeom>
              <a:avLst/>
              <a:gdLst>
                <a:gd name="connsiteX0" fmla="*/ 0 w 1111171"/>
                <a:gd name="connsiteY0" fmla="*/ 0 h 569707"/>
                <a:gd name="connsiteX1" fmla="*/ 1111171 w 1111171"/>
                <a:gd name="connsiteY1" fmla="*/ 0 h 569707"/>
                <a:gd name="connsiteX2" fmla="*/ 1111171 w 1111171"/>
                <a:gd name="connsiteY2" fmla="*/ 569707 h 569707"/>
                <a:gd name="connsiteX3" fmla="*/ 0 w 1111171"/>
                <a:gd name="connsiteY3" fmla="*/ 569707 h 569707"/>
                <a:gd name="connsiteX4" fmla="*/ 0 w 1111171"/>
                <a:gd name="connsiteY4" fmla="*/ 0 h 569707"/>
                <a:gd name="connsiteX0" fmla="*/ 0 w 1111171"/>
                <a:gd name="connsiteY0" fmla="*/ 0 h 569707"/>
                <a:gd name="connsiteX1" fmla="*/ 1111171 w 1111171"/>
                <a:gd name="connsiteY1" fmla="*/ 0 h 569707"/>
                <a:gd name="connsiteX2" fmla="*/ 682908 w 1111171"/>
                <a:gd name="connsiteY2" fmla="*/ 569707 h 569707"/>
                <a:gd name="connsiteX3" fmla="*/ 0 w 1111171"/>
                <a:gd name="connsiteY3" fmla="*/ 569707 h 569707"/>
                <a:gd name="connsiteX4" fmla="*/ 0 w 1111171"/>
                <a:gd name="connsiteY4" fmla="*/ 0 h 569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71" h="569707">
                  <a:moveTo>
                    <a:pt x="0" y="0"/>
                  </a:moveTo>
                  <a:lnTo>
                    <a:pt x="1111171" y="0"/>
                  </a:lnTo>
                  <a:lnTo>
                    <a:pt x="682908" y="569707"/>
                  </a:lnTo>
                  <a:lnTo>
                    <a:pt x="0" y="569707"/>
                  </a:lnTo>
                  <a:lnTo>
                    <a:pt x="0"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Enakokraki trikotnik 2">
              <a:extLst>
                <a:ext uri="{FF2B5EF4-FFF2-40B4-BE49-F238E27FC236}">
                  <a16:creationId xmlns:a16="http://schemas.microsoft.com/office/drawing/2014/main" id="{3AD178FC-4B65-48A3-8F44-C159A5C25D45}"/>
                </a:ext>
              </a:extLst>
            </p:cNvPr>
            <p:cNvSpPr/>
            <p:nvPr/>
          </p:nvSpPr>
          <p:spPr>
            <a:xfrm rot="5400000">
              <a:off x="-14267" y="798786"/>
              <a:ext cx="881202" cy="852670"/>
            </a:xfrm>
            <a:prstGeom prst="triangle">
              <a:avLst/>
            </a:prstGeom>
            <a:solidFill>
              <a:srgbClr val="FCA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PoljeZBesedilom 33">
            <a:extLst>
              <a:ext uri="{FF2B5EF4-FFF2-40B4-BE49-F238E27FC236}">
                <a16:creationId xmlns:a16="http://schemas.microsoft.com/office/drawing/2014/main" id="{8AF3158A-E0BA-4887-A034-297D993FAC4C}"/>
              </a:ext>
            </a:extLst>
          </p:cNvPr>
          <p:cNvSpPr txBox="1"/>
          <p:nvPr/>
        </p:nvSpPr>
        <p:spPr>
          <a:xfrm>
            <a:off x="852669" y="784520"/>
            <a:ext cx="11185533" cy="1143216"/>
          </a:xfrm>
          <a:prstGeom prst="rect">
            <a:avLst/>
          </a:prstGeom>
          <a:noFill/>
        </p:spPr>
        <p:txBody>
          <a:bodyPr wrap="square" rtlCol="0" anchor="ctr">
            <a:noAutofit/>
          </a:bodyPr>
          <a:lstStyle/>
          <a:p>
            <a:pPr algn="just"/>
            <a:r>
              <a:rPr lang="sl-SI" sz="1200" dirty="0">
                <a:solidFill>
                  <a:schemeClr val="bg1"/>
                </a:solidFill>
                <a:latin typeface="Tahoma" panose="020B0604030504040204" pitchFamily="34" charset="0"/>
                <a:ea typeface="Tahoma" panose="020B0604030504040204" pitchFamily="34" charset="0"/>
                <a:cs typeface="Tahoma" panose="020B0604030504040204" pitchFamily="34" charset="0"/>
              </a:rPr>
              <a:t>Med „klasičnimi“ mediji je na prvem mestu spremljanje televizije, nato sledi radio. Slednji ima sicer večjo „</a:t>
            </a:r>
            <a:r>
              <a:rPr lang="sl-SI" sz="1200" dirty="0" err="1">
                <a:solidFill>
                  <a:schemeClr val="bg1"/>
                </a:solidFill>
                <a:latin typeface="Tahoma" panose="020B0604030504040204" pitchFamily="34" charset="0"/>
                <a:ea typeface="Tahoma" panose="020B0604030504040204" pitchFamily="34" charset="0"/>
                <a:cs typeface="Tahoma" panose="020B0604030504040204" pitchFamily="34" charset="0"/>
              </a:rPr>
              <a:t>minutažo</a:t>
            </a:r>
            <a:r>
              <a:rPr lang="sl-SI" sz="1200" dirty="0">
                <a:solidFill>
                  <a:schemeClr val="bg1"/>
                </a:solidFill>
                <a:latin typeface="Tahoma" panose="020B0604030504040204" pitchFamily="34" charset="0"/>
                <a:ea typeface="Tahoma" panose="020B0604030504040204" pitchFamily="34" charset="0"/>
                <a:cs typeface="Tahoma" panose="020B0604030504040204" pitchFamily="34" charset="0"/>
              </a:rPr>
              <a:t>“, ampak nekoliko nižji delež dnevne penetracije. Pogosteje kot poslušajo radio anketirani uporabljajo družbena omrežja, med katerimi je daleč najpogostejši Facebook.</a:t>
            </a:r>
          </a:p>
          <a:p>
            <a:pPr algn="just"/>
            <a:r>
              <a:rPr lang="sl-SI" sz="1200" dirty="0">
                <a:solidFill>
                  <a:schemeClr val="bg1"/>
                </a:solidFill>
                <a:latin typeface="Tahoma" panose="020B0604030504040204" pitchFamily="34" charset="0"/>
                <a:ea typeface="Tahoma" panose="020B0604030504040204" pitchFamily="34" charset="0"/>
                <a:cs typeface="Tahoma" panose="020B0604030504040204" pitchFamily="34" charset="0"/>
              </a:rPr>
              <a:t>Dnevne časopise in revije anketirani berejo redko, precej pogosteje iščejo informacije na novičarskih portalih na internetu.</a:t>
            </a:r>
          </a:p>
        </p:txBody>
      </p:sp>
      <p:sp>
        <p:nvSpPr>
          <p:cNvPr id="35" name="PoljeZBesedilom 55">
            <a:extLst>
              <a:ext uri="{FF2B5EF4-FFF2-40B4-BE49-F238E27FC236}">
                <a16:creationId xmlns:a16="http://schemas.microsoft.com/office/drawing/2014/main" id="{7A0BF9F3-81AE-4250-BD6B-382494D845F1}"/>
              </a:ext>
            </a:extLst>
          </p:cNvPr>
          <p:cNvSpPr txBox="1"/>
          <p:nvPr/>
        </p:nvSpPr>
        <p:spPr>
          <a:xfrm>
            <a:off x="227490" y="181910"/>
            <a:ext cx="11651953" cy="523220"/>
          </a:xfrm>
          <a:prstGeom prst="rect">
            <a:avLst/>
          </a:prstGeom>
          <a:noFill/>
        </p:spPr>
        <p:txBody>
          <a:bodyPr wrap="square" rtlCol="0">
            <a:spAutoFit/>
          </a:bodyPr>
          <a:lstStyle/>
          <a:p>
            <a:r>
              <a:rPr lang="sl-SI" sz="2800" b="1" dirty="0">
                <a:solidFill>
                  <a:srgbClr val="FAA61C"/>
                </a:solidFill>
                <a:latin typeface="Tahoma" panose="020B0604030504040204" pitchFamily="34" charset="0"/>
                <a:ea typeface="Tahoma" panose="020B0604030504040204" pitchFamily="34" charset="0"/>
                <a:cs typeface="Tahoma" panose="020B0604030504040204" pitchFamily="34" charset="0"/>
              </a:rPr>
              <a:t>MEDIJSKA </a:t>
            </a:r>
            <a:r>
              <a:rPr lang="sl-SI" sz="2800" b="1" dirty="0">
                <a:latin typeface="Tahoma" panose="020B0604030504040204" pitchFamily="34" charset="0"/>
                <a:ea typeface="Tahoma" panose="020B0604030504040204" pitchFamily="34" charset="0"/>
                <a:cs typeface="Tahoma" panose="020B0604030504040204" pitchFamily="34" charset="0"/>
              </a:rPr>
              <a:t>POTROŠNJA</a:t>
            </a:r>
          </a:p>
        </p:txBody>
      </p:sp>
      <p:sp>
        <p:nvSpPr>
          <p:cNvPr id="64" name="Rectangle 63">
            <a:extLst>
              <a:ext uri="{FF2B5EF4-FFF2-40B4-BE49-F238E27FC236}">
                <a16:creationId xmlns:a16="http://schemas.microsoft.com/office/drawing/2014/main" id="{A6911484-BBBA-46F6-B866-F83AD5CCBCBF}"/>
              </a:ext>
            </a:extLst>
          </p:cNvPr>
          <p:cNvSpPr/>
          <p:nvPr/>
        </p:nvSpPr>
        <p:spPr>
          <a:xfrm>
            <a:off x="426334" y="2501456"/>
            <a:ext cx="3562194" cy="276999"/>
          </a:xfrm>
          <a:prstGeom prst="rect">
            <a:avLst/>
          </a:prstGeom>
        </p:spPr>
        <p:txBody>
          <a:bodyPr wrap="none">
            <a:spAutoFit/>
          </a:bodyPr>
          <a:lstStyle/>
          <a:p>
            <a:r>
              <a:rPr lang="sl-SI" sz="1200" b="1" dirty="0">
                <a:latin typeface="Tahoma" panose="020B0604030504040204" pitchFamily="34" charset="0"/>
                <a:ea typeface="Tahoma" panose="020B0604030504040204" pitchFamily="34" charset="0"/>
                <a:cs typeface="Tahoma" panose="020B0604030504040204" pitchFamily="34" charset="0"/>
              </a:rPr>
              <a:t>Kako pogosto spremljate naslednje medije?</a:t>
            </a:r>
            <a:endParaRPr lang="sl-SI" sz="1200" b="1" dirty="0"/>
          </a:p>
        </p:txBody>
      </p:sp>
      <p:pic>
        <p:nvPicPr>
          <p:cNvPr id="3" name="Picture 2">
            <a:extLst>
              <a:ext uri="{FF2B5EF4-FFF2-40B4-BE49-F238E27FC236}">
                <a16:creationId xmlns:a16="http://schemas.microsoft.com/office/drawing/2014/main" id="{A3966AAD-6DB5-46F0-A5AD-26DC53DF0FB5}"/>
              </a:ext>
            </a:extLst>
          </p:cNvPr>
          <p:cNvPicPr/>
          <p:nvPr>
            <p:extLst/>
          </p:nvPr>
        </p:nvPicPr>
        <p:blipFill>
          <a:blip r:embed="rId3"/>
          <a:stretch>
            <a:fillRect/>
          </a:stretch>
        </p:blipFill>
        <p:spPr>
          <a:xfrm>
            <a:off x="90488" y="2994025"/>
            <a:ext cx="7096125" cy="3305175"/>
          </a:xfrm>
          <a:prstGeom prst="rect">
            <a:avLst/>
          </a:prstGeom>
        </p:spPr>
      </p:pic>
      <p:pic>
        <p:nvPicPr>
          <p:cNvPr id="4" name="Picture 3">
            <a:extLst>
              <a:ext uri="{FF2B5EF4-FFF2-40B4-BE49-F238E27FC236}">
                <a16:creationId xmlns:a16="http://schemas.microsoft.com/office/drawing/2014/main" id="{290477E5-8D5C-48FE-99C5-6E640DEFC953}"/>
              </a:ext>
            </a:extLst>
          </p:cNvPr>
          <p:cNvPicPr/>
          <p:nvPr>
            <p:extLst/>
          </p:nvPr>
        </p:nvPicPr>
        <p:blipFill>
          <a:blip r:embed="rId4"/>
          <a:stretch>
            <a:fillRect/>
          </a:stretch>
        </p:blipFill>
        <p:spPr>
          <a:xfrm>
            <a:off x="7487951" y="2994025"/>
            <a:ext cx="3862387" cy="3664822"/>
          </a:xfrm>
          <a:prstGeom prst="rect">
            <a:avLst/>
          </a:prstGeom>
        </p:spPr>
      </p:pic>
    </p:spTree>
    <p:extLst>
      <p:ext uri="{BB962C8B-B14F-4D97-AF65-F5344CB8AC3E}">
        <p14:creationId xmlns:p14="http://schemas.microsoft.com/office/powerpoint/2010/main" val="23414055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Slika 11">
            <a:extLst>
              <a:ext uri="{FF2B5EF4-FFF2-40B4-BE49-F238E27FC236}">
                <a16:creationId xmlns:a16="http://schemas.microsoft.com/office/drawing/2014/main" id="{7AC418C5-184C-455B-8EF7-65AEC6AA33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21233" y="6572301"/>
            <a:ext cx="1058211" cy="225910"/>
          </a:xfrm>
          <a:prstGeom prst="rect">
            <a:avLst/>
          </a:prstGeom>
        </p:spPr>
      </p:pic>
      <p:sp>
        <p:nvSpPr>
          <p:cNvPr id="44" name="Označba mesta številke diapozitiva 1">
            <a:extLst>
              <a:ext uri="{FF2B5EF4-FFF2-40B4-BE49-F238E27FC236}">
                <a16:creationId xmlns:a16="http://schemas.microsoft.com/office/drawing/2014/main" id="{4CF4B4D2-0B71-4851-ABB2-41B8E951CB04}"/>
              </a:ext>
            </a:extLst>
          </p:cNvPr>
          <p:cNvSpPr>
            <a:spLocks noGrp="1"/>
          </p:cNvSpPr>
          <p:nvPr>
            <p:ph type="sldNum" sz="quarter" idx="12"/>
          </p:nvPr>
        </p:nvSpPr>
        <p:spPr>
          <a:xfrm>
            <a:off x="11818229" y="6492875"/>
            <a:ext cx="358677" cy="365125"/>
          </a:xfrm>
        </p:spPr>
        <p:txBody>
          <a:bodyPr/>
          <a:lstStyle/>
          <a:p>
            <a:fld id="{C64449EC-3553-4FFE-B6F3-FE4CC98C343D}" type="slidenum">
              <a:rPr lang="sl-SI" smtClean="0">
                <a:solidFill>
                  <a:schemeClr val="tx1">
                    <a:lumMod val="65000"/>
                    <a:lumOff val="35000"/>
                  </a:schemeClr>
                </a:solidFill>
              </a:rPr>
              <a:t>53</a:t>
            </a:fld>
            <a:endParaRPr lang="sl-SI" dirty="0">
              <a:solidFill>
                <a:schemeClr val="tx1">
                  <a:lumMod val="65000"/>
                  <a:lumOff val="35000"/>
                </a:schemeClr>
              </a:solidFill>
            </a:endParaRPr>
          </a:p>
        </p:txBody>
      </p:sp>
      <p:sp>
        <p:nvSpPr>
          <p:cNvPr id="14" name="Pravokotnik 6">
            <a:extLst>
              <a:ext uri="{FF2B5EF4-FFF2-40B4-BE49-F238E27FC236}">
                <a16:creationId xmlns:a16="http://schemas.microsoft.com/office/drawing/2014/main" id="{CE3624A9-AFEC-41EE-9377-6D45812DEBBA}"/>
              </a:ext>
            </a:extLst>
          </p:cNvPr>
          <p:cNvSpPr/>
          <p:nvPr/>
        </p:nvSpPr>
        <p:spPr>
          <a:xfrm>
            <a:off x="0" y="775506"/>
            <a:ext cx="12192000" cy="11539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Skupina 52">
            <a:extLst>
              <a:ext uri="{FF2B5EF4-FFF2-40B4-BE49-F238E27FC236}">
                <a16:creationId xmlns:a16="http://schemas.microsoft.com/office/drawing/2014/main" id="{B88CF0A2-A531-478E-B337-3C73E3FA1846}"/>
              </a:ext>
            </a:extLst>
          </p:cNvPr>
          <p:cNvGrpSpPr/>
          <p:nvPr/>
        </p:nvGrpSpPr>
        <p:grpSpPr>
          <a:xfrm>
            <a:off x="-1" y="784520"/>
            <a:ext cx="852671" cy="1143216"/>
            <a:chOff x="-1" y="784520"/>
            <a:chExt cx="852671" cy="881202"/>
          </a:xfrm>
        </p:grpSpPr>
        <p:sp>
          <p:nvSpPr>
            <p:cNvPr id="18" name="Pravokotnik 3">
              <a:extLst>
                <a:ext uri="{FF2B5EF4-FFF2-40B4-BE49-F238E27FC236}">
                  <a16:creationId xmlns:a16="http://schemas.microsoft.com/office/drawing/2014/main" id="{F326FBFD-050B-4539-B274-E19964BD0701}"/>
                </a:ext>
              </a:extLst>
            </p:cNvPr>
            <p:cNvSpPr/>
            <p:nvPr/>
          </p:nvSpPr>
          <p:spPr>
            <a:xfrm>
              <a:off x="0" y="1203874"/>
              <a:ext cx="852670" cy="461848"/>
            </a:xfrm>
            <a:custGeom>
              <a:avLst/>
              <a:gdLst>
                <a:gd name="connsiteX0" fmla="*/ 0 w 1111171"/>
                <a:gd name="connsiteY0" fmla="*/ 0 h 569707"/>
                <a:gd name="connsiteX1" fmla="*/ 1111171 w 1111171"/>
                <a:gd name="connsiteY1" fmla="*/ 0 h 569707"/>
                <a:gd name="connsiteX2" fmla="*/ 1111171 w 1111171"/>
                <a:gd name="connsiteY2" fmla="*/ 569707 h 569707"/>
                <a:gd name="connsiteX3" fmla="*/ 0 w 1111171"/>
                <a:gd name="connsiteY3" fmla="*/ 569707 h 569707"/>
                <a:gd name="connsiteX4" fmla="*/ 0 w 1111171"/>
                <a:gd name="connsiteY4" fmla="*/ 0 h 569707"/>
                <a:gd name="connsiteX0" fmla="*/ 0 w 1111171"/>
                <a:gd name="connsiteY0" fmla="*/ 0 h 569707"/>
                <a:gd name="connsiteX1" fmla="*/ 1111171 w 1111171"/>
                <a:gd name="connsiteY1" fmla="*/ 0 h 569707"/>
                <a:gd name="connsiteX2" fmla="*/ 682908 w 1111171"/>
                <a:gd name="connsiteY2" fmla="*/ 569707 h 569707"/>
                <a:gd name="connsiteX3" fmla="*/ 0 w 1111171"/>
                <a:gd name="connsiteY3" fmla="*/ 569707 h 569707"/>
                <a:gd name="connsiteX4" fmla="*/ 0 w 1111171"/>
                <a:gd name="connsiteY4" fmla="*/ 0 h 569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71" h="569707">
                  <a:moveTo>
                    <a:pt x="0" y="0"/>
                  </a:moveTo>
                  <a:lnTo>
                    <a:pt x="1111171" y="0"/>
                  </a:lnTo>
                  <a:lnTo>
                    <a:pt x="682908" y="569707"/>
                  </a:lnTo>
                  <a:lnTo>
                    <a:pt x="0" y="569707"/>
                  </a:lnTo>
                  <a:lnTo>
                    <a:pt x="0"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Enakokraki trikotnik 2">
              <a:extLst>
                <a:ext uri="{FF2B5EF4-FFF2-40B4-BE49-F238E27FC236}">
                  <a16:creationId xmlns:a16="http://schemas.microsoft.com/office/drawing/2014/main" id="{3AD178FC-4B65-48A3-8F44-C159A5C25D45}"/>
                </a:ext>
              </a:extLst>
            </p:cNvPr>
            <p:cNvSpPr/>
            <p:nvPr/>
          </p:nvSpPr>
          <p:spPr>
            <a:xfrm rot="5400000">
              <a:off x="-14267" y="798786"/>
              <a:ext cx="881202" cy="852670"/>
            </a:xfrm>
            <a:prstGeom prst="triangle">
              <a:avLst/>
            </a:prstGeom>
            <a:solidFill>
              <a:srgbClr val="FCA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PoljeZBesedilom 33">
            <a:extLst>
              <a:ext uri="{FF2B5EF4-FFF2-40B4-BE49-F238E27FC236}">
                <a16:creationId xmlns:a16="http://schemas.microsoft.com/office/drawing/2014/main" id="{8AF3158A-E0BA-4887-A034-297D993FAC4C}"/>
              </a:ext>
            </a:extLst>
          </p:cNvPr>
          <p:cNvSpPr txBox="1"/>
          <p:nvPr/>
        </p:nvSpPr>
        <p:spPr>
          <a:xfrm>
            <a:off x="852669" y="784520"/>
            <a:ext cx="11185533" cy="1143216"/>
          </a:xfrm>
          <a:prstGeom prst="rect">
            <a:avLst/>
          </a:prstGeom>
          <a:noFill/>
        </p:spPr>
        <p:txBody>
          <a:bodyPr wrap="square" rtlCol="0" anchor="ctr">
            <a:noAutofit/>
          </a:bodyPr>
          <a:lstStyle/>
          <a:p>
            <a:pPr algn="just"/>
            <a:r>
              <a:rPr lang="sl-SI" sz="1200" dirty="0">
                <a:solidFill>
                  <a:schemeClr val="bg1"/>
                </a:solidFill>
                <a:latin typeface="Tahoma" panose="020B0604030504040204" pitchFamily="34" charset="0"/>
                <a:ea typeface="Tahoma" panose="020B0604030504040204" pitchFamily="34" charset="0"/>
                <a:cs typeface="Tahoma" panose="020B0604030504040204" pitchFamily="34" charset="0"/>
              </a:rPr>
              <a:t>Ko gre za zaupanje medijem so na prvem mestu uradne institucije, sledijo različna društva, šele na tretjem mestu so množični mediji. Najmanj kredibilne so „osebne“ objave – objave na družbenih omrežjih, komentarji na spletnih novičarskih portalih in zapisi na internetnih forumih.</a:t>
            </a:r>
          </a:p>
        </p:txBody>
      </p:sp>
      <p:sp>
        <p:nvSpPr>
          <p:cNvPr id="35" name="PoljeZBesedilom 55">
            <a:extLst>
              <a:ext uri="{FF2B5EF4-FFF2-40B4-BE49-F238E27FC236}">
                <a16:creationId xmlns:a16="http://schemas.microsoft.com/office/drawing/2014/main" id="{7A0BF9F3-81AE-4250-BD6B-382494D845F1}"/>
              </a:ext>
            </a:extLst>
          </p:cNvPr>
          <p:cNvSpPr txBox="1"/>
          <p:nvPr/>
        </p:nvSpPr>
        <p:spPr>
          <a:xfrm>
            <a:off x="227490" y="181910"/>
            <a:ext cx="11651953" cy="523220"/>
          </a:xfrm>
          <a:prstGeom prst="rect">
            <a:avLst/>
          </a:prstGeom>
          <a:noFill/>
        </p:spPr>
        <p:txBody>
          <a:bodyPr wrap="square" rtlCol="0">
            <a:spAutoFit/>
          </a:bodyPr>
          <a:lstStyle/>
          <a:p>
            <a:r>
              <a:rPr lang="sl-SI" sz="2800" b="1" dirty="0">
                <a:solidFill>
                  <a:srgbClr val="FAA61C"/>
                </a:solidFill>
                <a:latin typeface="Tahoma" panose="020B0604030504040204" pitchFamily="34" charset="0"/>
                <a:ea typeface="Tahoma" panose="020B0604030504040204" pitchFamily="34" charset="0"/>
                <a:cs typeface="Tahoma" panose="020B0604030504040204" pitchFamily="34" charset="0"/>
              </a:rPr>
              <a:t>MEDIJSKA </a:t>
            </a:r>
            <a:r>
              <a:rPr lang="sl-SI" sz="2800" b="1" dirty="0">
                <a:latin typeface="Tahoma" panose="020B0604030504040204" pitchFamily="34" charset="0"/>
                <a:ea typeface="Tahoma" panose="020B0604030504040204" pitchFamily="34" charset="0"/>
                <a:cs typeface="Tahoma" panose="020B0604030504040204" pitchFamily="34" charset="0"/>
              </a:rPr>
              <a:t>POTROŠNJA</a:t>
            </a:r>
          </a:p>
        </p:txBody>
      </p:sp>
      <p:sp>
        <p:nvSpPr>
          <p:cNvPr id="64" name="Rectangle 63">
            <a:extLst>
              <a:ext uri="{FF2B5EF4-FFF2-40B4-BE49-F238E27FC236}">
                <a16:creationId xmlns:a16="http://schemas.microsoft.com/office/drawing/2014/main" id="{A6911484-BBBA-46F6-B866-F83AD5CCBCBF}"/>
              </a:ext>
            </a:extLst>
          </p:cNvPr>
          <p:cNvSpPr/>
          <p:nvPr/>
        </p:nvSpPr>
        <p:spPr>
          <a:xfrm>
            <a:off x="426334" y="2501456"/>
            <a:ext cx="2868093" cy="276999"/>
          </a:xfrm>
          <a:prstGeom prst="rect">
            <a:avLst/>
          </a:prstGeom>
        </p:spPr>
        <p:txBody>
          <a:bodyPr wrap="none">
            <a:spAutoFit/>
          </a:bodyPr>
          <a:lstStyle/>
          <a:p>
            <a:r>
              <a:rPr lang="sl-SI" sz="1200" b="1" dirty="0">
                <a:latin typeface="Tahoma" panose="020B0604030504040204" pitchFamily="34" charset="0"/>
                <a:ea typeface="Tahoma" panose="020B0604030504040204" pitchFamily="34" charset="0"/>
                <a:cs typeface="Tahoma" panose="020B0604030504040204" pitchFamily="34" charset="0"/>
              </a:rPr>
              <a:t>Katerim virom informacij zaupate?</a:t>
            </a:r>
            <a:endParaRPr lang="sl-SI" sz="1200" b="1" dirty="0"/>
          </a:p>
        </p:txBody>
      </p:sp>
      <p:pic>
        <p:nvPicPr>
          <p:cNvPr id="2" name="Picture 1">
            <a:extLst>
              <a:ext uri="{FF2B5EF4-FFF2-40B4-BE49-F238E27FC236}">
                <a16:creationId xmlns:a16="http://schemas.microsoft.com/office/drawing/2014/main" id="{86F0B1A9-2D55-4E70-86FD-887E39F9B0DE}"/>
              </a:ext>
            </a:extLst>
          </p:cNvPr>
          <p:cNvPicPr/>
          <p:nvPr>
            <p:extLst/>
          </p:nvPr>
        </p:nvPicPr>
        <p:blipFill>
          <a:blip r:embed="rId3"/>
          <a:stretch>
            <a:fillRect/>
          </a:stretch>
        </p:blipFill>
        <p:spPr>
          <a:xfrm>
            <a:off x="990600" y="2959100"/>
            <a:ext cx="7410450" cy="3533775"/>
          </a:xfrm>
          <a:prstGeom prst="rect">
            <a:avLst/>
          </a:prstGeom>
        </p:spPr>
      </p:pic>
    </p:spTree>
    <p:extLst>
      <p:ext uri="{BB962C8B-B14F-4D97-AF65-F5344CB8AC3E}">
        <p14:creationId xmlns:p14="http://schemas.microsoft.com/office/powerpoint/2010/main" val="3792445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Slika 11">
            <a:extLst>
              <a:ext uri="{FF2B5EF4-FFF2-40B4-BE49-F238E27FC236}">
                <a16:creationId xmlns:a16="http://schemas.microsoft.com/office/drawing/2014/main" id="{7AC418C5-184C-455B-8EF7-65AEC6AA33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21233" y="6572301"/>
            <a:ext cx="1058211" cy="225910"/>
          </a:xfrm>
          <a:prstGeom prst="rect">
            <a:avLst/>
          </a:prstGeom>
        </p:spPr>
      </p:pic>
      <p:sp>
        <p:nvSpPr>
          <p:cNvPr id="44" name="Označba mesta številke diapozitiva 1">
            <a:extLst>
              <a:ext uri="{FF2B5EF4-FFF2-40B4-BE49-F238E27FC236}">
                <a16:creationId xmlns:a16="http://schemas.microsoft.com/office/drawing/2014/main" id="{4CF4B4D2-0B71-4851-ABB2-41B8E951CB04}"/>
              </a:ext>
            </a:extLst>
          </p:cNvPr>
          <p:cNvSpPr>
            <a:spLocks noGrp="1"/>
          </p:cNvSpPr>
          <p:nvPr>
            <p:ph type="sldNum" sz="quarter" idx="12"/>
          </p:nvPr>
        </p:nvSpPr>
        <p:spPr>
          <a:xfrm>
            <a:off x="11818229" y="6492875"/>
            <a:ext cx="358677" cy="365125"/>
          </a:xfrm>
        </p:spPr>
        <p:txBody>
          <a:bodyPr/>
          <a:lstStyle/>
          <a:p>
            <a:fld id="{C64449EC-3553-4FFE-B6F3-FE4CC98C343D}" type="slidenum">
              <a:rPr lang="sl-SI" smtClean="0">
                <a:solidFill>
                  <a:schemeClr val="tx1">
                    <a:lumMod val="65000"/>
                    <a:lumOff val="35000"/>
                  </a:schemeClr>
                </a:solidFill>
              </a:rPr>
              <a:t>54</a:t>
            </a:fld>
            <a:endParaRPr lang="sl-SI" dirty="0">
              <a:solidFill>
                <a:schemeClr val="tx1">
                  <a:lumMod val="65000"/>
                  <a:lumOff val="35000"/>
                </a:schemeClr>
              </a:solidFill>
            </a:endParaRPr>
          </a:p>
        </p:txBody>
      </p:sp>
      <p:sp>
        <p:nvSpPr>
          <p:cNvPr id="14" name="Pravokotnik 6">
            <a:extLst>
              <a:ext uri="{FF2B5EF4-FFF2-40B4-BE49-F238E27FC236}">
                <a16:creationId xmlns:a16="http://schemas.microsoft.com/office/drawing/2014/main" id="{CE3624A9-AFEC-41EE-9377-6D45812DEBBA}"/>
              </a:ext>
            </a:extLst>
          </p:cNvPr>
          <p:cNvSpPr/>
          <p:nvPr/>
        </p:nvSpPr>
        <p:spPr>
          <a:xfrm>
            <a:off x="0" y="775506"/>
            <a:ext cx="12192000" cy="11539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Skupina 52">
            <a:extLst>
              <a:ext uri="{FF2B5EF4-FFF2-40B4-BE49-F238E27FC236}">
                <a16:creationId xmlns:a16="http://schemas.microsoft.com/office/drawing/2014/main" id="{B88CF0A2-A531-478E-B337-3C73E3FA1846}"/>
              </a:ext>
            </a:extLst>
          </p:cNvPr>
          <p:cNvGrpSpPr/>
          <p:nvPr/>
        </p:nvGrpSpPr>
        <p:grpSpPr>
          <a:xfrm>
            <a:off x="-1" y="784520"/>
            <a:ext cx="852671" cy="1122082"/>
            <a:chOff x="-1" y="784520"/>
            <a:chExt cx="852671" cy="881202"/>
          </a:xfrm>
        </p:grpSpPr>
        <p:sp>
          <p:nvSpPr>
            <p:cNvPr id="18" name="Pravokotnik 3">
              <a:extLst>
                <a:ext uri="{FF2B5EF4-FFF2-40B4-BE49-F238E27FC236}">
                  <a16:creationId xmlns:a16="http://schemas.microsoft.com/office/drawing/2014/main" id="{F326FBFD-050B-4539-B274-E19964BD0701}"/>
                </a:ext>
              </a:extLst>
            </p:cNvPr>
            <p:cNvSpPr/>
            <p:nvPr/>
          </p:nvSpPr>
          <p:spPr>
            <a:xfrm>
              <a:off x="0" y="1203874"/>
              <a:ext cx="852670" cy="461848"/>
            </a:xfrm>
            <a:custGeom>
              <a:avLst/>
              <a:gdLst>
                <a:gd name="connsiteX0" fmla="*/ 0 w 1111171"/>
                <a:gd name="connsiteY0" fmla="*/ 0 h 569707"/>
                <a:gd name="connsiteX1" fmla="*/ 1111171 w 1111171"/>
                <a:gd name="connsiteY1" fmla="*/ 0 h 569707"/>
                <a:gd name="connsiteX2" fmla="*/ 1111171 w 1111171"/>
                <a:gd name="connsiteY2" fmla="*/ 569707 h 569707"/>
                <a:gd name="connsiteX3" fmla="*/ 0 w 1111171"/>
                <a:gd name="connsiteY3" fmla="*/ 569707 h 569707"/>
                <a:gd name="connsiteX4" fmla="*/ 0 w 1111171"/>
                <a:gd name="connsiteY4" fmla="*/ 0 h 569707"/>
                <a:gd name="connsiteX0" fmla="*/ 0 w 1111171"/>
                <a:gd name="connsiteY0" fmla="*/ 0 h 569707"/>
                <a:gd name="connsiteX1" fmla="*/ 1111171 w 1111171"/>
                <a:gd name="connsiteY1" fmla="*/ 0 h 569707"/>
                <a:gd name="connsiteX2" fmla="*/ 682908 w 1111171"/>
                <a:gd name="connsiteY2" fmla="*/ 569707 h 569707"/>
                <a:gd name="connsiteX3" fmla="*/ 0 w 1111171"/>
                <a:gd name="connsiteY3" fmla="*/ 569707 h 569707"/>
                <a:gd name="connsiteX4" fmla="*/ 0 w 1111171"/>
                <a:gd name="connsiteY4" fmla="*/ 0 h 569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71" h="569707">
                  <a:moveTo>
                    <a:pt x="0" y="0"/>
                  </a:moveTo>
                  <a:lnTo>
                    <a:pt x="1111171" y="0"/>
                  </a:lnTo>
                  <a:lnTo>
                    <a:pt x="682908" y="569707"/>
                  </a:lnTo>
                  <a:lnTo>
                    <a:pt x="0" y="569707"/>
                  </a:lnTo>
                  <a:lnTo>
                    <a:pt x="0"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Enakokraki trikotnik 2">
              <a:extLst>
                <a:ext uri="{FF2B5EF4-FFF2-40B4-BE49-F238E27FC236}">
                  <a16:creationId xmlns:a16="http://schemas.microsoft.com/office/drawing/2014/main" id="{3AD178FC-4B65-48A3-8F44-C159A5C25D45}"/>
                </a:ext>
              </a:extLst>
            </p:cNvPr>
            <p:cNvSpPr/>
            <p:nvPr/>
          </p:nvSpPr>
          <p:spPr>
            <a:xfrm rot="5400000">
              <a:off x="-14267" y="798786"/>
              <a:ext cx="881202" cy="852670"/>
            </a:xfrm>
            <a:prstGeom prst="triangle">
              <a:avLst/>
            </a:prstGeom>
            <a:solidFill>
              <a:srgbClr val="FCA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PoljeZBesedilom 33">
            <a:extLst>
              <a:ext uri="{FF2B5EF4-FFF2-40B4-BE49-F238E27FC236}">
                <a16:creationId xmlns:a16="http://schemas.microsoft.com/office/drawing/2014/main" id="{8AF3158A-E0BA-4887-A034-297D993FAC4C}"/>
              </a:ext>
            </a:extLst>
          </p:cNvPr>
          <p:cNvSpPr txBox="1"/>
          <p:nvPr/>
        </p:nvSpPr>
        <p:spPr>
          <a:xfrm>
            <a:off x="852669" y="784520"/>
            <a:ext cx="11185533" cy="1143216"/>
          </a:xfrm>
          <a:prstGeom prst="rect">
            <a:avLst/>
          </a:prstGeom>
          <a:noFill/>
        </p:spPr>
        <p:txBody>
          <a:bodyPr wrap="square" rtlCol="0" anchor="ctr">
            <a:noAutofit/>
          </a:bodyPr>
          <a:lstStyle/>
          <a:p>
            <a:pPr algn="just"/>
            <a:r>
              <a:rPr lang="sl-SI" sz="1200" dirty="0">
                <a:solidFill>
                  <a:schemeClr val="bg1"/>
                </a:solidFill>
                <a:latin typeface="Tahoma" panose="020B0604030504040204" pitchFamily="34" charset="0"/>
                <a:ea typeface="Tahoma" panose="020B0604030504040204" pitchFamily="34" charset="0"/>
                <a:cs typeface="Tahoma" panose="020B0604030504040204" pitchFamily="34" charset="0"/>
              </a:rPr>
              <a:t>Pri spremljanju medijev izstopajo po tem, da v večji meri na tedenski ravni berejo dnevne časopise in revije, med viri informacij pa kažejo večje zaupanje v društva, ki izvajajo in promovirajo zdrav način življenja.</a:t>
            </a:r>
          </a:p>
        </p:txBody>
      </p:sp>
      <p:sp>
        <p:nvSpPr>
          <p:cNvPr id="35" name="PoljeZBesedilom 55">
            <a:extLst>
              <a:ext uri="{FF2B5EF4-FFF2-40B4-BE49-F238E27FC236}">
                <a16:creationId xmlns:a16="http://schemas.microsoft.com/office/drawing/2014/main" id="{7A0BF9F3-81AE-4250-BD6B-382494D845F1}"/>
              </a:ext>
            </a:extLst>
          </p:cNvPr>
          <p:cNvSpPr txBox="1"/>
          <p:nvPr/>
        </p:nvSpPr>
        <p:spPr>
          <a:xfrm>
            <a:off x="76200" y="181910"/>
            <a:ext cx="12115800" cy="523220"/>
          </a:xfrm>
          <a:prstGeom prst="rect">
            <a:avLst/>
          </a:prstGeom>
          <a:noFill/>
        </p:spPr>
        <p:txBody>
          <a:bodyPr wrap="square" rtlCol="0">
            <a:spAutoFit/>
          </a:bodyPr>
          <a:lstStyle/>
          <a:p>
            <a:r>
              <a:rPr lang="sl-SI" sz="2800" b="1" dirty="0">
                <a:solidFill>
                  <a:srgbClr val="FAA61C"/>
                </a:solidFill>
                <a:latin typeface="Tahoma" panose="020B0604030504040204" pitchFamily="34" charset="0"/>
                <a:ea typeface="Tahoma" panose="020B0604030504040204" pitchFamily="34" charset="0"/>
                <a:cs typeface="Tahoma" panose="020B0604030504040204" pitchFamily="34" charset="0"/>
              </a:rPr>
              <a:t>MEDIJSKA POTROŠNJA: </a:t>
            </a:r>
            <a:r>
              <a:rPr lang="sl-SI" sz="2800" b="1" dirty="0">
                <a:latin typeface="Tahoma" panose="020B0604030504040204" pitchFamily="34" charset="0"/>
                <a:ea typeface="Tahoma" panose="020B0604030504040204" pitchFamily="34" charset="0"/>
                <a:cs typeface="Tahoma" panose="020B0604030504040204" pitchFamily="34" charset="0"/>
              </a:rPr>
              <a:t>PROFIL KUPCEV EKO ŽIVIL</a:t>
            </a:r>
          </a:p>
        </p:txBody>
      </p:sp>
      <p:pic>
        <p:nvPicPr>
          <p:cNvPr id="3" name="Picture 2">
            <a:extLst>
              <a:ext uri="{FF2B5EF4-FFF2-40B4-BE49-F238E27FC236}">
                <a16:creationId xmlns:a16="http://schemas.microsoft.com/office/drawing/2014/main" id="{E2F0911F-95B7-4175-AEDF-66098D93A248}"/>
              </a:ext>
            </a:extLst>
          </p:cNvPr>
          <p:cNvPicPr/>
          <p:nvPr/>
        </p:nvPicPr>
        <p:blipFill>
          <a:blip r:embed="rId3"/>
          <a:stretch>
            <a:fillRect/>
          </a:stretch>
        </p:blipFill>
        <p:spPr>
          <a:xfrm>
            <a:off x="852669" y="2289360"/>
            <a:ext cx="3648245" cy="3292567"/>
          </a:xfrm>
          <a:prstGeom prst="rect">
            <a:avLst/>
          </a:prstGeom>
        </p:spPr>
      </p:pic>
      <p:pic>
        <p:nvPicPr>
          <p:cNvPr id="6" name="Picture 5">
            <a:extLst>
              <a:ext uri="{FF2B5EF4-FFF2-40B4-BE49-F238E27FC236}">
                <a16:creationId xmlns:a16="http://schemas.microsoft.com/office/drawing/2014/main" id="{F568CE15-B8F2-40F9-A0F6-4A9978AA6CA3}"/>
              </a:ext>
            </a:extLst>
          </p:cNvPr>
          <p:cNvPicPr/>
          <p:nvPr/>
        </p:nvPicPr>
        <p:blipFill>
          <a:blip r:embed="rId4"/>
          <a:stretch>
            <a:fillRect/>
          </a:stretch>
        </p:blipFill>
        <p:spPr>
          <a:xfrm>
            <a:off x="5449237" y="2289360"/>
            <a:ext cx="5086726" cy="4006179"/>
          </a:xfrm>
          <a:prstGeom prst="rect">
            <a:avLst/>
          </a:prstGeom>
        </p:spPr>
      </p:pic>
      <p:sp>
        <p:nvSpPr>
          <p:cNvPr id="16" name="Rectangle 15">
            <a:extLst>
              <a:ext uri="{FF2B5EF4-FFF2-40B4-BE49-F238E27FC236}">
                <a16:creationId xmlns:a16="http://schemas.microsoft.com/office/drawing/2014/main" id="{EA9446F6-4555-42D4-AEE6-1C7F2EEAEF74}"/>
              </a:ext>
            </a:extLst>
          </p:cNvPr>
          <p:cNvSpPr/>
          <p:nvPr/>
        </p:nvSpPr>
        <p:spPr>
          <a:xfrm>
            <a:off x="1078855" y="2150861"/>
            <a:ext cx="2858475" cy="276999"/>
          </a:xfrm>
          <a:prstGeom prst="rect">
            <a:avLst/>
          </a:prstGeom>
        </p:spPr>
        <p:txBody>
          <a:bodyPr wrap="none">
            <a:spAutoFit/>
          </a:bodyPr>
          <a:lstStyle/>
          <a:p>
            <a:r>
              <a:rPr lang="sl-SI" sz="1200" b="1" dirty="0">
                <a:latin typeface="Tahoma" panose="020B0604030504040204" pitchFamily="34" charset="0"/>
                <a:ea typeface="Tahoma" panose="020B0604030504040204" pitchFamily="34" charset="0"/>
                <a:cs typeface="Tahoma" panose="020B0604030504040204" pitchFamily="34" charset="0"/>
              </a:rPr>
              <a:t>Vsaj na tedenski ravni spremljajo*</a:t>
            </a:r>
            <a:endParaRPr lang="sl-SI" sz="1200" b="1" dirty="0"/>
          </a:p>
        </p:txBody>
      </p:sp>
      <p:sp>
        <p:nvSpPr>
          <p:cNvPr id="17" name="Rectangle 16">
            <a:extLst>
              <a:ext uri="{FF2B5EF4-FFF2-40B4-BE49-F238E27FC236}">
                <a16:creationId xmlns:a16="http://schemas.microsoft.com/office/drawing/2014/main" id="{26AAEC8E-BD73-4F3E-9A2B-70D4C6FEDDEF}"/>
              </a:ext>
            </a:extLst>
          </p:cNvPr>
          <p:cNvSpPr/>
          <p:nvPr/>
        </p:nvSpPr>
        <p:spPr>
          <a:xfrm>
            <a:off x="6705278" y="2104323"/>
            <a:ext cx="3360215" cy="276999"/>
          </a:xfrm>
          <a:prstGeom prst="rect">
            <a:avLst/>
          </a:prstGeom>
        </p:spPr>
        <p:txBody>
          <a:bodyPr wrap="none">
            <a:spAutoFit/>
          </a:bodyPr>
          <a:lstStyle/>
          <a:p>
            <a:r>
              <a:rPr lang="sl-SI" sz="1200" b="1" dirty="0">
                <a:latin typeface="Tahoma" panose="020B0604030504040204" pitchFamily="34" charset="0"/>
                <a:ea typeface="Tahoma" panose="020B0604030504040204" pitchFamily="34" charset="0"/>
                <a:cs typeface="Tahoma" panose="020B0604030504040204" pitchFamily="34" charset="0"/>
              </a:rPr>
              <a:t>Kateremu viru informacij najbolj zaupajo</a:t>
            </a:r>
            <a:endParaRPr lang="sl-SI" sz="1200" b="1" dirty="0"/>
          </a:p>
        </p:txBody>
      </p:sp>
      <p:sp>
        <p:nvSpPr>
          <p:cNvPr id="21" name="Rectangle 20">
            <a:extLst>
              <a:ext uri="{FF2B5EF4-FFF2-40B4-BE49-F238E27FC236}">
                <a16:creationId xmlns:a16="http://schemas.microsoft.com/office/drawing/2014/main" id="{1B709C18-6111-4185-AB30-2D4FFC73205F}"/>
              </a:ext>
            </a:extLst>
          </p:cNvPr>
          <p:cNvSpPr/>
          <p:nvPr/>
        </p:nvSpPr>
        <p:spPr>
          <a:xfrm>
            <a:off x="76200" y="6352829"/>
            <a:ext cx="4628190" cy="338554"/>
          </a:xfrm>
          <a:prstGeom prst="rect">
            <a:avLst/>
          </a:prstGeom>
        </p:spPr>
        <p:txBody>
          <a:bodyPr wrap="none">
            <a:spAutoFit/>
          </a:bodyPr>
          <a:lstStyle/>
          <a:p>
            <a:r>
              <a:rPr lang="sl-SI" sz="800" i="1" dirty="0">
                <a:latin typeface="Calibri Light" panose="020F0302020204030204" pitchFamily="34" charset="0"/>
                <a:ea typeface="Tahoma" panose="020B0604030504040204" pitchFamily="34" charset="0"/>
                <a:cs typeface="Tahoma" panose="020B0604030504040204" pitchFamily="34" charset="0"/>
              </a:rPr>
              <a:t>* </a:t>
            </a:r>
            <a:r>
              <a:rPr lang="sl-SI" sz="800" i="1" dirty="0">
                <a:latin typeface="Tahoma" panose="020B0604030504040204" pitchFamily="34" charset="0"/>
                <a:ea typeface="Tahoma" panose="020B0604030504040204" pitchFamily="34" charset="0"/>
                <a:cs typeface="Tahoma" panose="020B0604030504040204" pitchFamily="34" charset="0"/>
              </a:rPr>
              <a:t>Statistično pomembne razlike</a:t>
            </a:r>
          </a:p>
          <a:p>
            <a:r>
              <a:rPr lang="sl-SI" sz="800" i="1" dirty="0">
                <a:latin typeface="Tahoma" panose="020B0604030504040204" pitchFamily="34" charset="0"/>
                <a:ea typeface="Tahoma" panose="020B0604030504040204" pitchFamily="34" charset="0"/>
                <a:cs typeface="Tahoma" panose="020B0604030504040204" pitchFamily="34" charset="0"/>
              </a:rPr>
              <a:t>Vrednosti različnih skupin so prikazane samo pri kategorijah, kjer so statistično pomembne razlike</a:t>
            </a:r>
          </a:p>
        </p:txBody>
      </p:sp>
      <p:grpSp>
        <p:nvGrpSpPr>
          <p:cNvPr id="22" name="Group 21">
            <a:extLst>
              <a:ext uri="{FF2B5EF4-FFF2-40B4-BE49-F238E27FC236}">
                <a16:creationId xmlns:a16="http://schemas.microsoft.com/office/drawing/2014/main" id="{58C36E0D-A4C4-460C-B03F-55406D946562}"/>
              </a:ext>
            </a:extLst>
          </p:cNvPr>
          <p:cNvGrpSpPr/>
          <p:nvPr/>
        </p:nvGrpSpPr>
        <p:grpSpPr>
          <a:xfrm>
            <a:off x="5234857" y="6554647"/>
            <a:ext cx="4176000" cy="111125"/>
            <a:chOff x="3284538" y="5815013"/>
            <a:chExt cx="5442557" cy="111125"/>
          </a:xfrm>
        </p:grpSpPr>
        <p:sp>
          <p:nvSpPr>
            <p:cNvPr id="23" name="Rectangle 212">
              <a:extLst>
                <a:ext uri="{FF2B5EF4-FFF2-40B4-BE49-F238E27FC236}">
                  <a16:creationId xmlns:a16="http://schemas.microsoft.com/office/drawing/2014/main" id="{70971770-20E6-4BCA-8271-231304BB0E1D}"/>
                </a:ext>
              </a:extLst>
            </p:cNvPr>
            <p:cNvSpPr>
              <a:spLocks noChangeArrowheads="1"/>
            </p:cNvSpPr>
            <p:nvPr/>
          </p:nvSpPr>
          <p:spPr bwMode="auto">
            <a:xfrm>
              <a:off x="3284538" y="5846763"/>
              <a:ext cx="249238" cy="79375"/>
            </a:xfrm>
            <a:prstGeom prst="rect">
              <a:avLst/>
            </a:prstGeom>
            <a:solidFill>
              <a:srgbClr val="9DC3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l-SI" sz="700">
                <a:latin typeface="Tahoma" panose="020B0604030504040204" pitchFamily="34" charset="0"/>
                <a:ea typeface="Tahoma" panose="020B0604030504040204" pitchFamily="34" charset="0"/>
                <a:cs typeface="Tahoma" panose="020B0604030504040204" pitchFamily="34" charset="0"/>
              </a:endParaRPr>
            </a:p>
          </p:txBody>
        </p:sp>
        <p:sp>
          <p:nvSpPr>
            <p:cNvPr id="24" name="Rectangle 213">
              <a:extLst>
                <a:ext uri="{FF2B5EF4-FFF2-40B4-BE49-F238E27FC236}">
                  <a16:creationId xmlns:a16="http://schemas.microsoft.com/office/drawing/2014/main" id="{F1ABE138-7F70-4143-8A33-10DD2151AB71}"/>
                </a:ext>
              </a:extLst>
            </p:cNvPr>
            <p:cNvSpPr>
              <a:spLocks noChangeArrowheads="1"/>
            </p:cNvSpPr>
            <p:nvPr/>
          </p:nvSpPr>
          <p:spPr bwMode="auto">
            <a:xfrm>
              <a:off x="3563938" y="5815013"/>
              <a:ext cx="19877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sz="700" b="0" i="0" u="none" strike="noStrike" cap="none" normalizeH="0" baseline="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Total</a:t>
              </a:r>
              <a:endParaRPr kumimoji="0" lang="sl-SI" altLang="sl-SI" sz="700" b="0"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25" name="Line 214">
              <a:extLst>
                <a:ext uri="{FF2B5EF4-FFF2-40B4-BE49-F238E27FC236}">
                  <a16:creationId xmlns:a16="http://schemas.microsoft.com/office/drawing/2014/main" id="{7DD2759B-F135-4594-999E-57572159AE4F}"/>
                </a:ext>
              </a:extLst>
            </p:cNvPr>
            <p:cNvSpPr>
              <a:spLocks noChangeShapeType="1"/>
            </p:cNvSpPr>
            <p:nvPr/>
          </p:nvSpPr>
          <p:spPr bwMode="auto">
            <a:xfrm>
              <a:off x="4002088" y="5886450"/>
              <a:ext cx="249238" cy="0"/>
            </a:xfrm>
            <a:prstGeom prst="line">
              <a:avLst/>
            </a:prstGeom>
            <a:noFill/>
            <a:ln w="19050" cap="rnd">
              <a:solidFill>
                <a:srgbClr val="FEA22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sl-SI" sz="700">
                <a:latin typeface="Tahoma" panose="020B0604030504040204" pitchFamily="34" charset="0"/>
                <a:ea typeface="Tahoma" panose="020B0604030504040204" pitchFamily="34" charset="0"/>
                <a:cs typeface="Tahoma" panose="020B0604030504040204" pitchFamily="34" charset="0"/>
              </a:endParaRPr>
            </a:p>
          </p:txBody>
        </p:sp>
        <p:sp>
          <p:nvSpPr>
            <p:cNvPr id="26" name="Rectangle 215">
              <a:extLst>
                <a:ext uri="{FF2B5EF4-FFF2-40B4-BE49-F238E27FC236}">
                  <a16:creationId xmlns:a16="http://schemas.microsoft.com/office/drawing/2014/main" id="{C73FC019-B599-4AFF-852E-92C303BC5118}"/>
                </a:ext>
              </a:extLst>
            </p:cNvPr>
            <p:cNvSpPr>
              <a:spLocks noChangeArrowheads="1"/>
            </p:cNvSpPr>
            <p:nvPr/>
          </p:nvSpPr>
          <p:spPr bwMode="auto">
            <a:xfrm>
              <a:off x="4281488" y="5815013"/>
              <a:ext cx="89447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sz="700" b="0"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pogosti kupci </a:t>
              </a:r>
              <a:r>
                <a:rPr kumimoji="0" lang="sl-SI" altLang="sl-SI" sz="700" b="0" i="0" u="none" strike="noStrike" cap="none" normalizeH="0" baseline="0" dirty="0" err="1">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EKO</a:t>
              </a:r>
              <a:r>
                <a:rPr kumimoji="0" lang="sl-SI" altLang="sl-SI" sz="700" b="0"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 živil</a:t>
              </a:r>
              <a:endParaRPr kumimoji="0" lang="sl-SI" altLang="sl-SI" sz="7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27" name="Line 216">
              <a:extLst>
                <a:ext uri="{FF2B5EF4-FFF2-40B4-BE49-F238E27FC236}">
                  <a16:creationId xmlns:a16="http://schemas.microsoft.com/office/drawing/2014/main" id="{718BDE96-9ADE-4A99-BA2C-34C4157A269D}"/>
                </a:ext>
              </a:extLst>
            </p:cNvPr>
            <p:cNvSpPr>
              <a:spLocks noChangeShapeType="1"/>
            </p:cNvSpPr>
            <p:nvPr/>
          </p:nvSpPr>
          <p:spPr bwMode="auto">
            <a:xfrm>
              <a:off x="5621338" y="5886450"/>
              <a:ext cx="238125" cy="0"/>
            </a:xfrm>
            <a:prstGeom prst="line">
              <a:avLst/>
            </a:prstGeom>
            <a:noFill/>
            <a:ln w="19050" cap="rnd">
              <a:solidFill>
                <a:srgbClr val="76717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sl-SI" sz="700">
                <a:latin typeface="Tahoma" panose="020B0604030504040204" pitchFamily="34" charset="0"/>
                <a:ea typeface="Tahoma" panose="020B0604030504040204" pitchFamily="34" charset="0"/>
                <a:cs typeface="Tahoma" panose="020B0604030504040204" pitchFamily="34" charset="0"/>
              </a:endParaRPr>
            </a:p>
          </p:txBody>
        </p:sp>
        <p:sp>
          <p:nvSpPr>
            <p:cNvPr id="28" name="Rectangle 217">
              <a:extLst>
                <a:ext uri="{FF2B5EF4-FFF2-40B4-BE49-F238E27FC236}">
                  <a16:creationId xmlns:a16="http://schemas.microsoft.com/office/drawing/2014/main" id="{DA928F3B-93FA-4E09-91BA-29054345B211}"/>
                </a:ext>
              </a:extLst>
            </p:cNvPr>
            <p:cNvSpPr>
              <a:spLocks noChangeArrowheads="1"/>
            </p:cNvSpPr>
            <p:nvPr/>
          </p:nvSpPr>
          <p:spPr bwMode="auto">
            <a:xfrm>
              <a:off x="5892800" y="5815013"/>
              <a:ext cx="90409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sz="700" b="0" i="0" u="none" strike="noStrike" cap="none" normalizeH="0" baseline="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občasni kupci EKO živil</a:t>
              </a:r>
              <a:endParaRPr kumimoji="0" lang="sl-SI" altLang="sl-SI" sz="700" b="0"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29" name="Line 218">
              <a:extLst>
                <a:ext uri="{FF2B5EF4-FFF2-40B4-BE49-F238E27FC236}">
                  <a16:creationId xmlns:a16="http://schemas.microsoft.com/office/drawing/2014/main" id="{CFD243D9-1CB6-4284-B4B9-0CBBF7A78F40}"/>
                </a:ext>
              </a:extLst>
            </p:cNvPr>
            <p:cNvSpPr>
              <a:spLocks noChangeShapeType="1"/>
            </p:cNvSpPr>
            <p:nvPr/>
          </p:nvSpPr>
          <p:spPr bwMode="auto">
            <a:xfrm>
              <a:off x="7239000" y="5886450"/>
              <a:ext cx="249238" cy="0"/>
            </a:xfrm>
            <a:prstGeom prst="line">
              <a:avLst/>
            </a:prstGeom>
            <a:noFill/>
            <a:ln w="19050" cap="rnd">
              <a:solidFill>
                <a:srgbClr val="D3D3D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sl-SI" sz="700">
                <a:latin typeface="Tahoma" panose="020B0604030504040204" pitchFamily="34" charset="0"/>
                <a:ea typeface="Tahoma" panose="020B0604030504040204" pitchFamily="34" charset="0"/>
                <a:cs typeface="Tahoma" panose="020B0604030504040204" pitchFamily="34" charset="0"/>
              </a:endParaRPr>
            </a:p>
          </p:txBody>
        </p:sp>
        <p:sp>
          <p:nvSpPr>
            <p:cNvPr id="30" name="Rectangle 219">
              <a:extLst>
                <a:ext uri="{FF2B5EF4-FFF2-40B4-BE49-F238E27FC236}">
                  <a16:creationId xmlns:a16="http://schemas.microsoft.com/office/drawing/2014/main" id="{D8EB3E25-2240-496A-92E6-E078B75EDFC6}"/>
                </a:ext>
              </a:extLst>
            </p:cNvPr>
            <p:cNvSpPr>
              <a:spLocks noChangeArrowheads="1"/>
            </p:cNvSpPr>
            <p:nvPr/>
          </p:nvSpPr>
          <p:spPr bwMode="auto">
            <a:xfrm>
              <a:off x="7515225" y="5815013"/>
              <a:ext cx="121187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sz="700" b="0" i="0" u="none" strike="noStrike" cap="none" normalizeH="0" baseline="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ne kupuje EKO živil/kupi redko</a:t>
              </a:r>
              <a:endParaRPr kumimoji="0" lang="sl-SI" altLang="sl-SI" sz="700" b="0"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4422856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lika 5" descr="Slika, ki vsebuje besede besedilo&#10;&#10;Opis, ustvarjen z zelo visoko stopnjo zanesljivosti.">
            <a:extLst>
              <a:ext uri="{FF2B5EF4-FFF2-40B4-BE49-F238E27FC236}">
                <a16:creationId xmlns:a16="http://schemas.microsoft.com/office/drawing/2014/main" id="{D35AD82F-3702-4EB1-92A1-C6180F27B23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057" b="7597"/>
          <a:stretch/>
        </p:blipFill>
        <p:spPr>
          <a:xfrm>
            <a:off x="0" y="-1"/>
            <a:ext cx="12192000" cy="6858001"/>
          </a:xfrm>
          <a:prstGeom prst="rect">
            <a:avLst/>
          </a:prstGeom>
        </p:spPr>
      </p:pic>
      <p:sp>
        <p:nvSpPr>
          <p:cNvPr id="8" name="Pravokotnik 7">
            <a:extLst>
              <a:ext uri="{FF2B5EF4-FFF2-40B4-BE49-F238E27FC236}">
                <a16:creationId xmlns:a16="http://schemas.microsoft.com/office/drawing/2014/main" id="{D5D2AAC7-814C-47E8-A9EB-8A16ADDCE119}"/>
              </a:ext>
            </a:extLst>
          </p:cNvPr>
          <p:cNvSpPr/>
          <p:nvPr/>
        </p:nvSpPr>
        <p:spPr>
          <a:xfrm>
            <a:off x="0" y="-1"/>
            <a:ext cx="12192000" cy="5606932"/>
          </a:xfrm>
          <a:prstGeom prst="rect">
            <a:avLst/>
          </a:prstGeom>
          <a:solidFill>
            <a:schemeClr val="tx1">
              <a:lumMod val="85000"/>
              <a:lumOff val="15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26" name="Content Placeholder 2">
            <a:extLst>
              <a:ext uri="{FF2B5EF4-FFF2-40B4-BE49-F238E27FC236}">
                <a16:creationId xmlns:a16="http://schemas.microsoft.com/office/drawing/2014/main" id="{D086361B-A3B0-464F-8B08-29F5BB1C4BE4}"/>
              </a:ext>
            </a:extLst>
          </p:cNvPr>
          <p:cNvSpPr txBox="1">
            <a:spLocks/>
          </p:cNvSpPr>
          <p:nvPr/>
        </p:nvSpPr>
        <p:spPr>
          <a:xfrm>
            <a:off x="2578540" y="4389562"/>
            <a:ext cx="1524000" cy="1143000"/>
          </a:xfrm>
          <a:prstGeom prst="rect">
            <a:avLst/>
          </a:prstGeom>
        </p:spPr>
        <p:txBody>
          <a:bodyPr vert="horz" wrap="square" lIns="0" tIns="0" rIns="0" bIns="0" rtlCol="0">
            <a:noAutofit/>
          </a:bodyPr>
          <a:lstStyle/>
          <a:p>
            <a:pPr lvl="0" indent="-342900"/>
            <a:r>
              <a:rPr lang="en-US" sz="1100" dirty="0">
                <a:solidFill>
                  <a:schemeClr val="bg1"/>
                </a:solidFill>
                <a:latin typeface="Tahoma" panose="020B0604030504040204" pitchFamily="34" charset="0"/>
                <a:ea typeface="Tahoma" panose="020B0604030504040204" pitchFamily="34" charset="0"/>
                <a:cs typeface="Tahoma" panose="020B0604030504040204" pitchFamily="34" charset="0"/>
              </a:rPr>
              <a:t>Aragon </a:t>
            </a:r>
            <a:r>
              <a:rPr lang="en-US" sz="1100" dirty="0" err="1">
                <a:solidFill>
                  <a:schemeClr val="bg1"/>
                </a:solidFill>
                <a:latin typeface="Tahoma" panose="020B0604030504040204" pitchFamily="34" charset="0"/>
                <a:ea typeface="Tahoma" panose="020B0604030504040204" pitchFamily="34" charset="0"/>
                <a:cs typeface="Tahoma" panose="020B0604030504040204" pitchFamily="34" charset="0"/>
              </a:rPr>
              <a:t>d.o.o</a:t>
            </a:r>
            <a:r>
              <a:rPr lang="en-US" sz="1100" dirty="0">
                <a:solidFill>
                  <a:schemeClr val="bg1"/>
                </a:solidFill>
                <a:latin typeface="Tahoma" panose="020B0604030504040204" pitchFamily="34" charset="0"/>
                <a:ea typeface="Tahoma" panose="020B0604030504040204" pitchFamily="34" charset="0"/>
                <a:cs typeface="Tahoma" panose="020B0604030504040204" pitchFamily="34" charset="0"/>
              </a:rPr>
              <a:t>.</a:t>
            </a:r>
          </a:p>
          <a:p>
            <a:pPr lvl="0" indent="-342900"/>
            <a:r>
              <a:rPr lang="sl-SI" sz="1100" dirty="0">
                <a:solidFill>
                  <a:schemeClr val="bg1"/>
                </a:solidFill>
                <a:latin typeface="Tahoma" panose="020B0604030504040204" pitchFamily="34" charset="0"/>
                <a:ea typeface="Tahoma" panose="020B0604030504040204" pitchFamily="34" charset="0"/>
                <a:cs typeface="Tahoma" panose="020B0604030504040204" pitchFamily="34" charset="0"/>
              </a:rPr>
              <a:t>Leskoškova 9E</a:t>
            </a:r>
            <a:endParaRPr lang="en-US" sz="11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lvl="0" indent="-342900"/>
            <a:r>
              <a:rPr lang="en-US" sz="1100" dirty="0">
                <a:solidFill>
                  <a:schemeClr val="bg1"/>
                </a:solidFill>
                <a:latin typeface="Tahoma" panose="020B0604030504040204" pitchFamily="34" charset="0"/>
                <a:ea typeface="Tahoma" panose="020B0604030504040204" pitchFamily="34" charset="0"/>
                <a:cs typeface="Tahoma" panose="020B0604030504040204" pitchFamily="34" charset="0"/>
              </a:rPr>
              <a:t>1000 Ljubljana</a:t>
            </a:r>
            <a:endParaRPr lang="sl-SI" sz="11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lvl="0" indent="-342900"/>
            <a:r>
              <a:rPr lang="sl-SI" sz="1100" dirty="0">
                <a:solidFill>
                  <a:schemeClr val="bg1"/>
                </a:solidFill>
                <a:latin typeface="Tahoma" panose="020B0604030504040204" pitchFamily="34" charset="0"/>
                <a:ea typeface="Tahoma" panose="020B0604030504040204" pitchFamily="34" charset="0"/>
                <a:cs typeface="Tahoma" panose="020B0604030504040204" pitchFamily="34" charset="0"/>
              </a:rPr>
              <a:t>Slovenija</a:t>
            </a:r>
            <a:endParaRPr lang="en-US" sz="11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lvl="0" indent="-342900"/>
            <a:endParaRPr kumimoji="0" lang="en-US" sz="1100" b="1"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Content Placeholder 2">
            <a:extLst>
              <a:ext uri="{FF2B5EF4-FFF2-40B4-BE49-F238E27FC236}">
                <a16:creationId xmlns:a16="http://schemas.microsoft.com/office/drawing/2014/main" id="{B795919A-8E86-4159-ADA1-D8336DE7898A}"/>
              </a:ext>
            </a:extLst>
          </p:cNvPr>
          <p:cNvSpPr txBox="1">
            <a:spLocks/>
          </p:cNvSpPr>
          <p:nvPr/>
        </p:nvSpPr>
        <p:spPr>
          <a:xfrm>
            <a:off x="8814909" y="4389562"/>
            <a:ext cx="1581175" cy="1143000"/>
          </a:xfrm>
          <a:prstGeom prst="rect">
            <a:avLst/>
          </a:prstGeom>
        </p:spPr>
        <p:txBody>
          <a:bodyPr vert="horz" wrap="square" lIns="0" tIns="0" rIns="0" bIns="0" rtlCol="0">
            <a:noAutofit/>
          </a:bodyPr>
          <a:lstStyle/>
          <a:p>
            <a:pPr lvl="0" indent="-342900">
              <a:spcBef>
                <a:spcPts val="300"/>
              </a:spcBef>
            </a:pPr>
            <a:r>
              <a:rPr lang="en-US" sz="1100" dirty="0">
                <a:solidFill>
                  <a:schemeClr val="bg1"/>
                </a:solidFill>
                <a:latin typeface="Tahoma" panose="020B0604030504040204" pitchFamily="34" charset="0"/>
                <a:ea typeface="Tahoma" panose="020B0604030504040204" pitchFamily="34" charset="0"/>
                <a:cs typeface="Tahoma" panose="020B0604030504040204" pitchFamily="34" charset="0"/>
              </a:rPr>
              <a:t>www.aragon.si</a:t>
            </a:r>
          </a:p>
          <a:p>
            <a:pPr lvl="0" indent="-342900">
              <a:spcBef>
                <a:spcPts val="300"/>
              </a:spcBef>
            </a:pPr>
            <a:r>
              <a:rPr lang="en-US" sz="1100" dirty="0" err="1">
                <a:solidFill>
                  <a:schemeClr val="bg1"/>
                </a:solidFill>
                <a:latin typeface="Tahoma" panose="020B0604030504040204" pitchFamily="34" charset="0"/>
                <a:ea typeface="Tahoma" panose="020B0604030504040204" pitchFamily="34" charset="0"/>
                <a:cs typeface="Tahoma" panose="020B0604030504040204" pitchFamily="34" charset="0"/>
              </a:rPr>
              <a:t>www.plusplet.com</a:t>
            </a:r>
            <a:endParaRPr kumimoji="0" lang="en-US" sz="1100" i="0"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1" name="Slika 30">
            <a:extLst>
              <a:ext uri="{FF2B5EF4-FFF2-40B4-BE49-F238E27FC236}">
                <a16:creationId xmlns:a16="http://schemas.microsoft.com/office/drawing/2014/main" id="{2183B3BF-9BE3-467B-9847-A82E9EDCFD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8244" y="4357691"/>
            <a:ext cx="396095" cy="526600"/>
          </a:xfrm>
          <a:prstGeom prst="rect">
            <a:avLst/>
          </a:prstGeom>
        </p:spPr>
      </p:pic>
      <p:pic>
        <p:nvPicPr>
          <p:cNvPr id="13313" name="Slika 13312">
            <a:extLst>
              <a:ext uri="{FF2B5EF4-FFF2-40B4-BE49-F238E27FC236}">
                <a16:creationId xmlns:a16="http://schemas.microsoft.com/office/drawing/2014/main" id="{6C6C50A2-6931-424E-BC68-D4759D447E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8113" y="4324693"/>
            <a:ext cx="450550" cy="455377"/>
          </a:xfrm>
          <a:prstGeom prst="rect">
            <a:avLst/>
          </a:prstGeom>
        </p:spPr>
      </p:pic>
      <p:pic>
        <p:nvPicPr>
          <p:cNvPr id="13317" name="Slika 13316">
            <a:extLst>
              <a:ext uri="{FF2B5EF4-FFF2-40B4-BE49-F238E27FC236}">
                <a16:creationId xmlns:a16="http://schemas.microsoft.com/office/drawing/2014/main" id="{B86A1F2A-6BDE-4DC4-8D4F-BEFDE2310F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7052" y="4357691"/>
            <a:ext cx="396095" cy="320169"/>
          </a:xfrm>
          <a:prstGeom prst="rect">
            <a:avLst/>
          </a:prstGeom>
        </p:spPr>
      </p:pic>
      <p:sp>
        <p:nvSpPr>
          <p:cNvPr id="13318" name="Pravokotnik 13317">
            <a:extLst>
              <a:ext uri="{FF2B5EF4-FFF2-40B4-BE49-F238E27FC236}">
                <a16:creationId xmlns:a16="http://schemas.microsoft.com/office/drawing/2014/main" id="{5B0B2B4C-308B-4BC5-B8A4-FF9F3060A758}"/>
              </a:ext>
            </a:extLst>
          </p:cNvPr>
          <p:cNvSpPr/>
          <p:nvPr/>
        </p:nvSpPr>
        <p:spPr>
          <a:xfrm>
            <a:off x="6533603" y="4389562"/>
            <a:ext cx="1540806" cy="261610"/>
          </a:xfrm>
          <a:prstGeom prst="rect">
            <a:avLst/>
          </a:prstGeom>
        </p:spPr>
        <p:txBody>
          <a:bodyPr wrap="none">
            <a:spAutoFit/>
          </a:bodyPr>
          <a:lstStyle/>
          <a:p>
            <a:pPr lvl="0" indent="-342900"/>
            <a:r>
              <a:rPr lang="en-US" sz="1100" dirty="0">
                <a:solidFill>
                  <a:schemeClr val="bg1"/>
                </a:solidFill>
                <a:latin typeface="Tahoma" panose="020B0604030504040204" pitchFamily="34" charset="0"/>
                <a:ea typeface="Tahoma" panose="020B0604030504040204" pitchFamily="34" charset="0"/>
                <a:cs typeface="Tahoma" panose="020B0604030504040204" pitchFamily="34" charset="0"/>
              </a:rPr>
              <a:t>T: </a:t>
            </a:r>
            <a:r>
              <a:rPr lang="sl-SI" sz="1100" dirty="0">
                <a:solidFill>
                  <a:schemeClr val="bg1"/>
                </a:solidFill>
                <a:latin typeface="Tahoma" panose="020B0604030504040204" pitchFamily="34" charset="0"/>
                <a:ea typeface="Tahoma" panose="020B0604030504040204" pitchFamily="34" charset="0"/>
                <a:cs typeface="Tahoma" panose="020B0604030504040204" pitchFamily="34" charset="0"/>
              </a:rPr>
              <a:t>00386 </a:t>
            </a:r>
            <a:r>
              <a:rPr lang="en-US" sz="1100" dirty="0">
                <a:solidFill>
                  <a:schemeClr val="bg1"/>
                </a:solidFill>
                <a:latin typeface="Tahoma" panose="020B0604030504040204" pitchFamily="34" charset="0"/>
                <a:ea typeface="Tahoma" panose="020B0604030504040204" pitchFamily="34" charset="0"/>
                <a:cs typeface="Tahoma" panose="020B0604030504040204" pitchFamily="34" charset="0"/>
              </a:rPr>
              <a:t>15</a:t>
            </a:r>
            <a:r>
              <a:rPr lang="sl-SI" sz="11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100" dirty="0">
                <a:solidFill>
                  <a:schemeClr val="bg1"/>
                </a:solidFill>
                <a:latin typeface="Tahoma" panose="020B0604030504040204" pitchFamily="34" charset="0"/>
                <a:ea typeface="Tahoma" panose="020B0604030504040204" pitchFamily="34" charset="0"/>
                <a:cs typeface="Tahoma" panose="020B0604030504040204" pitchFamily="34" charset="0"/>
              </a:rPr>
              <a:t>47 17 08</a:t>
            </a:r>
          </a:p>
        </p:txBody>
      </p:sp>
      <p:sp>
        <p:nvSpPr>
          <p:cNvPr id="13319" name="Pravokotnik 13318">
            <a:extLst>
              <a:ext uri="{FF2B5EF4-FFF2-40B4-BE49-F238E27FC236}">
                <a16:creationId xmlns:a16="http://schemas.microsoft.com/office/drawing/2014/main" id="{52BACE57-7333-49AD-88D5-86ECED1F4586}"/>
              </a:ext>
            </a:extLst>
          </p:cNvPr>
          <p:cNvSpPr/>
          <p:nvPr/>
        </p:nvSpPr>
        <p:spPr>
          <a:xfrm>
            <a:off x="4652235" y="4389562"/>
            <a:ext cx="1116011" cy="261610"/>
          </a:xfrm>
          <a:prstGeom prst="rect">
            <a:avLst/>
          </a:prstGeom>
        </p:spPr>
        <p:txBody>
          <a:bodyPr wrap="none">
            <a:spAutoFit/>
          </a:bodyPr>
          <a:lstStyle/>
          <a:p>
            <a:pPr lvl="0" indent="-342900"/>
            <a:r>
              <a:rPr lang="en-US" sz="1100" dirty="0">
                <a:solidFill>
                  <a:schemeClr val="bg1"/>
                </a:solidFill>
                <a:latin typeface="Tahoma" panose="020B0604030504040204" pitchFamily="34" charset="0"/>
                <a:ea typeface="Tahoma" panose="020B0604030504040204" pitchFamily="34" charset="0"/>
                <a:cs typeface="Tahoma" panose="020B0604030504040204" pitchFamily="34" charset="0"/>
              </a:rPr>
              <a:t>info@aragon.si</a:t>
            </a:r>
          </a:p>
        </p:txBody>
      </p:sp>
      <p:pic>
        <p:nvPicPr>
          <p:cNvPr id="13321" name="Slika 13320">
            <a:extLst>
              <a:ext uri="{FF2B5EF4-FFF2-40B4-BE49-F238E27FC236}">
                <a16:creationId xmlns:a16="http://schemas.microsoft.com/office/drawing/2014/main" id="{38CA3A6A-7F38-46A1-A468-9AAA9C9ADA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3808" y="4398012"/>
            <a:ext cx="478427" cy="308738"/>
          </a:xfrm>
          <a:prstGeom prst="rect">
            <a:avLst/>
          </a:prstGeom>
        </p:spPr>
      </p:pic>
      <p:sp>
        <p:nvSpPr>
          <p:cNvPr id="45" name="Pravokotnik 44">
            <a:extLst>
              <a:ext uri="{FF2B5EF4-FFF2-40B4-BE49-F238E27FC236}">
                <a16:creationId xmlns:a16="http://schemas.microsoft.com/office/drawing/2014/main" id="{254C5074-37F7-4D8F-BA58-6F58F129FD3A}"/>
              </a:ext>
            </a:extLst>
          </p:cNvPr>
          <p:cNvSpPr/>
          <p:nvPr/>
        </p:nvSpPr>
        <p:spPr>
          <a:xfrm flipH="1">
            <a:off x="0" y="5606931"/>
            <a:ext cx="12192000" cy="1259457"/>
          </a:xfrm>
          <a:prstGeom prst="rect">
            <a:avLst/>
          </a:prstGeom>
          <a:gradFill flip="none" rotWithShape="1">
            <a:gsLst>
              <a:gs pos="0">
                <a:srgbClr val="FED9A8">
                  <a:alpha val="92000"/>
                </a:srgbClr>
              </a:gs>
              <a:gs pos="56000">
                <a:srgbClr val="FF9000">
                  <a:alpha val="88000"/>
                </a:srgbClr>
              </a:gs>
              <a:gs pos="100000">
                <a:srgbClr val="DC5C05">
                  <a:alpha val="92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18" name="Slika 17" descr="Slika, ki vsebuje besede izrezek&#10;&#10;Opis, ustvarjen z visoko stopnjo zanesljivosti.">
            <a:extLst>
              <a:ext uri="{FF2B5EF4-FFF2-40B4-BE49-F238E27FC236}">
                <a16:creationId xmlns:a16="http://schemas.microsoft.com/office/drawing/2014/main" id="{BC779E47-53F5-4BA5-A5C8-2584F69367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96769" y="2085961"/>
            <a:ext cx="5354053" cy="1143000"/>
          </a:xfrm>
          <a:prstGeom prst="rect">
            <a:avLst/>
          </a:prstGeom>
        </p:spPr>
      </p:pic>
    </p:spTree>
    <p:extLst>
      <p:ext uri="{BB962C8B-B14F-4D97-AF65-F5344CB8AC3E}">
        <p14:creationId xmlns:p14="http://schemas.microsoft.com/office/powerpoint/2010/main" val="29006933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Skupina 8">
            <a:extLst>
              <a:ext uri="{FF2B5EF4-FFF2-40B4-BE49-F238E27FC236}">
                <a16:creationId xmlns:a16="http://schemas.microsoft.com/office/drawing/2014/main" id="{B344C174-89CC-418A-AB14-85D2FFD3C95F}"/>
              </a:ext>
            </a:extLst>
          </p:cNvPr>
          <p:cNvGrpSpPr/>
          <p:nvPr/>
        </p:nvGrpSpPr>
        <p:grpSpPr>
          <a:xfrm>
            <a:off x="-30038" y="-27289"/>
            <a:ext cx="12222037" cy="6885289"/>
            <a:chOff x="-30038" y="-27289"/>
            <a:chExt cx="12222037" cy="6885289"/>
          </a:xfrm>
        </p:grpSpPr>
        <p:pic>
          <p:nvPicPr>
            <p:cNvPr id="3" name="Slika 2" descr="Slika, ki vsebuje besede miza, prenosnik, notranji, oseba&#10;&#10;Opis je samodejno ustvarjen">
              <a:extLst>
                <a:ext uri="{FF2B5EF4-FFF2-40B4-BE49-F238E27FC236}">
                  <a16:creationId xmlns:a16="http://schemas.microsoft.com/office/drawing/2014/main" id="{1D27C5D2-B5A9-4899-B1D3-205210C3883B}"/>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p:blipFill>
          <p:spPr>
            <a:xfrm>
              <a:off x="-30038" y="-27289"/>
              <a:ext cx="12222037" cy="6885289"/>
            </a:xfrm>
            <a:prstGeom prst="rect">
              <a:avLst/>
            </a:prstGeom>
          </p:spPr>
        </p:pic>
        <p:sp>
          <p:nvSpPr>
            <p:cNvPr id="8" name="Pravokotnik 7">
              <a:extLst>
                <a:ext uri="{FF2B5EF4-FFF2-40B4-BE49-F238E27FC236}">
                  <a16:creationId xmlns:a16="http://schemas.microsoft.com/office/drawing/2014/main" id="{1EB6C577-1DF4-4B18-863B-8DAB9DF09DE4}"/>
                </a:ext>
              </a:extLst>
            </p:cNvPr>
            <p:cNvSpPr/>
            <p:nvPr/>
          </p:nvSpPr>
          <p:spPr>
            <a:xfrm rot="21200336">
              <a:off x="6719777" y="1895495"/>
              <a:ext cx="712381" cy="145957"/>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grpSp>
      <p:sp>
        <p:nvSpPr>
          <p:cNvPr id="4" name="Označba mesta številke diapozitiva 3">
            <a:extLst>
              <a:ext uri="{FF2B5EF4-FFF2-40B4-BE49-F238E27FC236}">
                <a16:creationId xmlns:a16="http://schemas.microsoft.com/office/drawing/2014/main" id="{1E1AE6A8-F57C-4E15-822F-6B6BA9936914}"/>
              </a:ext>
            </a:extLst>
          </p:cNvPr>
          <p:cNvSpPr>
            <a:spLocks noGrp="1"/>
          </p:cNvSpPr>
          <p:nvPr>
            <p:ph type="sldNum" sz="quarter" idx="12"/>
          </p:nvPr>
        </p:nvSpPr>
        <p:spPr/>
        <p:txBody>
          <a:bodyPr/>
          <a:lstStyle/>
          <a:p>
            <a:fld id="{C64449EC-3553-4FFE-B6F3-FE4CC98C343D}" type="slidenum">
              <a:rPr lang="sl-SI" smtClean="0"/>
              <a:t>6</a:t>
            </a:fld>
            <a:endParaRPr lang="sl-SI"/>
          </a:p>
        </p:txBody>
      </p:sp>
      <p:sp>
        <p:nvSpPr>
          <p:cNvPr id="6" name="Pravokotnik 5">
            <a:extLst>
              <a:ext uri="{FF2B5EF4-FFF2-40B4-BE49-F238E27FC236}">
                <a16:creationId xmlns:a16="http://schemas.microsoft.com/office/drawing/2014/main" id="{2B99C1D1-61E8-4422-91E9-6CC719A1F8FE}"/>
              </a:ext>
            </a:extLst>
          </p:cNvPr>
          <p:cNvSpPr/>
          <p:nvPr/>
        </p:nvSpPr>
        <p:spPr>
          <a:xfrm>
            <a:off x="586846" y="-27289"/>
            <a:ext cx="5268044" cy="6885289"/>
          </a:xfrm>
          <a:prstGeom prst="rect">
            <a:avLst/>
          </a:prstGeom>
          <a:solidFill>
            <a:schemeClr val="tx1">
              <a:lumMod val="85000"/>
              <a:lumOff val="15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7" name="PoljeZBesedilom 5">
            <a:extLst>
              <a:ext uri="{FF2B5EF4-FFF2-40B4-BE49-F238E27FC236}">
                <a16:creationId xmlns:a16="http://schemas.microsoft.com/office/drawing/2014/main" id="{F06BE572-63C7-4EFE-8AD9-E807AC90F8B4}"/>
              </a:ext>
            </a:extLst>
          </p:cNvPr>
          <p:cNvSpPr txBox="1"/>
          <p:nvPr/>
        </p:nvSpPr>
        <p:spPr>
          <a:xfrm>
            <a:off x="857712" y="64125"/>
            <a:ext cx="4192753" cy="954107"/>
          </a:xfrm>
          <a:prstGeom prst="rect">
            <a:avLst/>
          </a:prstGeom>
          <a:noFill/>
        </p:spPr>
        <p:txBody>
          <a:bodyPr wrap="square" rtlCol="0">
            <a:spAutoFit/>
          </a:bodyPr>
          <a:lstStyle/>
          <a:p>
            <a:r>
              <a:rPr lang="sl-SI" sz="2800" b="1" dirty="0">
                <a:solidFill>
                  <a:schemeClr val="bg1"/>
                </a:solidFill>
                <a:latin typeface="Tahoma" panose="020B0604030504040204" pitchFamily="34" charset="0"/>
                <a:ea typeface="Tahoma" panose="020B0604030504040204" pitchFamily="34" charset="0"/>
                <a:cs typeface="Tahoma" panose="020B0604030504040204" pitchFamily="34" charset="0"/>
              </a:rPr>
              <a:t>RAZISKOVALNI </a:t>
            </a:r>
            <a:r>
              <a:rPr lang="sl-SI" sz="2800" b="1" dirty="0">
                <a:solidFill>
                  <a:srgbClr val="F9A229"/>
                </a:solidFill>
                <a:latin typeface="Tahoma" panose="020B0604030504040204" pitchFamily="34" charset="0"/>
                <a:ea typeface="Tahoma" panose="020B0604030504040204" pitchFamily="34" charset="0"/>
                <a:cs typeface="Tahoma" panose="020B0604030504040204" pitchFamily="34" charset="0"/>
              </a:rPr>
              <a:t>PRISTOP</a:t>
            </a:r>
            <a:endParaRPr lang="en-GB" sz="2800" b="1" dirty="0">
              <a:solidFill>
                <a:srgbClr val="F9A229"/>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41">
            <a:extLst>
              <a:ext uri="{FF2B5EF4-FFF2-40B4-BE49-F238E27FC236}">
                <a16:creationId xmlns:a16="http://schemas.microsoft.com/office/drawing/2014/main" id="{82176C3B-4A34-4234-AF3C-7C394C6ACFAE}"/>
              </a:ext>
            </a:extLst>
          </p:cNvPr>
          <p:cNvSpPr txBox="1"/>
          <p:nvPr/>
        </p:nvSpPr>
        <p:spPr>
          <a:xfrm>
            <a:off x="1846539" y="1189969"/>
            <a:ext cx="3214558" cy="646331"/>
          </a:xfrm>
          <a:prstGeom prst="rect">
            <a:avLst/>
          </a:prstGeom>
          <a:noFill/>
        </p:spPr>
        <p:txBody>
          <a:bodyPr wrap="square" rtlCol="0">
            <a:spAutoFit/>
          </a:bodyPr>
          <a:lstStyle/>
          <a:p>
            <a:r>
              <a:rPr lang="sl-SI" b="1" dirty="0">
                <a:solidFill>
                  <a:schemeClr val="bg1"/>
                </a:solidFill>
                <a:latin typeface="Tahoma" panose="020B0604030504040204" pitchFamily="34" charset="0"/>
                <a:ea typeface="Tahoma" panose="020B0604030504040204" pitchFamily="34" charset="0"/>
                <a:cs typeface="Tahoma" panose="020B0604030504040204" pitchFamily="34" charset="0"/>
              </a:rPr>
              <a:t>KVANTITATIVNI RAZISKOVALNI PRISTOP</a:t>
            </a:r>
          </a:p>
        </p:txBody>
      </p:sp>
      <p:pic>
        <p:nvPicPr>
          <p:cNvPr id="11" name="Slika 12">
            <a:extLst>
              <a:ext uri="{FF2B5EF4-FFF2-40B4-BE49-F238E27FC236}">
                <a16:creationId xmlns:a16="http://schemas.microsoft.com/office/drawing/2014/main" id="{603BDDCA-DA6D-4E4D-8506-56D7BB6F64F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25406" y="1101197"/>
            <a:ext cx="801783" cy="808637"/>
          </a:xfrm>
          <a:prstGeom prst="rect">
            <a:avLst/>
          </a:prstGeom>
        </p:spPr>
      </p:pic>
      <p:pic>
        <p:nvPicPr>
          <p:cNvPr id="12" name="Slika 11">
            <a:extLst>
              <a:ext uri="{FF2B5EF4-FFF2-40B4-BE49-F238E27FC236}">
                <a16:creationId xmlns:a16="http://schemas.microsoft.com/office/drawing/2014/main" id="{ABFB0472-2742-43C0-93EA-33512C93036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01470" y="1212265"/>
            <a:ext cx="421450" cy="651331"/>
          </a:xfrm>
          <a:prstGeom prst="rect">
            <a:avLst/>
          </a:prstGeom>
        </p:spPr>
      </p:pic>
      <p:sp>
        <p:nvSpPr>
          <p:cNvPr id="19" name="Text Box 28">
            <a:extLst>
              <a:ext uri="{FF2B5EF4-FFF2-40B4-BE49-F238E27FC236}">
                <a16:creationId xmlns:a16="http://schemas.microsoft.com/office/drawing/2014/main" id="{28504BBE-40DD-452F-AACD-9DD2373A1BE2}"/>
              </a:ext>
            </a:extLst>
          </p:cNvPr>
          <p:cNvSpPr txBox="1">
            <a:spLocks noChangeArrowheads="1"/>
          </p:cNvSpPr>
          <p:nvPr/>
        </p:nvSpPr>
        <p:spPr bwMode="auto">
          <a:xfrm>
            <a:off x="857712" y="1903272"/>
            <a:ext cx="4309711" cy="784830"/>
          </a:xfrm>
          <a:prstGeom prst="rect">
            <a:avLst/>
          </a:prstGeom>
          <a:noFill/>
          <a:ln w="9525">
            <a:noFill/>
            <a:miter lim="800000"/>
            <a:headEnd/>
            <a:tailEnd/>
          </a:ln>
        </p:spPr>
        <p:txBody>
          <a:bodyPr wrap="square">
            <a:spAutoFit/>
          </a:bodyPr>
          <a:lstStyle/>
          <a:p>
            <a:pPr marL="171450" indent="-171450" algn="just">
              <a:spcBef>
                <a:spcPct val="50000"/>
              </a:spcBef>
              <a:buFont typeface="Arial" panose="020B0604020202020204" pitchFamily="34" charset="0"/>
              <a:buChar char="•"/>
            </a:pPr>
            <a:r>
              <a:rPr lang="sl-SI" sz="1000" dirty="0">
                <a:solidFill>
                  <a:schemeClr val="bg1"/>
                </a:solidFill>
                <a:latin typeface="Tahoma" panose="020B0604030504040204" pitchFamily="34" charset="0"/>
                <a:ea typeface="Tahoma" panose="020B0604030504040204" pitchFamily="34" charset="0"/>
                <a:cs typeface="Tahoma" panose="020B0604030504040204" pitchFamily="34" charset="0"/>
              </a:rPr>
              <a:t>Pridobiti poglobljen uvid v percepcijo, prakse, želje in pričakovanja potrošnikov.</a:t>
            </a:r>
          </a:p>
          <a:p>
            <a:pPr marL="171450" indent="-171450" algn="just">
              <a:spcBef>
                <a:spcPct val="50000"/>
              </a:spcBef>
              <a:buFont typeface="Arial" panose="020B0604020202020204" pitchFamily="34" charset="0"/>
              <a:buChar char="•"/>
            </a:pPr>
            <a:r>
              <a:rPr lang="sl-SI" sz="1000" dirty="0">
                <a:solidFill>
                  <a:schemeClr val="bg1"/>
                </a:solidFill>
                <a:latin typeface="Tahoma" panose="020B0604030504040204" pitchFamily="34" charset="0"/>
                <a:ea typeface="Tahoma" panose="020B0604030504040204" pitchFamily="34" charset="0"/>
                <a:cs typeface="Tahoma" panose="020B0604030504040204" pitchFamily="34" charset="0"/>
              </a:rPr>
              <a:t>Odgovoriti na vprašanje tipa </a:t>
            </a:r>
            <a:r>
              <a:rPr lang="sl-SI" sz="1000" b="1" i="1" dirty="0">
                <a:solidFill>
                  <a:schemeClr val="bg1"/>
                </a:solidFill>
                <a:latin typeface="Tahoma" panose="020B0604030504040204" pitchFamily="34" charset="0"/>
                <a:ea typeface="Tahoma" panose="020B0604030504040204" pitchFamily="34" charset="0"/>
                <a:cs typeface="Tahoma" panose="020B0604030504040204" pitchFamily="34" charset="0"/>
              </a:rPr>
              <a:t>Koliko? Kakšen delež? V kakšni meri?</a:t>
            </a:r>
          </a:p>
        </p:txBody>
      </p:sp>
      <p:sp>
        <p:nvSpPr>
          <p:cNvPr id="31" name="TextBox 44">
            <a:extLst>
              <a:ext uri="{FF2B5EF4-FFF2-40B4-BE49-F238E27FC236}">
                <a16:creationId xmlns:a16="http://schemas.microsoft.com/office/drawing/2014/main" id="{DE2EB704-D730-4976-843E-1C363656E683}"/>
              </a:ext>
            </a:extLst>
          </p:cNvPr>
          <p:cNvSpPr txBox="1"/>
          <p:nvPr/>
        </p:nvSpPr>
        <p:spPr>
          <a:xfrm>
            <a:off x="1121365" y="2805906"/>
            <a:ext cx="1260475" cy="246221"/>
          </a:xfrm>
          <a:prstGeom prst="rect">
            <a:avLst/>
          </a:prstGeom>
          <a:noFill/>
        </p:spPr>
        <p:txBody>
          <a:bodyPr wrap="square" rtlCol="0">
            <a:spAutoFit/>
          </a:bodyPr>
          <a:lstStyle/>
          <a:p>
            <a:pPr algn="r"/>
            <a:r>
              <a:rPr lang="sl-SI" sz="1000" b="1">
                <a:solidFill>
                  <a:schemeClr val="bg1"/>
                </a:solidFill>
                <a:latin typeface="Tahoma" panose="020B0604030504040204" pitchFamily="34" charset="0"/>
                <a:ea typeface="Tahoma" panose="020B0604030504040204" pitchFamily="34" charset="0"/>
                <a:cs typeface="Tahoma" panose="020B0604030504040204" pitchFamily="34" charset="0"/>
              </a:rPr>
              <a:t>METODA</a:t>
            </a:r>
          </a:p>
        </p:txBody>
      </p:sp>
      <p:sp>
        <p:nvSpPr>
          <p:cNvPr id="32" name="TextBox 45">
            <a:extLst>
              <a:ext uri="{FF2B5EF4-FFF2-40B4-BE49-F238E27FC236}">
                <a16:creationId xmlns:a16="http://schemas.microsoft.com/office/drawing/2014/main" id="{591F818E-76DA-4A7A-A9B0-4E4481CDCC14}"/>
              </a:ext>
            </a:extLst>
          </p:cNvPr>
          <p:cNvSpPr txBox="1"/>
          <p:nvPr/>
        </p:nvSpPr>
        <p:spPr>
          <a:xfrm>
            <a:off x="2458958" y="2800384"/>
            <a:ext cx="3068379" cy="246221"/>
          </a:xfrm>
          <a:prstGeom prst="rect">
            <a:avLst/>
          </a:prstGeom>
          <a:noFill/>
        </p:spPr>
        <p:txBody>
          <a:bodyPr wrap="square" rtlCol="0">
            <a:spAutoFit/>
          </a:bodyPr>
          <a:lstStyle/>
          <a:p>
            <a:pPr marL="171450" indent="-171450">
              <a:buFont typeface="Arial" panose="020B0604020202020204" pitchFamily="34" charset="0"/>
              <a:buChar char="•"/>
            </a:pPr>
            <a:r>
              <a:rPr lang="sl-SI" sz="1000" dirty="0">
                <a:solidFill>
                  <a:schemeClr val="bg1"/>
                </a:solidFill>
                <a:latin typeface="Tahoma" panose="020B0604030504040204" pitchFamily="34" charset="0"/>
                <a:ea typeface="Tahoma" panose="020B0604030504040204" pitchFamily="34" charset="0"/>
                <a:cs typeface="Tahoma" panose="020B0604030504040204" pitchFamily="34" charset="0"/>
              </a:rPr>
              <a:t>CAWI; računalniško podprto spletno anketiranje</a:t>
            </a:r>
          </a:p>
        </p:txBody>
      </p:sp>
      <p:sp>
        <p:nvSpPr>
          <p:cNvPr id="33" name="TextBox 49">
            <a:extLst>
              <a:ext uri="{FF2B5EF4-FFF2-40B4-BE49-F238E27FC236}">
                <a16:creationId xmlns:a16="http://schemas.microsoft.com/office/drawing/2014/main" id="{06E83DAC-3150-45BB-9B79-79D616127550}"/>
              </a:ext>
            </a:extLst>
          </p:cNvPr>
          <p:cNvSpPr txBox="1"/>
          <p:nvPr/>
        </p:nvSpPr>
        <p:spPr>
          <a:xfrm>
            <a:off x="1121365" y="3188729"/>
            <a:ext cx="1260475" cy="246221"/>
          </a:xfrm>
          <a:prstGeom prst="rect">
            <a:avLst/>
          </a:prstGeom>
          <a:noFill/>
        </p:spPr>
        <p:txBody>
          <a:bodyPr wrap="square" rtlCol="0">
            <a:spAutoFit/>
          </a:bodyPr>
          <a:lstStyle/>
          <a:p>
            <a:pPr algn="r"/>
            <a:r>
              <a:rPr lang="sl-SI" sz="1000" b="1" dirty="0">
                <a:solidFill>
                  <a:schemeClr val="bg1"/>
                </a:solidFill>
                <a:latin typeface="Tahoma" panose="020B0604030504040204" pitchFamily="34" charset="0"/>
                <a:ea typeface="Tahoma" panose="020B0604030504040204" pitchFamily="34" charset="0"/>
                <a:cs typeface="Tahoma" panose="020B0604030504040204" pitchFamily="34" charset="0"/>
              </a:rPr>
              <a:t>VZORČNI OKVIR</a:t>
            </a:r>
          </a:p>
        </p:txBody>
      </p:sp>
      <p:sp>
        <p:nvSpPr>
          <p:cNvPr id="34" name="TextBox 50">
            <a:extLst>
              <a:ext uri="{FF2B5EF4-FFF2-40B4-BE49-F238E27FC236}">
                <a16:creationId xmlns:a16="http://schemas.microsoft.com/office/drawing/2014/main" id="{6F63E09D-7930-4BC5-B61D-5220AEA6A614}"/>
              </a:ext>
            </a:extLst>
          </p:cNvPr>
          <p:cNvSpPr txBox="1"/>
          <p:nvPr/>
        </p:nvSpPr>
        <p:spPr>
          <a:xfrm>
            <a:off x="2458959" y="3163154"/>
            <a:ext cx="2708464" cy="246221"/>
          </a:xfrm>
          <a:prstGeom prst="rect">
            <a:avLst/>
          </a:prstGeom>
          <a:noFill/>
        </p:spPr>
        <p:txBody>
          <a:bodyPr wrap="square" rtlCol="0">
            <a:spAutoFit/>
          </a:bodyPr>
          <a:lstStyle/>
          <a:p>
            <a:pPr marL="171450" indent="-171450">
              <a:buFont typeface="Arial" panose="020B0604020202020204" pitchFamily="34" charset="0"/>
              <a:buChar char="•"/>
            </a:pPr>
            <a:r>
              <a:rPr lang="sl-SI" sz="1000" dirty="0">
                <a:solidFill>
                  <a:schemeClr val="bg1"/>
                </a:solidFill>
                <a:latin typeface="Tahoma" panose="020B0604030504040204" pitchFamily="34" charset="0"/>
                <a:ea typeface="Tahoma" panose="020B0604030504040204" pitchFamily="34" charset="0"/>
                <a:cs typeface="Tahoma" panose="020B0604030504040204" pitchFamily="34" charset="0"/>
              </a:rPr>
              <a:t>splošna populacija, stara 15 let in več</a:t>
            </a:r>
          </a:p>
        </p:txBody>
      </p:sp>
      <p:sp>
        <p:nvSpPr>
          <p:cNvPr id="35" name="TextBox 57">
            <a:extLst>
              <a:ext uri="{FF2B5EF4-FFF2-40B4-BE49-F238E27FC236}">
                <a16:creationId xmlns:a16="http://schemas.microsoft.com/office/drawing/2014/main" id="{9EAB0899-FE7A-4800-9C4E-D426F0A37DEF}"/>
              </a:ext>
            </a:extLst>
          </p:cNvPr>
          <p:cNvSpPr txBox="1"/>
          <p:nvPr/>
        </p:nvSpPr>
        <p:spPr>
          <a:xfrm>
            <a:off x="2458959" y="3924538"/>
            <a:ext cx="2923924" cy="246221"/>
          </a:xfrm>
          <a:prstGeom prst="rect">
            <a:avLst/>
          </a:prstGeom>
          <a:noFill/>
        </p:spPr>
        <p:txBody>
          <a:bodyPr wrap="square" rtlCol="0">
            <a:spAutoFit/>
          </a:bodyPr>
          <a:lstStyle/>
          <a:p>
            <a:pPr marL="171450" indent="-171450">
              <a:buFont typeface="Arial" panose="020B0604020202020204" pitchFamily="34" charset="0"/>
              <a:buChar char="•"/>
            </a:pPr>
            <a:r>
              <a:rPr lang="sl-SI" sz="1000" dirty="0">
                <a:solidFill>
                  <a:schemeClr val="bg1"/>
                </a:solidFill>
                <a:latin typeface="Tahoma" panose="020B0604030504040204" pitchFamily="34" charset="0"/>
                <a:ea typeface="Tahoma" panose="020B0604030504040204" pitchFamily="34" charset="0"/>
                <a:cs typeface="Tahoma" panose="020B0604030504040204" pitchFamily="34" charset="0"/>
              </a:rPr>
              <a:t>februar / marec 2019</a:t>
            </a:r>
          </a:p>
        </p:txBody>
      </p:sp>
      <p:sp>
        <p:nvSpPr>
          <p:cNvPr id="36" name="TextBox 59">
            <a:extLst>
              <a:ext uri="{FF2B5EF4-FFF2-40B4-BE49-F238E27FC236}">
                <a16:creationId xmlns:a16="http://schemas.microsoft.com/office/drawing/2014/main" id="{93F58DC9-3B0E-4E29-AFA9-32204E3249F0}"/>
              </a:ext>
            </a:extLst>
          </p:cNvPr>
          <p:cNvSpPr txBox="1"/>
          <p:nvPr/>
        </p:nvSpPr>
        <p:spPr>
          <a:xfrm>
            <a:off x="1056507" y="3919678"/>
            <a:ext cx="1325333" cy="246221"/>
          </a:xfrm>
          <a:prstGeom prst="rect">
            <a:avLst/>
          </a:prstGeom>
          <a:noFill/>
        </p:spPr>
        <p:txBody>
          <a:bodyPr wrap="square" rtlCol="0">
            <a:spAutoFit/>
          </a:bodyPr>
          <a:lstStyle/>
          <a:p>
            <a:pPr algn="r"/>
            <a:r>
              <a:rPr lang="sl-SI" sz="1000" b="1" dirty="0">
                <a:solidFill>
                  <a:schemeClr val="bg1"/>
                </a:solidFill>
                <a:latin typeface="Tahoma" panose="020B0604030504040204" pitchFamily="34" charset="0"/>
                <a:ea typeface="Tahoma" panose="020B0604030504040204" pitchFamily="34" charset="0"/>
                <a:cs typeface="Tahoma" panose="020B0604030504040204" pitchFamily="34" charset="0"/>
              </a:rPr>
              <a:t>ČASOVNI OKVIR</a:t>
            </a:r>
          </a:p>
        </p:txBody>
      </p:sp>
      <p:sp>
        <p:nvSpPr>
          <p:cNvPr id="37" name="TextBox 57">
            <a:extLst>
              <a:ext uri="{FF2B5EF4-FFF2-40B4-BE49-F238E27FC236}">
                <a16:creationId xmlns:a16="http://schemas.microsoft.com/office/drawing/2014/main" id="{C231A2EA-202E-4152-BD6E-CC118CFC5B45}"/>
              </a:ext>
            </a:extLst>
          </p:cNvPr>
          <p:cNvSpPr txBox="1"/>
          <p:nvPr/>
        </p:nvSpPr>
        <p:spPr>
          <a:xfrm>
            <a:off x="2450398" y="3524708"/>
            <a:ext cx="2829883" cy="246221"/>
          </a:xfrm>
          <a:prstGeom prst="rect">
            <a:avLst/>
          </a:prstGeom>
          <a:noFill/>
        </p:spPr>
        <p:txBody>
          <a:bodyPr wrap="square" rtlCol="0">
            <a:spAutoFit/>
          </a:bodyPr>
          <a:lstStyle/>
          <a:p>
            <a:pPr marL="171450" indent="-171450">
              <a:buFont typeface="Arial" panose="020B0604020202020204" pitchFamily="34" charset="0"/>
              <a:buChar char="•"/>
            </a:pPr>
            <a:r>
              <a:rPr lang="sl-SI" sz="1000" dirty="0">
                <a:solidFill>
                  <a:schemeClr val="bg1"/>
                </a:solidFill>
                <a:latin typeface="Tahoma" panose="020B0604030504040204" pitchFamily="34" charset="0"/>
                <a:ea typeface="Tahoma" panose="020B0604030504040204" pitchFamily="34" charset="0"/>
                <a:cs typeface="Tahoma" panose="020B0604030504040204" pitchFamily="34" charset="0"/>
              </a:rPr>
              <a:t>enostavni slučajni vzorec; N= 1069</a:t>
            </a:r>
          </a:p>
        </p:txBody>
      </p:sp>
      <p:sp>
        <p:nvSpPr>
          <p:cNvPr id="38" name="TextBox 59">
            <a:extLst>
              <a:ext uri="{FF2B5EF4-FFF2-40B4-BE49-F238E27FC236}">
                <a16:creationId xmlns:a16="http://schemas.microsoft.com/office/drawing/2014/main" id="{C4CB0B05-4E5E-42BB-9712-2E9401A4FAD3}"/>
              </a:ext>
            </a:extLst>
          </p:cNvPr>
          <p:cNvSpPr txBox="1"/>
          <p:nvPr/>
        </p:nvSpPr>
        <p:spPr>
          <a:xfrm>
            <a:off x="1004081" y="3521373"/>
            <a:ext cx="1393797" cy="246221"/>
          </a:xfrm>
          <a:prstGeom prst="rect">
            <a:avLst/>
          </a:prstGeom>
          <a:noFill/>
        </p:spPr>
        <p:txBody>
          <a:bodyPr wrap="square" rtlCol="0">
            <a:spAutoFit/>
          </a:bodyPr>
          <a:lstStyle/>
          <a:p>
            <a:pPr algn="r"/>
            <a:r>
              <a:rPr lang="sl-SI" sz="1000" b="1" dirty="0">
                <a:solidFill>
                  <a:schemeClr val="bg1"/>
                </a:solidFill>
                <a:latin typeface="Tahoma" panose="020B0604030504040204" pitchFamily="34" charset="0"/>
                <a:ea typeface="Tahoma" panose="020B0604030504040204" pitchFamily="34" charset="0"/>
                <a:cs typeface="Tahoma" panose="020B0604030504040204" pitchFamily="34" charset="0"/>
              </a:rPr>
              <a:t>VELIKOST VZORCA</a:t>
            </a:r>
          </a:p>
        </p:txBody>
      </p:sp>
      <p:cxnSp>
        <p:nvCxnSpPr>
          <p:cNvPr id="39" name="Raven povezovalnik 59">
            <a:extLst>
              <a:ext uri="{FF2B5EF4-FFF2-40B4-BE49-F238E27FC236}">
                <a16:creationId xmlns:a16="http://schemas.microsoft.com/office/drawing/2014/main" id="{EF2AD912-CE10-446F-939B-4D392B222AC8}"/>
              </a:ext>
            </a:extLst>
          </p:cNvPr>
          <p:cNvCxnSpPr>
            <a:cxnSpLocks/>
          </p:cNvCxnSpPr>
          <p:nvPr/>
        </p:nvCxnSpPr>
        <p:spPr>
          <a:xfrm>
            <a:off x="2429616" y="2838732"/>
            <a:ext cx="0" cy="1315280"/>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40" name="Raven povezovalnik 56">
            <a:extLst>
              <a:ext uri="{FF2B5EF4-FFF2-40B4-BE49-F238E27FC236}">
                <a16:creationId xmlns:a16="http://schemas.microsoft.com/office/drawing/2014/main" id="{48CDFAE5-B3FC-4C2C-8915-5E08C902A167}"/>
              </a:ext>
            </a:extLst>
          </p:cNvPr>
          <p:cNvCxnSpPr/>
          <p:nvPr/>
        </p:nvCxnSpPr>
        <p:spPr>
          <a:xfrm>
            <a:off x="1056507" y="3070131"/>
            <a:ext cx="4176000" cy="0"/>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41" name="Raven povezovalnik 56">
            <a:extLst>
              <a:ext uri="{FF2B5EF4-FFF2-40B4-BE49-F238E27FC236}">
                <a16:creationId xmlns:a16="http://schemas.microsoft.com/office/drawing/2014/main" id="{D51AA941-A158-42BB-94B1-F845FFEFF2EF}"/>
              </a:ext>
            </a:extLst>
          </p:cNvPr>
          <p:cNvCxnSpPr/>
          <p:nvPr/>
        </p:nvCxnSpPr>
        <p:spPr>
          <a:xfrm>
            <a:off x="1056507" y="3464769"/>
            <a:ext cx="4176000" cy="0"/>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42" name="Raven povezovalnik 56">
            <a:extLst>
              <a:ext uri="{FF2B5EF4-FFF2-40B4-BE49-F238E27FC236}">
                <a16:creationId xmlns:a16="http://schemas.microsoft.com/office/drawing/2014/main" id="{3545B7D0-EF5A-49F3-976E-2D0D825B96C1}"/>
              </a:ext>
            </a:extLst>
          </p:cNvPr>
          <p:cNvCxnSpPr/>
          <p:nvPr/>
        </p:nvCxnSpPr>
        <p:spPr>
          <a:xfrm>
            <a:off x="1056507" y="3822095"/>
            <a:ext cx="4176000" cy="0"/>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5" name="Text Box 3">
            <a:extLst>
              <a:ext uri="{FF2B5EF4-FFF2-40B4-BE49-F238E27FC236}">
                <a16:creationId xmlns:a16="http://schemas.microsoft.com/office/drawing/2014/main" id="{2093055B-479A-4B17-B5D9-A4F5F1FECC06}"/>
              </a:ext>
            </a:extLst>
          </p:cNvPr>
          <p:cNvSpPr txBox="1">
            <a:spLocks noChangeArrowheads="1"/>
          </p:cNvSpPr>
          <p:nvPr/>
        </p:nvSpPr>
        <p:spPr bwMode="auto">
          <a:xfrm>
            <a:off x="838200" y="4375863"/>
            <a:ext cx="4718473" cy="2441031"/>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lvl1pPr defTabSz="549275" eaLnBrk="0" hangingPunct="0">
              <a:defRPr sz="1400">
                <a:solidFill>
                  <a:schemeClr val="tx1"/>
                </a:solidFill>
                <a:latin typeface="Times New Roman CE" charset="-18"/>
              </a:defRPr>
            </a:lvl1pPr>
            <a:lvl2pPr marL="742950" indent="-285750" defTabSz="549275" eaLnBrk="0" hangingPunct="0">
              <a:defRPr sz="1400">
                <a:solidFill>
                  <a:schemeClr val="tx1"/>
                </a:solidFill>
                <a:latin typeface="Times New Roman CE" charset="-18"/>
              </a:defRPr>
            </a:lvl2pPr>
            <a:lvl3pPr marL="1143000" indent="-228600" defTabSz="549275" eaLnBrk="0" hangingPunct="0">
              <a:defRPr sz="1400">
                <a:solidFill>
                  <a:schemeClr val="tx1"/>
                </a:solidFill>
                <a:latin typeface="Times New Roman CE" charset="-18"/>
              </a:defRPr>
            </a:lvl3pPr>
            <a:lvl4pPr marL="1600200" indent="-228600" defTabSz="549275" eaLnBrk="0" hangingPunct="0">
              <a:defRPr sz="1400">
                <a:solidFill>
                  <a:schemeClr val="tx1"/>
                </a:solidFill>
                <a:latin typeface="Times New Roman CE" charset="-18"/>
              </a:defRPr>
            </a:lvl4pPr>
            <a:lvl5pPr marL="2057400" indent="-228600" defTabSz="549275" eaLnBrk="0" hangingPunct="0">
              <a:defRPr sz="1400">
                <a:solidFill>
                  <a:schemeClr val="tx1"/>
                </a:solidFill>
                <a:latin typeface="Times New Roman CE" charset="-18"/>
              </a:defRPr>
            </a:lvl5pPr>
            <a:lvl6pPr marL="2514600" indent="-228600" defTabSz="549275" eaLnBrk="0" fontAlgn="base" hangingPunct="0">
              <a:spcBef>
                <a:spcPct val="0"/>
              </a:spcBef>
              <a:spcAft>
                <a:spcPct val="0"/>
              </a:spcAft>
              <a:defRPr sz="1400">
                <a:solidFill>
                  <a:schemeClr val="tx1"/>
                </a:solidFill>
                <a:latin typeface="Times New Roman CE" charset="-18"/>
              </a:defRPr>
            </a:lvl6pPr>
            <a:lvl7pPr marL="2971800" indent="-228600" defTabSz="549275" eaLnBrk="0" fontAlgn="base" hangingPunct="0">
              <a:spcBef>
                <a:spcPct val="0"/>
              </a:spcBef>
              <a:spcAft>
                <a:spcPct val="0"/>
              </a:spcAft>
              <a:defRPr sz="1400">
                <a:solidFill>
                  <a:schemeClr val="tx1"/>
                </a:solidFill>
                <a:latin typeface="Times New Roman CE" charset="-18"/>
              </a:defRPr>
            </a:lvl7pPr>
            <a:lvl8pPr marL="3429000" indent="-228600" defTabSz="549275" eaLnBrk="0" fontAlgn="base" hangingPunct="0">
              <a:spcBef>
                <a:spcPct val="0"/>
              </a:spcBef>
              <a:spcAft>
                <a:spcPct val="0"/>
              </a:spcAft>
              <a:defRPr sz="1400">
                <a:solidFill>
                  <a:schemeClr val="tx1"/>
                </a:solidFill>
                <a:latin typeface="Times New Roman CE" charset="-18"/>
              </a:defRPr>
            </a:lvl8pPr>
            <a:lvl9pPr marL="3886200" indent="-228600" defTabSz="549275" eaLnBrk="0" fontAlgn="base" hangingPunct="0">
              <a:spcBef>
                <a:spcPct val="0"/>
              </a:spcBef>
              <a:spcAft>
                <a:spcPct val="0"/>
              </a:spcAft>
              <a:defRPr sz="1400">
                <a:solidFill>
                  <a:schemeClr val="tx1"/>
                </a:solidFill>
                <a:latin typeface="Times New Roman CE" charset="-18"/>
              </a:defRPr>
            </a:lvl9pPr>
          </a:lstStyle>
          <a:p>
            <a:pPr eaLnBrk="1" hangingPunct="1">
              <a:spcAft>
                <a:spcPts val="1000"/>
              </a:spcAft>
            </a:pPr>
            <a:r>
              <a:rPr lang="sl-SI" sz="1000" dirty="0">
                <a:solidFill>
                  <a:schemeClr val="bg1"/>
                </a:solidFill>
                <a:latin typeface="Tahoma" panose="020B0604030504040204" pitchFamily="34" charset="0"/>
                <a:ea typeface="Tahoma" panose="020B0604030504040204" pitchFamily="34" charset="0"/>
                <a:cs typeface="Tahoma" panose="020B0604030504040204" pitchFamily="34" charset="0"/>
              </a:rPr>
              <a:t>V skladu s standardi, ki jih priporoča ESOMAR*, je pri objavi rezultatov kvantitativnega dela iz tega poročila potrebno navesti naslednje podatke:  izvajalec: Aragon, d.o.o.</a:t>
            </a:r>
          </a:p>
          <a:p>
            <a:pPr eaLnBrk="1" hangingPunct="1">
              <a:spcAft>
                <a:spcPts val="1000"/>
              </a:spcAft>
            </a:pPr>
            <a:r>
              <a:rPr lang="sl-SI" sz="1000" dirty="0">
                <a:solidFill>
                  <a:schemeClr val="bg1"/>
                </a:solidFill>
                <a:latin typeface="Tahoma" panose="020B0604030504040204" pitchFamily="34" charset="0"/>
                <a:ea typeface="Tahoma" panose="020B0604030504040204" pitchFamily="34" charset="0"/>
                <a:cs typeface="Tahoma" panose="020B0604030504040204" pitchFamily="34" charset="0"/>
              </a:rPr>
              <a:t>	zajeta populacija: prebivalci Slovenije, stari 15 let in več</a:t>
            </a:r>
          </a:p>
          <a:p>
            <a:pPr eaLnBrk="1" hangingPunct="1">
              <a:spcAft>
                <a:spcPts val="1000"/>
              </a:spcAft>
            </a:pPr>
            <a:r>
              <a:rPr lang="sl-SI" sz="1000" dirty="0">
                <a:solidFill>
                  <a:schemeClr val="bg1"/>
                </a:solidFill>
                <a:latin typeface="Tahoma" panose="020B0604030504040204" pitchFamily="34" charset="0"/>
                <a:ea typeface="Tahoma" panose="020B0604030504040204" pitchFamily="34" charset="0"/>
                <a:cs typeface="Tahoma" panose="020B0604030504040204" pitchFamily="34" charset="0"/>
              </a:rPr>
              <a:t>	velikost vzorca: celotna Slovenija: n=1069</a:t>
            </a:r>
          </a:p>
          <a:p>
            <a:pPr eaLnBrk="1" hangingPunct="1">
              <a:spcAft>
                <a:spcPts val="1000"/>
              </a:spcAft>
            </a:pPr>
            <a:r>
              <a:rPr lang="sl-SI" sz="1000" dirty="0">
                <a:solidFill>
                  <a:schemeClr val="bg1"/>
                </a:solidFill>
                <a:latin typeface="Tahoma" panose="020B0604030504040204" pitchFamily="34" charset="0"/>
                <a:ea typeface="Tahoma" panose="020B0604030504040204" pitchFamily="34" charset="0"/>
                <a:cs typeface="Tahoma" panose="020B0604030504040204" pitchFamily="34" charset="0"/>
              </a:rPr>
              <a:t>              vzorčenje: enostavni slučajni vzorec</a:t>
            </a:r>
          </a:p>
          <a:p>
            <a:pPr eaLnBrk="1" hangingPunct="1">
              <a:spcAft>
                <a:spcPts val="1000"/>
              </a:spcAft>
            </a:pPr>
            <a:r>
              <a:rPr lang="sl-SI" sz="1000" dirty="0">
                <a:solidFill>
                  <a:schemeClr val="bg1"/>
                </a:solidFill>
                <a:latin typeface="Tahoma" panose="020B0604030504040204" pitchFamily="34" charset="0"/>
                <a:ea typeface="Tahoma" panose="020B0604030504040204" pitchFamily="34" charset="0"/>
                <a:cs typeface="Tahoma" panose="020B0604030504040204" pitchFamily="34" charset="0"/>
              </a:rPr>
              <a:t>	datum izvedbe: 27.2. – 3.3. 2019</a:t>
            </a:r>
          </a:p>
          <a:p>
            <a:pPr eaLnBrk="1" hangingPunct="1">
              <a:spcAft>
                <a:spcPts val="1000"/>
              </a:spcAft>
            </a:pPr>
            <a:r>
              <a:rPr lang="sl-SI" sz="1000" dirty="0">
                <a:solidFill>
                  <a:schemeClr val="bg1"/>
                </a:solidFill>
                <a:latin typeface="Tahoma" panose="020B0604030504040204" pitchFamily="34" charset="0"/>
                <a:ea typeface="Tahoma" panose="020B0604030504040204" pitchFamily="34" charset="0"/>
                <a:cs typeface="Tahoma" panose="020B0604030504040204" pitchFamily="34" charset="0"/>
              </a:rPr>
              <a:t>	metoda: spletno anketiranje (n=1069);                                                                           	</a:t>
            </a:r>
          </a:p>
          <a:p>
            <a:pPr eaLnBrk="1" hangingPunct="1">
              <a:spcAft>
                <a:spcPts val="600"/>
              </a:spcAft>
            </a:pPr>
            <a:r>
              <a:rPr lang="sl-SI" sz="1000" dirty="0">
                <a:solidFill>
                  <a:schemeClr val="bg1"/>
                </a:solidFill>
                <a:latin typeface="Tahoma" panose="020B0604030504040204" pitchFamily="34" charset="0"/>
                <a:ea typeface="Tahoma" panose="020B0604030504040204" pitchFamily="34" charset="0"/>
                <a:cs typeface="Tahoma" panose="020B0604030504040204" pitchFamily="34" charset="0"/>
              </a:rPr>
              <a:t>* ESOMAR/WAPOR </a:t>
            </a:r>
            <a:r>
              <a:rPr lang="sl-SI" sz="1000" dirty="0" err="1">
                <a:solidFill>
                  <a:schemeClr val="bg1"/>
                </a:solidFill>
                <a:latin typeface="Tahoma" panose="020B0604030504040204" pitchFamily="34" charset="0"/>
                <a:ea typeface="Tahoma" panose="020B0604030504040204" pitchFamily="34" charset="0"/>
                <a:cs typeface="Tahoma" panose="020B0604030504040204" pitchFamily="34" charset="0"/>
              </a:rPr>
              <a:t>Guide</a:t>
            </a:r>
            <a:r>
              <a:rPr lang="sl-SI" sz="1000" dirty="0">
                <a:solidFill>
                  <a:schemeClr val="bg1"/>
                </a:solidFill>
                <a:latin typeface="Tahoma" panose="020B0604030504040204" pitchFamily="34" charset="0"/>
                <a:ea typeface="Tahoma" panose="020B0604030504040204" pitchFamily="34" charset="0"/>
                <a:cs typeface="Tahoma" panose="020B0604030504040204" pitchFamily="34" charset="0"/>
              </a:rPr>
              <a:t> to </a:t>
            </a:r>
            <a:r>
              <a:rPr lang="sl-SI" sz="1000" dirty="0" err="1">
                <a:solidFill>
                  <a:schemeClr val="bg1"/>
                </a:solidFill>
                <a:latin typeface="Tahoma" panose="020B0604030504040204" pitchFamily="34" charset="0"/>
                <a:ea typeface="Tahoma" panose="020B0604030504040204" pitchFamily="34" charset="0"/>
                <a:cs typeface="Tahoma" panose="020B0604030504040204" pitchFamily="34" charset="0"/>
              </a:rPr>
              <a:t>Opinion</a:t>
            </a:r>
            <a:r>
              <a:rPr lang="sl-SI" sz="1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sl-SI" sz="1000" dirty="0" err="1">
                <a:solidFill>
                  <a:schemeClr val="bg1"/>
                </a:solidFill>
                <a:latin typeface="Tahoma" panose="020B0604030504040204" pitchFamily="34" charset="0"/>
                <a:ea typeface="Tahoma" panose="020B0604030504040204" pitchFamily="34" charset="0"/>
                <a:cs typeface="Tahoma" panose="020B0604030504040204" pitchFamily="34" charset="0"/>
              </a:rPr>
              <a:t>Polls</a:t>
            </a:r>
            <a:r>
              <a:rPr lang="sl-SI" sz="1000" dirty="0">
                <a:solidFill>
                  <a:schemeClr val="bg1"/>
                </a:solidFill>
                <a:latin typeface="Tahoma" panose="020B0604030504040204" pitchFamily="34" charset="0"/>
                <a:ea typeface="Tahoma" panose="020B0604030504040204" pitchFamily="34" charset="0"/>
                <a:cs typeface="Tahoma" panose="020B0604030504040204" pitchFamily="34" charset="0"/>
              </a:rPr>
              <a:t>, ESOMAR 2003.</a:t>
            </a:r>
          </a:p>
          <a:p>
            <a:pPr eaLnBrk="1" hangingPunct="1"/>
            <a:endParaRPr lang="sl-SI" dirty="0">
              <a:solidFill>
                <a:schemeClr val="bg1"/>
              </a:solidFill>
            </a:endParaRPr>
          </a:p>
        </p:txBody>
      </p:sp>
    </p:spTree>
    <p:extLst>
      <p:ext uri="{BB962C8B-B14F-4D97-AF65-F5344CB8AC3E}">
        <p14:creationId xmlns:p14="http://schemas.microsoft.com/office/powerpoint/2010/main" val="3451428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Slika 14" descr="Slika, ki vsebuje besede trava, zunanje, nebo, drevo&#10;&#10;Opis je samodejno ustvarjen">
            <a:extLst>
              <a:ext uri="{FF2B5EF4-FFF2-40B4-BE49-F238E27FC236}">
                <a16:creationId xmlns:a16="http://schemas.microsoft.com/office/drawing/2014/main" id="{DE9FF799-5183-433B-B310-168509825ADB}"/>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1" y="0"/>
            <a:ext cx="12192001" cy="6857999"/>
          </a:xfrm>
          <a:prstGeom prst="rect">
            <a:avLst/>
          </a:prstGeom>
        </p:spPr>
      </p:pic>
      <p:sp>
        <p:nvSpPr>
          <p:cNvPr id="17" name="Pravokotnik 16">
            <a:extLst>
              <a:ext uri="{FF2B5EF4-FFF2-40B4-BE49-F238E27FC236}">
                <a16:creationId xmlns:a16="http://schemas.microsoft.com/office/drawing/2014/main" id="{E637E36B-52B3-4F3D-BA12-1FCC6B0804C2}"/>
              </a:ext>
            </a:extLst>
          </p:cNvPr>
          <p:cNvSpPr/>
          <p:nvPr/>
        </p:nvSpPr>
        <p:spPr>
          <a:xfrm>
            <a:off x="-1" y="0"/>
            <a:ext cx="12192001" cy="6858000"/>
          </a:xfrm>
          <a:prstGeom prst="rect">
            <a:avLst/>
          </a:prstGeom>
          <a:solidFill>
            <a:schemeClr val="tx1">
              <a:lumMod val="85000"/>
              <a:lumOff val="15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0" name="Označba mesta številke diapozitiva 1">
            <a:extLst>
              <a:ext uri="{FF2B5EF4-FFF2-40B4-BE49-F238E27FC236}">
                <a16:creationId xmlns:a16="http://schemas.microsoft.com/office/drawing/2014/main" id="{7ABB1935-2F04-4AE5-91DC-3880516ABEC1}"/>
              </a:ext>
            </a:extLst>
          </p:cNvPr>
          <p:cNvSpPr>
            <a:spLocks noGrp="1"/>
          </p:cNvSpPr>
          <p:nvPr>
            <p:ph type="sldNum" sz="quarter" idx="12"/>
          </p:nvPr>
        </p:nvSpPr>
        <p:spPr>
          <a:xfrm>
            <a:off x="9343846" y="6425003"/>
            <a:ext cx="2743200" cy="365125"/>
          </a:xfrm>
        </p:spPr>
        <p:txBody>
          <a:bodyPr/>
          <a:lstStyle/>
          <a:p>
            <a:fld id="{C64449EC-3553-4FFE-B6F3-FE4CC98C343D}" type="slidenum">
              <a:rPr lang="sl-SI" smtClean="0"/>
              <a:t>7</a:t>
            </a:fld>
            <a:endParaRPr lang="sl-SI" dirty="0"/>
          </a:p>
        </p:txBody>
      </p:sp>
      <p:sp>
        <p:nvSpPr>
          <p:cNvPr id="11" name="AutoShape 14" descr="Rezultat iskanja slik za hands open and tree icon transparen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13" name="AutoShape 16" descr="Rezultat iskanja slik za hands open and tree icon transparen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2" name="AutoShape 2" descr="Rezultat iskanja slik za forest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6" descr="Rezultat iskanja slik za forest care transparent"/>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PoljeZBesedilom 11">
            <a:extLst>
              <a:ext uri="{FF2B5EF4-FFF2-40B4-BE49-F238E27FC236}">
                <a16:creationId xmlns:a16="http://schemas.microsoft.com/office/drawing/2014/main" id="{20FECEF5-5E15-4FC4-A59D-E261D0F30BD9}"/>
              </a:ext>
            </a:extLst>
          </p:cNvPr>
          <p:cNvSpPr txBox="1"/>
          <p:nvPr/>
        </p:nvSpPr>
        <p:spPr>
          <a:xfrm>
            <a:off x="4898675" y="2601976"/>
            <a:ext cx="5895796" cy="1569660"/>
          </a:xfrm>
          <a:prstGeom prst="rect">
            <a:avLst/>
          </a:prstGeom>
          <a:noFill/>
        </p:spPr>
        <p:txBody>
          <a:bodyPr wrap="square" rtlCol="0">
            <a:spAutoFit/>
          </a:bodyPr>
          <a:lstStyle/>
          <a:p>
            <a:r>
              <a:rPr lang="it-IT" sz="4800" b="1" dirty="0">
                <a:solidFill>
                  <a:schemeClr val="bg1"/>
                </a:solidFill>
                <a:latin typeface="Tahoma" panose="020B0604030504040204" pitchFamily="34" charset="0"/>
                <a:ea typeface="Tahoma" panose="020B0604030504040204" pitchFamily="34" charset="0"/>
                <a:cs typeface="Tahoma" panose="020B0604030504040204" pitchFamily="34" charset="0"/>
              </a:rPr>
              <a:t>KLJUČNE</a:t>
            </a:r>
            <a:r>
              <a:rPr lang="it-IT" sz="4800" b="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 </a:t>
            </a:r>
            <a:r>
              <a:rPr lang="it-IT" sz="4800" b="1" dirty="0">
                <a:solidFill>
                  <a:schemeClr val="bg1"/>
                </a:solidFill>
                <a:latin typeface="Tahoma" panose="020B0604030504040204" pitchFamily="34" charset="0"/>
                <a:ea typeface="Tahoma" panose="020B0604030504040204" pitchFamily="34" charset="0"/>
                <a:cs typeface="Tahoma" panose="020B0604030504040204" pitchFamily="34" charset="0"/>
              </a:rPr>
              <a:t>UGOTOVITVE</a:t>
            </a:r>
          </a:p>
        </p:txBody>
      </p:sp>
      <p:sp>
        <p:nvSpPr>
          <p:cNvPr id="19" name="Pravokotnik 13">
            <a:extLst>
              <a:ext uri="{FF2B5EF4-FFF2-40B4-BE49-F238E27FC236}">
                <a16:creationId xmlns:a16="http://schemas.microsoft.com/office/drawing/2014/main" id="{96DE301A-60C9-4FA1-B24D-3111A7D53BBF}"/>
              </a:ext>
            </a:extLst>
          </p:cNvPr>
          <p:cNvSpPr/>
          <p:nvPr/>
        </p:nvSpPr>
        <p:spPr>
          <a:xfrm>
            <a:off x="4464093" y="2169985"/>
            <a:ext cx="115887" cy="2524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20" name="PoljeZBesedilom 15">
            <a:extLst>
              <a:ext uri="{FF2B5EF4-FFF2-40B4-BE49-F238E27FC236}">
                <a16:creationId xmlns:a16="http://schemas.microsoft.com/office/drawing/2014/main" id="{B290D9F2-CBFB-4E2E-BFF3-6AD58CAAF170}"/>
              </a:ext>
            </a:extLst>
          </p:cNvPr>
          <p:cNvSpPr txBox="1"/>
          <p:nvPr/>
        </p:nvSpPr>
        <p:spPr>
          <a:xfrm>
            <a:off x="625121" y="2108608"/>
            <a:ext cx="3570990" cy="2646878"/>
          </a:xfrm>
          <a:prstGeom prst="rect">
            <a:avLst/>
          </a:prstGeom>
          <a:noFill/>
        </p:spPr>
        <p:txBody>
          <a:bodyPr wrap="square" rtlCol="0">
            <a:spAutoFit/>
          </a:bodyPr>
          <a:lstStyle/>
          <a:p>
            <a:pPr algn="r"/>
            <a:r>
              <a:rPr lang="sl-SI" sz="16600" b="1" dirty="0">
                <a:solidFill>
                  <a:srgbClr val="F9A229"/>
                </a:solidFill>
                <a:latin typeface="Tahoma" panose="020B0604030504040204" pitchFamily="34" charset="0"/>
                <a:ea typeface="Tahoma" panose="020B0604030504040204" pitchFamily="34" charset="0"/>
                <a:cs typeface="Tahoma" panose="020B0604030504040204" pitchFamily="34" charset="0"/>
              </a:rPr>
              <a:t>02</a:t>
            </a:r>
          </a:p>
        </p:txBody>
      </p:sp>
    </p:spTree>
    <p:extLst>
      <p:ext uri="{BB962C8B-B14F-4D97-AF65-F5344CB8AC3E}">
        <p14:creationId xmlns:p14="http://schemas.microsoft.com/office/powerpoint/2010/main" val="973456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Skupina 2">
            <a:extLst>
              <a:ext uri="{FF2B5EF4-FFF2-40B4-BE49-F238E27FC236}">
                <a16:creationId xmlns:a16="http://schemas.microsoft.com/office/drawing/2014/main" id="{ED046563-09AD-42F4-AAA4-CF3D41E22203}"/>
              </a:ext>
            </a:extLst>
          </p:cNvPr>
          <p:cNvGrpSpPr/>
          <p:nvPr/>
        </p:nvGrpSpPr>
        <p:grpSpPr>
          <a:xfrm>
            <a:off x="0" y="0"/>
            <a:ext cx="12199445" cy="6858000"/>
            <a:chOff x="0" y="0"/>
            <a:chExt cx="12199445" cy="6858000"/>
          </a:xfrm>
        </p:grpSpPr>
        <p:pic>
          <p:nvPicPr>
            <p:cNvPr id="5" name="Picture 2" descr="Apple, Fruit, Vitamins, Red, Fruits, Food, Health">
              <a:extLst>
                <a:ext uri="{FF2B5EF4-FFF2-40B4-BE49-F238E27FC236}">
                  <a16:creationId xmlns:a16="http://schemas.microsoft.com/office/drawing/2014/main" id="{0D539F62-244B-484A-9FE0-0B8A79C61F1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p:blipFill>
          <p:spPr bwMode="auto">
            <a:xfrm>
              <a:off x="7445"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Pravokotnik 1">
              <a:extLst>
                <a:ext uri="{FF2B5EF4-FFF2-40B4-BE49-F238E27FC236}">
                  <a16:creationId xmlns:a16="http://schemas.microsoft.com/office/drawing/2014/main" id="{1B13DDC8-7172-4AFA-ACF4-58916CF5E4B8}"/>
                </a:ext>
              </a:extLst>
            </p:cNvPr>
            <p:cNvSpPr/>
            <p:nvPr/>
          </p:nvSpPr>
          <p:spPr>
            <a:xfrm>
              <a:off x="0" y="0"/>
              <a:ext cx="12192000" cy="6858000"/>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grpSp>
      <p:pic>
        <p:nvPicPr>
          <p:cNvPr id="43" name="Slika 11">
            <a:extLst>
              <a:ext uri="{FF2B5EF4-FFF2-40B4-BE49-F238E27FC236}">
                <a16:creationId xmlns:a16="http://schemas.microsoft.com/office/drawing/2014/main" id="{7AC418C5-184C-455B-8EF7-65AEC6AA33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21233" y="6572301"/>
            <a:ext cx="1058211" cy="225910"/>
          </a:xfrm>
          <a:prstGeom prst="rect">
            <a:avLst/>
          </a:prstGeom>
        </p:spPr>
      </p:pic>
      <p:sp>
        <p:nvSpPr>
          <p:cNvPr id="44" name="Označba mesta številke diapozitiva 1">
            <a:extLst>
              <a:ext uri="{FF2B5EF4-FFF2-40B4-BE49-F238E27FC236}">
                <a16:creationId xmlns:a16="http://schemas.microsoft.com/office/drawing/2014/main" id="{4CF4B4D2-0B71-4851-ABB2-41B8E951CB04}"/>
              </a:ext>
            </a:extLst>
          </p:cNvPr>
          <p:cNvSpPr>
            <a:spLocks noGrp="1"/>
          </p:cNvSpPr>
          <p:nvPr>
            <p:ph type="sldNum" sz="quarter" idx="12"/>
          </p:nvPr>
        </p:nvSpPr>
        <p:spPr>
          <a:xfrm>
            <a:off x="11818229" y="6492875"/>
            <a:ext cx="358677" cy="365125"/>
          </a:xfrm>
        </p:spPr>
        <p:txBody>
          <a:bodyPr/>
          <a:lstStyle/>
          <a:p>
            <a:fld id="{C64449EC-3553-4FFE-B6F3-FE4CC98C343D}" type="slidenum">
              <a:rPr lang="sl-SI" smtClean="0">
                <a:solidFill>
                  <a:schemeClr val="tx1">
                    <a:lumMod val="65000"/>
                    <a:lumOff val="35000"/>
                  </a:schemeClr>
                </a:solidFill>
              </a:rPr>
              <a:t>8</a:t>
            </a:fld>
            <a:endParaRPr lang="sl-SI" dirty="0">
              <a:solidFill>
                <a:schemeClr val="tx1">
                  <a:lumMod val="65000"/>
                  <a:lumOff val="35000"/>
                </a:schemeClr>
              </a:solidFill>
            </a:endParaRPr>
          </a:p>
        </p:txBody>
      </p:sp>
      <p:sp>
        <p:nvSpPr>
          <p:cNvPr id="14" name="TextBox 10">
            <a:extLst>
              <a:ext uri="{FF2B5EF4-FFF2-40B4-BE49-F238E27FC236}">
                <a16:creationId xmlns:a16="http://schemas.microsoft.com/office/drawing/2014/main" id="{A2BBF0D7-3A54-477E-82D8-DA111371EEF0}"/>
              </a:ext>
            </a:extLst>
          </p:cNvPr>
          <p:cNvSpPr txBox="1">
            <a:spLocks noChangeArrowheads="1"/>
          </p:cNvSpPr>
          <p:nvPr/>
        </p:nvSpPr>
        <p:spPr bwMode="auto">
          <a:xfrm>
            <a:off x="335428" y="932956"/>
            <a:ext cx="9489056" cy="361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Times New Roman CE" charset="-18"/>
              </a:defRPr>
            </a:lvl1pPr>
            <a:lvl2pPr marL="742950" indent="-285750" eaLnBrk="0" hangingPunct="0">
              <a:defRPr sz="1400">
                <a:solidFill>
                  <a:schemeClr val="tx1"/>
                </a:solidFill>
                <a:latin typeface="Times New Roman CE" charset="-18"/>
              </a:defRPr>
            </a:lvl2pPr>
            <a:lvl3pPr marL="1143000" indent="-228600" eaLnBrk="0" hangingPunct="0">
              <a:defRPr sz="1400">
                <a:solidFill>
                  <a:schemeClr val="tx1"/>
                </a:solidFill>
                <a:latin typeface="Times New Roman CE" charset="-18"/>
              </a:defRPr>
            </a:lvl3pPr>
            <a:lvl4pPr marL="1600200" indent="-228600" eaLnBrk="0" hangingPunct="0">
              <a:defRPr sz="1400">
                <a:solidFill>
                  <a:schemeClr val="tx1"/>
                </a:solidFill>
                <a:latin typeface="Times New Roman CE" charset="-18"/>
              </a:defRPr>
            </a:lvl4pPr>
            <a:lvl5pPr marL="2057400" indent="-228600" eaLnBrk="0" hangingPunct="0">
              <a:defRPr sz="1400">
                <a:solidFill>
                  <a:schemeClr val="tx1"/>
                </a:solidFill>
                <a:latin typeface="Times New Roman CE" charset="-18"/>
              </a:defRPr>
            </a:lvl5pPr>
            <a:lvl6pPr marL="2514600" indent="-228600" eaLnBrk="0" fontAlgn="base" hangingPunct="0">
              <a:spcBef>
                <a:spcPct val="0"/>
              </a:spcBef>
              <a:spcAft>
                <a:spcPct val="0"/>
              </a:spcAft>
              <a:defRPr sz="1400">
                <a:solidFill>
                  <a:schemeClr val="tx1"/>
                </a:solidFill>
                <a:latin typeface="Times New Roman CE" charset="-18"/>
              </a:defRPr>
            </a:lvl6pPr>
            <a:lvl7pPr marL="2971800" indent="-228600" eaLnBrk="0" fontAlgn="base" hangingPunct="0">
              <a:spcBef>
                <a:spcPct val="0"/>
              </a:spcBef>
              <a:spcAft>
                <a:spcPct val="0"/>
              </a:spcAft>
              <a:defRPr sz="1400">
                <a:solidFill>
                  <a:schemeClr val="tx1"/>
                </a:solidFill>
                <a:latin typeface="Times New Roman CE" charset="-18"/>
              </a:defRPr>
            </a:lvl7pPr>
            <a:lvl8pPr marL="3429000" indent="-228600" eaLnBrk="0" fontAlgn="base" hangingPunct="0">
              <a:spcBef>
                <a:spcPct val="0"/>
              </a:spcBef>
              <a:spcAft>
                <a:spcPct val="0"/>
              </a:spcAft>
              <a:defRPr sz="1400">
                <a:solidFill>
                  <a:schemeClr val="tx1"/>
                </a:solidFill>
                <a:latin typeface="Times New Roman CE" charset="-18"/>
              </a:defRPr>
            </a:lvl8pPr>
            <a:lvl9pPr marL="3886200" indent="-228600" eaLnBrk="0" fontAlgn="base" hangingPunct="0">
              <a:spcBef>
                <a:spcPct val="0"/>
              </a:spcBef>
              <a:spcAft>
                <a:spcPct val="0"/>
              </a:spcAft>
              <a:defRPr sz="1400">
                <a:solidFill>
                  <a:schemeClr val="tx1"/>
                </a:solidFill>
                <a:latin typeface="Times New Roman CE" charset="-18"/>
              </a:defRPr>
            </a:lvl9pPr>
          </a:lstStyle>
          <a:p>
            <a:pPr marL="171450" indent="-171450" algn="just" eaLnBrk="1" hangingPunct="1">
              <a:spcAft>
                <a:spcPts val="600"/>
              </a:spcAft>
              <a:buFontTx/>
              <a:buChar char="-"/>
              <a:defRPr/>
            </a:pPr>
            <a:r>
              <a:rPr lang="sl-SI" altLang="sl-SI" dirty="0">
                <a:latin typeface="Tahoma" panose="020B0604030504040204" pitchFamily="34" charset="0"/>
                <a:ea typeface="Tahoma" panose="020B0604030504040204" pitchFamily="34" charset="0"/>
                <a:cs typeface="Tahoma" panose="020B0604030504040204" pitchFamily="34" charset="0"/>
              </a:rPr>
              <a:t>28 % pri nakupu živil najbolj motivira zdrava prehrana, 34 % jih vodi hedonizem</a:t>
            </a:r>
          </a:p>
          <a:p>
            <a:pPr marL="914400" lvl="1" indent="-171450" algn="just" eaLnBrk="1" hangingPunct="1">
              <a:spcAft>
                <a:spcPts val="600"/>
              </a:spcAft>
              <a:buFontTx/>
              <a:buChar char="-"/>
              <a:defRPr/>
            </a:pPr>
            <a:r>
              <a:rPr lang="sl-SI" altLang="sl-SI" dirty="0">
                <a:latin typeface="Tahoma" panose="020B0604030504040204" pitchFamily="34" charset="0"/>
                <a:ea typeface="Tahoma" panose="020B0604030504040204" pitchFamily="34" charset="0"/>
                <a:cs typeface="Tahoma" panose="020B0604030504040204" pitchFamily="34" charset="0"/>
              </a:rPr>
              <a:t>Med tistimi, ki jih pri nakupu živil najbolj motivira zdrava prehrana, je višji delež kupcev ekoloških živil.</a:t>
            </a:r>
          </a:p>
          <a:p>
            <a:pPr marL="914400" lvl="1" indent="-171450" algn="just" eaLnBrk="1" hangingPunct="1">
              <a:spcAft>
                <a:spcPts val="600"/>
              </a:spcAft>
              <a:buFontTx/>
              <a:buChar char="-"/>
              <a:defRPr/>
            </a:pPr>
            <a:endParaRPr lang="sl-SI" altLang="sl-SI" dirty="0">
              <a:latin typeface="Tahoma" panose="020B0604030504040204" pitchFamily="34" charset="0"/>
              <a:ea typeface="Tahoma" panose="020B0604030504040204" pitchFamily="34" charset="0"/>
              <a:cs typeface="Tahoma" panose="020B0604030504040204" pitchFamily="34" charset="0"/>
            </a:endParaRPr>
          </a:p>
          <a:p>
            <a:pPr marL="171450" indent="-171450" algn="just" eaLnBrk="1" hangingPunct="1">
              <a:spcAft>
                <a:spcPts val="600"/>
              </a:spcAft>
              <a:buFontTx/>
              <a:buChar char="-"/>
              <a:defRPr/>
            </a:pPr>
            <a:r>
              <a:rPr lang="sl-SI" dirty="0">
                <a:latin typeface="Tahoma" panose="020B0604030504040204" pitchFamily="34" charset="0"/>
                <a:ea typeface="Tahoma" panose="020B0604030504040204" pitchFamily="34" charset="0"/>
                <a:cs typeface="Tahoma" panose="020B0604030504040204" pitchFamily="34" charset="0"/>
              </a:rPr>
              <a:t>Najpogostejši kanal nakupa živil so supermarketi, sledijo diskontne trgovine</a:t>
            </a:r>
          </a:p>
          <a:p>
            <a:pPr marL="914400" lvl="1" indent="-171450" algn="just" eaLnBrk="1" hangingPunct="1">
              <a:spcAft>
                <a:spcPts val="600"/>
              </a:spcAft>
              <a:buFontTx/>
              <a:buChar char="-"/>
              <a:defRPr/>
            </a:pPr>
            <a:r>
              <a:rPr lang="sl-SI" dirty="0">
                <a:latin typeface="Tahoma" panose="020B0604030504040204" pitchFamily="34" charset="0"/>
                <a:ea typeface="Tahoma" panose="020B0604030504040204" pitchFamily="34" charset="0"/>
                <a:cs typeface="Tahoma" panose="020B0604030504040204" pitchFamily="34" charset="0"/>
              </a:rPr>
              <a:t>Najpomembnejši kanal nakupa ekoloških živil je neposredno pri kmetu in na tržnici. </a:t>
            </a:r>
          </a:p>
          <a:p>
            <a:pPr marL="914400" lvl="1" indent="-171450" algn="just" eaLnBrk="1" hangingPunct="1">
              <a:spcAft>
                <a:spcPts val="600"/>
              </a:spcAft>
              <a:buFontTx/>
              <a:buChar char="-"/>
              <a:defRPr/>
            </a:pPr>
            <a:r>
              <a:rPr lang="sl-SI" dirty="0">
                <a:latin typeface="Tahoma" panose="020B0604030504040204" pitchFamily="34" charset="0"/>
                <a:ea typeface="Tahoma" panose="020B0604030504040204" pitchFamily="34" charset="0"/>
                <a:cs typeface="Tahoma" panose="020B0604030504040204" pitchFamily="34" charset="0"/>
              </a:rPr>
              <a:t>Pri občasnih kupcih ekoloških živil so pomemben kanal nakupa večji supermarketi.</a:t>
            </a:r>
          </a:p>
          <a:p>
            <a:pPr marL="914400" lvl="1" indent="-171450" algn="just" eaLnBrk="1" hangingPunct="1">
              <a:spcAft>
                <a:spcPts val="600"/>
              </a:spcAft>
              <a:buFontTx/>
              <a:buChar char="-"/>
              <a:defRPr/>
            </a:pPr>
            <a:endParaRPr lang="sl-SI" dirty="0">
              <a:latin typeface="Tahoma" panose="020B0604030504040204" pitchFamily="34" charset="0"/>
              <a:ea typeface="Tahoma" panose="020B0604030504040204" pitchFamily="34" charset="0"/>
              <a:cs typeface="Tahoma" panose="020B0604030504040204" pitchFamily="34" charset="0"/>
            </a:endParaRPr>
          </a:p>
          <a:p>
            <a:pPr marL="171450" indent="-171450" algn="just" eaLnBrk="1" hangingPunct="1">
              <a:spcAft>
                <a:spcPts val="600"/>
              </a:spcAft>
              <a:buFontTx/>
              <a:buChar char="-"/>
              <a:defRPr/>
            </a:pPr>
            <a:r>
              <a:rPr lang="sl-SI" dirty="0">
                <a:latin typeface="Tahoma" panose="020B0604030504040204" pitchFamily="34" charset="0"/>
                <a:ea typeface="Tahoma" panose="020B0604030504040204" pitchFamily="34" charset="0"/>
                <a:cs typeface="Tahoma" panose="020B0604030504040204" pitchFamily="34" charset="0"/>
              </a:rPr>
              <a:t>Nakup pri kmetu in na tržnici povezujejo s kvalitetnimi izdelki, ponudbo slovenskih in ekoloških izdelkov, medtem ko je za supermarkete značilna širina, za diskontne prodajalne pa cen</a:t>
            </a:r>
          </a:p>
          <a:p>
            <a:pPr marL="171450" indent="-171450" algn="just" eaLnBrk="1" hangingPunct="1">
              <a:spcAft>
                <a:spcPts val="600"/>
              </a:spcAft>
              <a:buFontTx/>
              <a:buChar char="-"/>
              <a:defRPr/>
            </a:pPr>
            <a:endParaRPr lang="sl-SI" dirty="0">
              <a:latin typeface="Tahoma" panose="020B0604030504040204" pitchFamily="34" charset="0"/>
              <a:ea typeface="Tahoma" panose="020B0604030504040204" pitchFamily="34" charset="0"/>
              <a:cs typeface="Tahoma" panose="020B0604030504040204" pitchFamily="34" charset="0"/>
            </a:endParaRPr>
          </a:p>
          <a:p>
            <a:pPr marL="171450" indent="-171450" algn="just" eaLnBrk="1" hangingPunct="1">
              <a:spcAft>
                <a:spcPts val="600"/>
              </a:spcAft>
              <a:buFontTx/>
              <a:buChar char="-"/>
              <a:defRPr/>
            </a:pPr>
            <a:r>
              <a:rPr lang="sl-SI" dirty="0">
                <a:latin typeface="Tahoma" panose="020B0604030504040204" pitchFamily="34" charset="0"/>
                <a:ea typeface="Tahoma" panose="020B0604030504040204" pitchFamily="34" charset="0"/>
                <a:cs typeface="Tahoma" panose="020B0604030504040204" pitchFamily="34" charset="0"/>
              </a:rPr>
              <a:t>Kupci večinoma preverjajo deklaracije živil, a v največji meri jih zanima rok trajanja. Pomembno je tudi poreklo, izpostavljajo pa težavo z drobnim tiskom in uporabo tujk oz. nerazumljivih izrazov na deklaracijah.</a:t>
            </a:r>
          </a:p>
          <a:p>
            <a:pPr marL="171450" lvl="0" indent="-171450" algn="just" eaLnBrk="1" hangingPunct="1">
              <a:spcAft>
                <a:spcPts val="600"/>
              </a:spcAft>
              <a:buFontTx/>
              <a:buChar char="-"/>
              <a:defRPr/>
            </a:pPr>
            <a:endParaRPr lang="sl-SI" sz="1100" dirty="0">
              <a:latin typeface="Tahoma" panose="020B0604030504040204" pitchFamily="34" charset="0"/>
              <a:ea typeface="Tahoma" panose="020B0604030504040204" pitchFamily="34" charset="0"/>
              <a:cs typeface="Tahoma" panose="020B0604030504040204" pitchFamily="34" charset="0"/>
            </a:endParaRPr>
          </a:p>
        </p:txBody>
      </p:sp>
      <p:sp>
        <p:nvSpPr>
          <p:cNvPr id="4" name="Puščica: petkotnik 3">
            <a:extLst>
              <a:ext uri="{FF2B5EF4-FFF2-40B4-BE49-F238E27FC236}">
                <a16:creationId xmlns:a16="http://schemas.microsoft.com/office/drawing/2014/main" id="{010514F9-9210-469C-B706-8D8DD1A58CDF}"/>
              </a:ext>
            </a:extLst>
          </p:cNvPr>
          <p:cNvSpPr/>
          <p:nvPr/>
        </p:nvSpPr>
        <p:spPr>
          <a:xfrm>
            <a:off x="0" y="180754"/>
            <a:ext cx="8080744" cy="606056"/>
          </a:xfrm>
          <a:prstGeom prst="homePlate">
            <a:avLst/>
          </a:prstGeom>
          <a:solidFill>
            <a:srgbClr val="F9A2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6" name="Pravokotnik 5">
            <a:extLst>
              <a:ext uri="{FF2B5EF4-FFF2-40B4-BE49-F238E27FC236}">
                <a16:creationId xmlns:a16="http://schemas.microsoft.com/office/drawing/2014/main" id="{71E2DE7A-80C6-42EA-8448-FA73896B91D2}"/>
              </a:ext>
            </a:extLst>
          </p:cNvPr>
          <p:cNvSpPr/>
          <p:nvPr/>
        </p:nvSpPr>
        <p:spPr>
          <a:xfrm>
            <a:off x="317085" y="200906"/>
            <a:ext cx="2924198" cy="584775"/>
          </a:xfrm>
          <a:prstGeom prst="rect">
            <a:avLst/>
          </a:prstGeom>
        </p:spPr>
        <p:txBody>
          <a:bodyPr wrap="none">
            <a:spAutoFit/>
          </a:bodyPr>
          <a:lstStyle/>
          <a:p>
            <a:pPr algn="just">
              <a:spcAft>
                <a:spcPts val="600"/>
              </a:spcAft>
              <a:defRPr/>
            </a:pPr>
            <a:r>
              <a:rPr lang="sl-SI" sz="3200" b="1" dirty="0">
                <a:solidFill>
                  <a:schemeClr val="bg1"/>
                </a:solidFill>
                <a:latin typeface="Tahoma" panose="020B0604030504040204" pitchFamily="34" charset="0"/>
                <a:ea typeface="Tahoma" panose="020B0604030504040204" pitchFamily="34" charset="0"/>
                <a:cs typeface="Tahoma" panose="020B0604030504040204" pitchFamily="34" charset="0"/>
              </a:rPr>
              <a:t>NAKUP ŽIVIL</a:t>
            </a:r>
          </a:p>
        </p:txBody>
      </p:sp>
    </p:spTree>
    <p:extLst>
      <p:ext uri="{BB962C8B-B14F-4D97-AF65-F5344CB8AC3E}">
        <p14:creationId xmlns:p14="http://schemas.microsoft.com/office/powerpoint/2010/main" val="36270096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Skupina 4">
            <a:extLst>
              <a:ext uri="{FF2B5EF4-FFF2-40B4-BE49-F238E27FC236}">
                <a16:creationId xmlns:a16="http://schemas.microsoft.com/office/drawing/2014/main" id="{D4EE3F7D-F1C5-4975-9874-019D77FB157E}"/>
              </a:ext>
            </a:extLst>
          </p:cNvPr>
          <p:cNvGrpSpPr/>
          <p:nvPr/>
        </p:nvGrpSpPr>
        <p:grpSpPr>
          <a:xfrm>
            <a:off x="0" y="0"/>
            <a:ext cx="12199445" cy="6858000"/>
            <a:chOff x="0" y="0"/>
            <a:chExt cx="12199445" cy="6858000"/>
          </a:xfrm>
        </p:grpSpPr>
        <p:pic>
          <p:nvPicPr>
            <p:cNvPr id="6" name="Picture 2" descr="Apple, Fruit, Vitamins, Red, Fruits, Food, Health">
              <a:extLst>
                <a:ext uri="{FF2B5EF4-FFF2-40B4-BE49-F238E27FC236}">
                  <a16:creationId xmlns:a16="http://schemas.microsoft.com/office/drawing/2014/main" id="{1F1B457F-92E3-467B-ADBD-FD80ACCAEAB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p:blipFill>
          <p:spPr bwMode="auto">
            <a:xfrm>
              <a:off x="7445"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Pravokotnik 7">
              <a:extLst>
                <a:ext uri="{FF2B5EF4-FFF2-40B4-BE49-F238E27FC236}">
                  <a16:creationId xmlns:a16="http://schemas.microsoft.com/office/drawing/2014/main" id="{35351DEE-AF90-41C5-877F-FDADBC66589A}"/>
                </a:ext>
              </a:extLst>
            </p:cNvPr>
            <p:cNvSpPr/>
            <p:nvPr/>
          </p:nvSpPr>
          <p:spPr>
            <a:xfrm>
              <a:off x="0" y="0"/>
              <a:ext cx="12192000" cy="6858000"/>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grpSp>
      <p:sp>
        <p:nvSpPr>
          <p:cNvPr id="9" name="Puščica: petkotnik 8">
            <a:extLst>
              <a:ext uri="{FF2B5EF4-FFF2-40B4-BE49-F238E27FC236}">
                <a16:creationId xmlns:a16="http://schemas.microsoft.com/office/drawing/2014/main" id="{BA4AAA2E-687A-4961-BE8C-F73E16D570D2}"/>
              </a:ext>
            </a:extLst>
          </p:cNvPr>
          <p:cNvSpPr/>
          <p:nvPr/>
        </p:nvSpPr>
        <p:spPr>
          <a:xfrm>
            <a:off x="-7445" y="180754"/>
            <a:ext cx="9526772" cy="606056"/>
          </a:xfrm>
          <a:prstGeom prst="homePlate">
            <a:avLst/>
          </a:prstGeom>
          <a:solidFill>
            <a:srgbClr val="F9A2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0" name="Pravokotnik 9">
            <a:extLst>
              <a:ext uri="{FF2B5EF4-FFF2-40B4-BE49-F238E27FC236}">
                <a16:creationId xmlns:a16="http://schemas.microsoft.com/office/drawing/2014/main" id="{4B43DD86-6A0A-4FDE-A2C0-EC6FA8F6F5CA}"/>
              </a:ext>
            </a:extLst>
          </p:cNvPr>
          <p:cNvSpPr/>
          <p:nvPr/>
        </p:nvSpPr>
        <p:spPr>
          <a:xfrm>
            <a:off x="206112" y="200906"/>
            <a:ext cx="2924198" cy="584775"/>
          </a:xfrm>
          <a:prstGeom prst="rect">
            <a:avLst/>
          </a:prstGeom>
        </p:spPr>
        <p:txBody>
          <a:bodyPr wrap="none">
            <a:spAutoFit/>
          </a:bodyPr>
          <a:lstStyle/>
          <a:p>
            <a:pPr algn="just">
              <a:spcAft>
                <a:spcPts val="600"/>
              </a:spcAft>
              <a:defRPr/>
            </a:pPr>
            <a:r>
              <a:rPr lang="sl-SI" sz="3200" b="1" dirty="0">
                <a:solidFill>
                  <a:schemeClr val="bg1"/>
                </a:solidFill>
                <a:latin typeface="Tahoma" panose="020B0604030504040204" pitchFamily="34" charset="0"/>
                <a:ea typeface="Tahoma" panose="020B0604030504040204" pitchFamily="34" charset="0"/>
                <a:cs typeface="Tahoma" panose="020B0604030504040204" pitchFamily="34" charset="0"/>
              </a:rPr>
              <a:t>NAKUP ŽIVIL</a:t>
            </a:r>
          </a:p>
        </p:txBody>
      </p:sp>
      <p:pic>
        <p:nvPicPr>
          <p:cNvPr id="43" name="Slika 11">
            <a:extLst>
              <a:ext uri="{FF2B5EF4-FFF2-40B4-BE49-F238E27FC236}">
                <a16:creationId xmlns:a16="http://schemas.microsoft.com/office/drawing/2014/main" id="{7AC418C5-184C-455B-8EF7-65AEC6AA33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21233" y="6572301"/>
            <a:ext cx="1058211" cy="225910"/>
          </a:xfrm>
          <a:prstGeom prst="rect">
            <a:avLst/>
          </a:prstGeom>
        </p:spPr>
      </p:pic>
      <p:sp>
        <p:nvSpPr>
          <p:cNvPr id="44" name="Označba mesta številke diapozitiva 1">
            <a:extLst>
              <a:ext uri="{FF2B5EF4-FFF2-40B4-BE49-F238E27FC236}">
                <a16:creationId xmlns:a16="http://schemas.microsoft.com/office/drawing/2014/main" id="{4CF4B4D2-0B71-4851-ABB2-41B8E951CB04}"/>
              </a:ext>
            </a:extLst>
          </p:cNvPr>
          <p:cNvSpPr>
            <a:spLocks noGrp="1"/>
          </p:cNvSpPr>
          <p:nvPr>
            <p:ph type="sldNum" sz="quarter" idx="12"/>
          </p:nvPr>
        </p:nvSpPr>
        <p:spPr>
          <a:xfrm>
            <a:off x="11818229" y="6492875"/>
            <a:ext cx="358677" cy="365125"/>
          </a:xfrm>
        </p:spPr>
        <p:txBody>
          <a:bodyPr/>
          <a:lstStyle/>
          <a:p>
            <a:fld id="{C64449EC-3553-4FFE-B6F3-FE4CC98C343D}" type="slidenum">
              <a:rPr lang="sl-SI" smtClean="0">
                <a:solidFill>
                  <a:schemeClr val="tx1">
                    <a:lumMod val="65000"/>
                    <a:lumOff val="35000"/>
                  </a:schemeClr>
                </a:solidFill>
              </a:rPr>
              <a:t>9</a:t>
            </a:fld>
            <a:endParaRPr lang="sl-SI" dirty="0">
              <a:solidFill>
                <a:schemeClr val="tx1">
                  <a:lumMod val="65000"/>
                  <a:lumOff val="35000"/>
                </a:schemeClr>
              </a:solidFill>
            </a:endParaRPr>
          </a:p>
        </p:txBody>
      </p:sp>
      <p:sp>
        <p:nvSpPr>
          <p:cNvPr id="7" name="TextBox 10">
            <a:extLst>
              <a:ext uri="{FF2B5EF4-FFF2-40B4-BE49-F238E27FC236}">
                <a16:creationId xmlns:a16="http://schemas.microsoft.com/office/drawing/2014/main" id="{22C1D11B-AA0F-4961-AED7-63D3D3FF3AAB}"/>
              </a:ext>
            </a:extLst>
          </p:cNvPr>
          <p:cNvSpPr txBox="1">
            <a:spLocks noChangeArrowheads="1"/>
          </p:cNvSpPr>
          <p:nvPr/>
        </p:nvSpPr>
        <p:spPr bwMode="auto">
          <a:xfrm>
            <a:off x="155488" y="5128746"/>
            <a:ext cx="115147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Times New Roman CE" charset="-18"/>
              </a:defRPr>
            </a:lvl1pPr>
            <a:lvl2pPr marL="742950" indent="-285750" eaLnBrk="0" hangingPunct="0">
              <a:defRPr sz="1400">
                <a:solidFill>
                  <a:schemeClr val="tx1"/>
                </a:solidFill>
                <a:latin typeface="Times New Roman CE" charset="-18"/>
              </a:defRPr>
            </a:lvl2pPr>
            <a:lvl3pPr marL="1143000" indent="-228600" eaLnBrk="0" hangingPunct="0">
              <a:defRPr sz="1400">
                <a:solidFill>
                  <a:schemeClr val="tx1"/>
                </a:solidFill>
                <a:latin typeface="Times New Roman CE" charset="-18"/>
              </a:defRPr>
            </a:lvl3pPr>
            <a:lvl4pPr marL="1600200" indent="-228600" eaLnBrk="0" hangingPunct="0">
              <a:defRPr sz="1400">
                <a:solidFill>
                  <a:schemeClr val="tx1"/>
                </a:solidFill>
                <a:latin typeface="Times New Roman CE" charset="-18"/>
              </a:defRPr>
            </a:lvl4pPr>
            <a:lvl5pPr marL="2057400" indent="-228600" eaLnBrk="0" hangingPunct="0">
              <a:defRPr sz="1400">
                <a:solidFill>
                  <a:schemeClr val="tx1"/>
                </a:solidFill>
                <a:latin typeface="Times New Roman CE" charset="-18"/>
              </a:defRPr>
            </a:lvl5pPr>
            <a:lvl6pPr marL="2514600" indent="-228600" eaLnBrk="0" fontAlgn="base" hangingPunct="0">
              <a:spcBef>
                <a:spcPct val="0"/>
              </a:spcBef>
              <a:spcAft>
                <a:spcPct val="0"/>
              </a:spcAft>
              <a:defRPr sz="1400">
                <a:solidFill>
                  <a:schemeClr val="tx1"/>
                </a:solidFill>
                <a:latin typeface="Times New Roman CE" charset="-18"/>
              </a:defRPr>
            </a:lvl6pPr>
            <a:lvl7pPr marL="2971800" indent="-228600" eaLnBrk="0" fontAlgn="base" hangingPunct="0">
              <a:spcBef>
                <a:spcPct val="0"/>
              </a:spcBef>
              <a:spcAft>
                <a:spcPct val="0"/>
              </a:spcAft>
              <a:defRPr sz="1400">
                <a:solidFill>
                  <a:schemeClr val="tx1"/>
                </a:solidFill>
                <a:latin typeface="Times New Roman CE" charset="-18"/>
              </a:defRPr>
            </a:lvl7pPr>
            <a:lvl8pPr marL="3429000" indent="-228600" eaLnBrk="0" fontAlgn="base" hangingPunct="0">
              <a:spcBef>
                <a:spcPct val="0"/>
              </a:spcBef>
              <a:spcAft>
                <a:spcPct val="0"/>
              </a:spcAft>
              <a:defRPr sz="1400">
                <a:solidFill>
                  <a:schemeClr val="tx1"/>
                </a:solidFill>
                <a:latin typeface="Times New Roman CE" charset="-18"/>
              </a:defRPr>
            </a:lvl8pPr>
            <a:lvl9pPr marL="3886200" indent="-228600" eaLnBrk="0" fontAlgn="base" hangingPunct="0">
              <a:spcBef>
                <a:spcPct val="0"/>
              </a:spcBef>
              <a:spcAft>
                <a:spcPct val="0"/>
              </a:spcAft>
              <a:defRPr sz="1400">
                <a:solidFill>
                  <a:schemeClr val="tx1"/>
                </a:solidFill>
                <a:latin typeface="Times New Roman CE" charset="-18"/>
              </a:defRPr>
            </a:lvl9pPr>
          </a:lstStyle>
          <a:p>
            <a:pPr marL="285750" indent="-171450" algn="just" eaLnBrk="1" hangingPunct="1">
              <a:spcAft>
                <a:spcPts val="600"/>
              </a:spcAft>
              <a:buFontTx/>
              <a:buChar char="-"/>
              <a:defRPr/>
            </a:pPr>
            <a:r>
              <a:rPr lang="sl-SI" dirty="0">
                <a:latin typeface="Tahoma" panose="020B0604030504040204" pitchFamily="34" charset="0"/>
                <a:ea typeface="Tahoma" panose="020B0604030504040204" pitchFamily="34" charset="0"/>
                <a:cs typeface="Tahoma" panose="020B0604030504040204" pitchFamily="34" charset="0"/>
              </a:rPr>
              <a:t>Večina meni, da so delno informirani o ekoloških izdelkih</a:t>
            </a:r>
          </a:p>
          <a:p>
            <a:pPr marL="285750" indent="-171450" algn="just" eaLnBrk="1" hangingPunct="1">
              <a:spcAft>
                <a:spcPts val="600"/>
              </a:spcAft>
              <a:buFontTx/>
              <a:buChar char="-"/>
              <a:defRPr/>
            </a:pPr>
            <a:r>
              <a:rPr lang="sl-SI" dirty="0">
                <a:latin typeface="Tahoma" panose="020B0604030504040204" pitchFamily="34" charset="0"/>
                <a:ea typeface="Tahoma" panose="020B0604030504040204" pitchFamily="34" charset="0"/>
                <a:cs typeface="Tahoma" panose="020B0604030504040204" pitchFamily="34" charset="0"/>
              </a:rPr>
              <a:t>Najbolj zanimivi so postopki pridelave, načini kontrole in kriteriji, da se živilo opredeli kot ekološko</a:t>
            </a:r>
          </a:p>
          <a:p>
            <a:pPr marL="285750" indent="-171450" algn="just" eaLnBrk="1" hangingPunct="1">
              <a:spcAft>
                <a:spcPts val="600"/>
              </a:spcAft>
              <a:buFontTx/>
              <a:buChar char="-"/>
              <a:defRPr/>
            </a:pPr>
            <a:r>
              <a:rPr lang="sl-SI" dirty="0">
                <a:latin typeface="Tahoma" panose="020B0604030504040204" pitchFamily="34" charset="0"/>
                <a:ea typeface="Tahoma" panose="020B0604030504040204" pitchFamily="34" charset="0"/>
                <a:cs typeface="Tahoma" panose="020B0604030504040204" pitchFamily="34" charset="0"/>
              </a:rPr>
              <a:t>Večinoma dobijo informacije iz televizijskih oddaj, pogovorov s prijatelji in od kmetov, ki se ukvarjajo s pridelavo</a:t>
            </a:r>
          </a:p>
        </p:txBody>
      </p:sp>
      <p:sp>
        <p:nvSpPr>
          <p:cNvPr id="2" name="Pravokotnik 1">
            <a:extLst>
              <a:ext uri="{FF2B5EF4-FFF2-40B4-BE49-F238E27FC236}">
                <a16:creationId xmlns:a16="http://schemas.microsoft.com/office/drawing/2014/main" id="{7064EAB1-995F-4D4C-BEAD-138A920A2939}"/>
              </a:ext>
            </a:extLst>
          </p:cNvPr>
          <p:cNvSpPr/>
          <p:nvPr/>
        </p:nvSpPr>
        <p:spPr>
          <a:xfrm>
            <a:off x="155487" y="845288"/>
            <a:ext cx="11093303" cy="1477328"/>
          </a:xfrm>
          <a:prstGeom prst="rect">
            <a:avLst/>
          </a:prstGeom>
        </p:spPr>
        <p:txBody>
          <a:bodyPr wrap="square">
            <a:spAutoFit/>
          </a:bodyPr>
          <a:lstStyle/>
          <a:p>
            <a:pPr marL="285750" lvl="0" indent="-171450" algn="just">
              <a:spcAft>
                <a:spcPts val="600"/>
              </a:spcAft>
              <a:buFontTx/>
              <a:buChar char="-"/>
              <a:defRPr/>
            </a:pPr>
            <a:r>
              <a:rPr lang="sl-SI" sz="1400" dirty="0">
                <a:latin typeface="Tahoma" panose="020B0604030504040204" pitchFamily="34" charset="0"/>
                <a:ea typeface="Tahoma" panose="020B0604030504040204" pitchFamily="34" charset="0"/>
                <a:cs typeface="Tahoma" panose="020B0604030504040204" pitchFamily="34" charset="0"/>
              </a:rPr>
              <a:t>Kupci menijo, da je v ponudbi premalo ekoloških živil. To še posebej velja za slovenska ekološka živila.</a:t>
            </a:r>
          </a:p>
          <a:p>
            <a:pPr marL="285750" lvl="0" indent="-171450" algn="just">
              <a:spcAft>
                <a:spcPts val="600"/>
              </a:spcAft>
              <a:buFontTx/>
              <a:buChar char="-"/>
              <a:defRPr/>
            </a:pPr>
            <a:r>
              <a:rPr lang="sl-SI" sz="1400" dirty="0">
                <a:latin typeface="Tahoma" panose="020B0604030504040204" pitchFamily="34" charset="0"/>
                <a:ea typeface="Tahoma" panose="020B0604030504040204" pitchFamily="34" charset="0"/>
                <a:cs typeface="Tahoma" panose="020B0604030504040204" pitchFamily="34" charset="0"/>
              </a:rPr>
              <a:t>Kategorije živil, kjer je povpraševanje po ekoloških živilih največje, so jajca, sveža zelenjava in sadje ter sveže meso. </a:t>
            </a:r>
          </a:p>
          <a:p>
            <a:pPr marL="285750" lvl="0" indent="-171450" algn="just">
              <a:spcAft>
                <a:spcPts val="600"/>
              </a:spcAft>
              <a:buFontTx/>
              <a:buChar char="-"/>
              <a:defRPr/>
            </a:pPr>
            <a:r>
              <a:rPr lang="sl-SI" sz="1400" dirty="0">
                <a:latin typeface="Tahoma" panose="020B0604030504040204" pitchFamily="34" charset="0"/>
                <a:ea typeface="Tahoma" panose="020B0604030504040204" pitchFamily="34" charset="0"/>
                <a:cs typeface="Tahoma" panose="020B0604030504040204" pitchFamily="34" charset="0"/>
              </a:rPr>
              <a:t>Najpogostejši motivi za nakup ekoloških živil so, da so bolj zdrava, višje kakovosti in bolj okusna. </a:t>
            </a:r>
          </a:p>
          <a:p>
            <a:pPr marL="285750" lvl="0" indent="-171450" algn="just">
              <a:spcAft>
                <a:spcPts val="600"/>
              </a:spcAft>
              <a:buFontTx/>
              <a:buChar char="-"/>
              <a:defRPr/>
            </a:pPr>
            <a:r>
              <a:rPr lang="sl-SI" sz="1400" dirty="0">
                <a:latin typeface="Tahoma" panose="020B0604030504040204" pitchFamily="34" charset="0"/>
                <a:ea typeface="Tahoma" panose="020B0604030504040204" pitchFamily="34" charset="0"/>
                <a:cs typeface="Tahoma" panose="020B0604030504040204" pitchFamily="34" charset="0"/>
              </a:rPr>
              <a:t>Glavna ovira za nakup ekoloških živil je previsoka cena. </a:t>
            </a:r>
          </a:p>
          <a:p>
            <a:pPr marL="1028700" lvl="1" indent="-171450" algn="just">
              <a:spcAft>
                <a:spcPts val="600"/>
              </a:spcAft>
              <a:buFontTx/>
              <a:buChar char="-"/>
              <a:defRPr/>
            </a:pPr>
            <a:r>
              <a:rPr lang="sl-SI" sz="1400" dirty="0">
                <a:latin typeface="Tahoma" panose="020B0604030504040204" pitchFamily="34" charset="0"/>
                <a:ea typeface="Tahoma" panose="020B0604030504040204" pitchFamily="34" charset="0"/>
                <a:cs typeface="Tahoma" panose="020B0604030504040204" pitchFamily="34" charset="0"/>
              </a:rPr>
              <a:t>Večina </a:t>
            </a:r>
            <a:r>
              <a:rPr lang="sl-SI" sz="1400" dirty="0" err="1">
                <a:latin typeface="Tahoma" panose="020B0604030504040204" pitchFamily="34" charset="0"/>
                <a:ea typeface="Tahoma" panose="020B0604030504040204" pitchFamily="34" charset="0"/>
                <a:cs typeface="Tahoma" panose="020B0604030504040204" pitchFamily="34" charset="0"/>
              </a:rPr>
              <a:t>neuporabnikov</a:t>
            </a:r>
            <a:r>
              <a:rPr lang="sl-SI" sz="1400" dirty="0">
                <a:latin typeface="Tahoma" panose="020B0604030504040204" pitchFamily="34" charset="0"/>
                <a:ea typeface="Tahoma" panose="020B0604030504040204" pitchFamily="34" charset="0"/>
                <a:cs typeface="Tahoma" panose="020B0604030504040204" pitchFamily="34" charset="0"/>
              </a:rPr>
              <a:t> navaja, da bi kupili ekološke izdelke, če bi bili cenejši. </a:t>
            </a:r>
          </a:p>
        </p:txBody>
      </p:sp>
      <p:sp>
        <p:nvSpPr>
          <p:cNvPr id="3" name="Pravokotnik 2">
            <a:extLst>
              <a:ext uri="{FF2B5EF4-FFF2-40B4-BE49-F238E27FC236}">
                <a16:creationId xmlns:a16="http://schemas.microsoft.com/office/drawing/2014/main" id="{57FBC589-4B45-4E6F-9724-BD883EE3B4CF}"/>
              </a:ext>
            </a:extLst>
          </p:cNvPr>
          <p:cNvSpPr/>
          <p:nvPr/>
        </p:nvSpPr>
        <p:spPr>
          <a:xfrm>
            <a:off x="155487" y="3341507"/>
            <a:ext cx="11093303" cy="892552"/>
          </a:xfrm>
          <a:prstGeom prst="rect">
            <a:avLst/>
          </a:prstGeom>
        </p:spPr>
        <p:txBody>
          <a:bodyPr wrap="square">
            <a:spAutoFit/>
          </a:bodyPr>
          <a:lstStyle/>
          <a:p>
            <a:pPr marL="285750" lvl="0" indent="-171450" algn="just">
              <a:spcAft>
                <a:spcPts val="600"/>
              </a:spcAft>
              <a:buFontTx/>
              <a:buChar char="-"/>
              <a:defRPr/>
            </a:pPr>
            <a:r>
              <a:rPr lang="sl-SI" sz="1400" dirty="0">
                <a:latin typeface="Tahoma" panose="020B0604030504040204" pitchFamily="34" charset="0"/>
                <a:ea typeface="Tahoma" panose="020B0604030504040204" pitchFamily="34" charset="0"/>
                <a:cs typeface="Tahoma" panose="020B0604030504040204" pitchFamily="34" charset="0"/>
              </a:rPr>
              <a:t>Skoraj vsem kupcem ekoloških živil je poreklo pomembno.</a:t>
            </a:r>
          </a:p>
          <a:p>
            <a:pPr marL="285750" lvl="0" indent="-171450" algn="just">
              <a:spcAft>
                <a:spcPts val="600"/>
              </a:spcAft>
              <a:buFontTx/>
              <a:buChar char="-"/>
              <a:defRPr/>
            </a:pPr>
            <a:r>
              <a:rPr lang="sl-SI" sz="1400" dirty="0">
                <a:latin typeface="Tahoma" panose="020B0604030504040204" pitchFamily="34" charset="0"/>
                <a:ea typeface="Tahoma" panose="020B0604030504040204" pitchFamily="34" charset="0"/>
                <a:cs typeface="Tahoma" panose="020B0604030504040204" pitchFamily="34" charset="0"/>
              </a:rPr>
              <a:t>Daleč najvišje zaupanje imajo v slovenska živila.</a:t>
            </a:r>
          </a:p>
          <a:p>
            <a:pPr marL="285750" lvl="0" indent="-171450" algn="just">
              <a:spcAft>
                <a:spcPts val="600"/>
              </a:spcAft>
              <a:buFontTx/>
              <a:buChar char="-"/>
              <a:defRPr/>
            </a:pPr>
            <a:r>
              <a:rPr lang="sl-SI" sz="1400" dirty="0">
                <a:latin typeface="Tahoma" panose="020B0604030504040204" pitchFamily="34" charset="0"/>
                <a:ea typeface="Tahoma" panose="020B0604030504040204" pitchFamily="34" charset="0"/>
                <a:cs typeface="Tahoma" panose="020B0604030504040204" pitchFamily="34" charset="0"/>
              </a:rPr>
              <a:t>Menijo, da je slovenska hrana bolj kvalitetna kot hrana iz uvoza in da z nakupom slovenskih živil podpirajo slovenske kmetovalce.</a:t>
            </a:r>
          </a:p>
        </p:txBody>
      </p:sp>
      <p:sp>
        <p:nvSpPr>
          <p:cNvPr id="12" name="Puščica: petkotnik 11">
            <a:extLst>
              <a:ext uri="{FF2B5EF4-FFF2-40B4-BE49-F238E27FC236}">
                <a16:creationId xmlns:a16="http://schemas.microsoft.com/office/drawing/2014/main" id="{9D618E56-B54B-4381-9AA6-B33FF6CE8F64}"/>
              </a:ext>
            </a:extLst>
          </p:cNvPr>
          <p:cNvSpPr/>
          <p:nvPr/>
        </p:nvSpPr>
        <p:spPr>
          <a:xfrm>
            <a:off x="-7445" y="2654750"/>
            <a:ext cx="9526772" cy="606056"/>
          </a:xfrm>
          <a:prstGeom prst="homePlate">
            <a:avLst/>
          </a:prstGeom>
          <a:solidFill>
            <a:srgbClr val="F9A2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3" name="Pravokotnik 12">
            <a:extLst>
              <a:ext uri="{FF2B5EF4-FFF2-40B4-BE49-F238E27FC236}">
                <a16:creationId xmlns:a16="http://schemas.microsoft.com/office/drawing/2014/main" id="{52577D02-EC43-4AAF-8D6B-CAB70798D062}"/>
              </a:ext>
            </a:extLst>
          </p:cNvPr>
          <p:cNvSpPr/>
          <p:nvPr/>
        </p:nvSpPr>
        <p:spPr>
          <a:xfrm>
            <a:off x="206112" y="2674902"/>
            <a:ext cx="3501280" cy="584775"/>
          </a:xfrm>
          <a:prstGeom prst="rect">
            <a:avLst/>
          </a:prstGeom>
        </p:spPr>
        <p:txBody>
          <a:bodyPr wrap="none">
            <a:spAutoFit/>
          </a:bodyPr>
          <a:lstStyle/>
          <a:p>
            <a:pPr algn="just">
              <a:spcAft>
                <a:spcPts val="600"/>
              </a:spcAft>
              <a:defRPr/>
            </a:pPr>
            <a:r>
              <a:rPr lang="sl-SI" sz="3200" b="1" dirty="0">
                <a:solidFill>
                  <a:schemeClr val="bg1"/>
                </a:solidFill>
                <a:latin typeface="Tahoma" panose="020B0604030504040204" pitchFamily="34" charset="0"/>
                <a:ea typeface="Tahoma" panose="020B0604030504040204" pitchFamily="34" charset="0"/>
                <a:cs typeface="Tahoma" panose="020B0604030504040204" pitchFamily="34" charset="0"/>
              </a:rPr>
              <a:t>VPLIV POREKLA</a:t>
            </a:r>
          </a:p>
        </p:txBody>
      </p:sp>
      <p:sp>
        <p:nvSpPr>
          <p:cNvPr id="14" name="Puščica: petkotnik 13">
            <a:extLst>
              <a:ext uri="{FF2B5EF4-FFF2-40B4-BE49-F238E27FC236}">
                <a16:creationId xmlns:a16="http://schemas.microsoft.com/office/drawing/2014/main" id="{25F2D681-E676-4089-A116-C1E0DE63DA62}"/>
              </a:ext>
            </a:extLst>
          </p:cNvPr>
          <p:cNvSpPr/>
          <p:nvPr/>
        </p:nvSpPr>
        <p:spPr>
          <a:xfrm>
            <a:off x="-7445" y="4485021"/>
            <a:ext cx="9526772" cy="606056"/>
          </a:xfrm>
          <a:prstGeom prst="homePlate">
            <a:avLst/>
          </a:prstGeom>
          <a:solidFill>
            <a:srgbClr val="F9A2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5" name="Pravokotnik 14">
            <a:extLst>
              <a:ext uri="{FF2B5EF4-FFF2-40B4-BE49-F238E27FC236}">
                <a16:creationId xmlns:a16="http://schemas.microsoft.com/office/drawing/2014/main" id="{5299E56C-7644-49FB-AB34-51702634FB3B}"/>
              </a:ext>
            </a:extLst>
          </p:cNvPr>
          <p:cNvSpPr/>
          <p:nvPr/>
        </p:nvSpPr>
        <p:spPr>
          <a:xfrm>
            <a:off x="206112" y="4489416"/>
            <a:ext cx="8662949" cy="584775"/>
          </a:xfrm>
          <a:prstGeom prst="rect">
            <a:avLst/>
          </a:prstGeom>
        </p:spPr>
        <p:txBody>
          <a:bodyPr wrap="none">
            <a:spAutoFit/>
          </a:bodyPr>
          <a:lstStyle/>
          <a:p>
            <a:pPr algn="just">
              <a:spcAft>
                <a:spcPts val="600"/>
              </a:spcAft>
              <a:defRPr/>
            </a:pPr>
            <a:r>
              <a:rPr lang="sl-SI" sz="3200" b="1" dirty="0">
                <a:solidFill>
                  <a:schemeClr val="bg1"/>
                </a:solidFill>
                <a:latin typeface="Tahoma" panose="020B0604030504040204" pitchFamily="34" charset="0"/>
                <a:ea typeface="Tahoma" panose="020B0604030504040204" pitchFamily="34" charset="0"/>
                <a:cs typeface="Tahoma" panose="020B0604030504040204" pitchFamily="34" charset="0"/>
              </a:rPr>
              <a:t>INFORMIRANJE O EKOLOŠKIH IZDELKIH</a:t>
            </a:r>
          </a:p>
        </p:txBody>
      </p:sp>
    </p:spTree>
    <p:extLst>
      <p:ext uri="{BB962C8B-B14F-4D97-AF65-F5344CB8AC3E}">
        <p14:creationId xmlns:p14="http://schemas.microsoft.com/office/powerpoint/2010/main" val="3217601231"/>
      </p:ext>
    </p:extLst>
  </p:cSld>
  <p:clrMapOvr>
    <a:masterClrMapping/>
  </p:clrMapOvr>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17159</TotalTime>
  <Words>5674</Words>
  <Application>Microsoft Office PowerPoint</Application>
  <PresentationFormat>Widescreen</PresentationFormat>
  <Paragraphs>613</Paragraphs>
  <Slides>55</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Slide Titles</vt:lpstr>
      </vt:variant>
      <vt:variant>
        <vt:i4>55</vt:i4>
      </vt:variant>
      <vt:variant>
        <vt:lpstr>Custom Shows</vt:lpstr>
      </vt:variant>
      <vt:variant>
        <vt:i4>27</vt:i4>
      </vt:variant>
    </vt:vector>
  </HeadingPairs>
  <TitlesOfParts>
    <vt:vector size="88" baseType="lpstr">
      <vt:lpstr>Arial</vt:lpstr>
      <vt:lpstr>Calibri</vt:lpstr>
      <vt:lpstr>Calibri Light</vt:lpstr>
      <vt:lpstr>Tahoma</vt:lpstr>
      <vt:lpstr>Times New Roman CE</vt:lpstr>
      <vt:lpstr>Officeova tema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Custom Show 1</vt:lpstr>
      <vt:lpstr>Custom Show 2</vt:lpstr>
      <vt:lpstr>Custom Show 3</vt:lpstr>
      <vt:lpstr>Custom Show 4</vt:lpstr>
      <vt:lpstr>Custom Show 5</vt:lpstr>
      <vt:lpstr>Custom Show 6</vt:lpstr>
      <vt:lpstr>Custom Show 7</vt:lpstr>
      <vt:lpstr>Custom Show 8</vt:lpstr>
      <vt:lpstr>Custom Show 9</vt:lpstr>
      <vt:lpstr>Custom Show 10</vt:lpstr>
      <vt:lpstr>Custom Show 11</vt:lpstr>
      <vt:lpstr>Custom Show 12</vt:lpstr>
      <vt:lpstr>Custom Show 13</vt:lpstr>
      <vt:lpstr>Custom Show 14</vt:lpstr>
      <vt:lpstr>Custom Show 15</vt:lpstr>
      <vt:lpstr>Custom Show 16</vt:lpstr>
      <vt:lpstr>Custom Show 17</vt:lpstr>
      <vt:lpstr>Custom Show 18</vt:lpstr>
      <vt:lpstr>Custom Show 19</vt:lpstr>
      <vt:lpstr>Custom Show 20</vt:lpstr>
      <vt:lpstr>Custom Show 21</vt:lpstr>
      <vt:lpstr>Custom Show 22</vt:lpstr>
      <vt:lpstr>Custom Show 23</vt:lpstr>
      <vt:lpstr>MaxDiff</vt:lpstr>
      <vt:lpstr>Conjoint</vt:lpstr>
      <vt:lpstr>MaxDiff v anketi</vt:lpstr>
      <vt:lpstr>Conjoint v anketi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Janja Nared</dc:creator>
  <cp:lastModifiedBy>Samo Korošec</cp:lastModifiedBy>
  <cp:revision>2590</cp:revision>
  <cp:lastPrinted>2019-03-04T08:32:54Z</cp:lastPrinted>
  <dcterms:created xsi:type="dcterms:W3CDTF">2018-05-15T07:53:15Z</dcterms:created>
  <dcterms:modified xsi:type="dcterms:W3CDTF">2019-03-29T07:56:30Z</dcterms:modified>
</cp:coreProperties>
</file>